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65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9" r:id="rId14"/>
    <p:sldId id="278" r:id="rId15"/>
    <p:sldId id="284" r:id="rId16"/>
    <p:sldId id="266" r:id="rId17"/>
    <p:sldId id="283" r:id="rId18"/>
    <p:sldId id="285" r:id="rId19"/>
    <p:sldId id="286" r:id="rId20"/>
    <p:sldId id="279" r:id="rId21"/>
    <p:sldId id="280" r:id="rId22"/>
    <p:sldId id="281" r:id="rId23"/>
    <p:sldId id="262" r:id="rId24"/>
    <p:sldId id="263" r:id="rId25"/>
    <p:sldId id="264" r:id="rId26"/>
    <p:sldId id="258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>
        <p:scale>
          <a:sx n="71" d="100"/>
          <a:sy n="71" d="100"/>
        </p:scale>
        <p:origin x="-114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8680-C292-4C55-A07C-30B4DBE7BAB6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94877-968E-40E6-BEFD-0E0CF7E3E3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2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2589" y="4624271"/>
            <a:ext cx="4611364" cy="3657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DD44-A912-4357-84AF-E78C3249A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4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330C-FAE0-415F-A238-C9A551A72E12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CDD5-F3F1-413D-948F-DE1E2010B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ru/url?sa=i&amp;rct=j&amp;q=&amp;esrc=s&amp;source=images&amp;cd=&amp;cad=rja&amp;docid=nlVGW39ZJmOANM&amp;tbnid=9vX6funa73YLJM:&amp;ved=0CAUQjRw&amp;url=http%3A%2F%2Fkrizhovnik74.ru%2Fmenu%2F2&amp;ei=3RziUtquOYq3yQOJroHoCQ&amp;psig=AFQjCNEgpZMfyuLg2deVc4ibfxv5E-WN0A&amp;ust=1390636562591150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сдела..т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расскаж..т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пиш..т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Вышива..т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18400" y="2855821"/>
            <a:ext cx="7807680" cy="1062832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de-DE" altLang="ru-RU" sz="4900" i="1" dirty="0">
                <a:latin typeface="Arial Black" pitchFamily="32" charset="0"/>
              </a:rPr>
              <a:t>Чудесный</a:t>
            </a:r>
            <a:r>
              <a:rPr lang="de-DE" altLang="ru-RU" sz="4900" i="1" dirty="0"/>
              <a:t> </a:t>
            </a:r>
            <a:r>
              <a:rPr lang="de-DE" altLang="ru-RU" sz="4900" b="1" i="1" dirty="0"/>
              <a:t>сад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" y="2449697"/>
            <a:ext cx="1306080" cy="13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4735217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0" y="1795869"/>
            <a:ext cx="11433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162738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0" y="5262313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5551783"/>
            <a:ext cx="979200" cy="8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20" y="5099576"/>
            <a:ext cx="616320" cy="6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40" y="440686"/>
            <a:ext cx="852480" cy="86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1" y="1"/>
            <a:ext cx="1179360" cy="11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0" y="1016747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80" y="1996050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0" y="1016747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3466444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0" y="4118832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51964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0" y="4899394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20" y="5389046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60" y="1016747"/>
            <a:ext cx="1105920" cy="110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20" y="3266263"/>
            <a:ext cx="616320" cy="6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790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altLang="ru-RU" sz="2500" dirty="0" smtClean="0"/>
              <a:t> 	</a:t>
            </a:r>
            <a:r>
              <a:rPr lang="de-DE" altLang="ru-RU" sz="2500" dirty="0" smtClean="0"/>
              <a:t>В одном городе </a:t>
            </a:r>
            <a:r>
              <a:rPr lang="de-DE" altLang="ru-RU" sz="2500" i="1" dirty="0" smtClean="0"/>
              <a:t>проживал</a:t>
            </a:r>
            <a:r>
              <a:rPr lang="de-DE" altLang="ru-RU" sz="2500" dirty="0" smtClean="0"/>
              <a:t> старенький садовник.</a:t>
            </a:r>
            <a:r>
              <a:rPr lang="ru-RU" altLang="ru-RU" sz="2500" dirty="0" smtClean="0"/>
              <a:t> </a:t>
            </a:r>
            <a:r>
              <a:rPr lang="de-DE" altLang="ru-RU" sz="2500" i="1" dirty="0" smtClean="0"/>
              <a:t>Выращивал</a:t>
            </a:r>
            <a:r>
              <a:rPr lang="de-DE" altLang="ru-RU" sz="2500" dirty="0" smtClean="0"/>
              <a:t> он чудесный сад, в котором </a:t>
            </a:r>
            <a:r>
              <a:rPr lang="de-DE" altLang="ru-RU" sz="2500" i="1" dirty="0" smtClean="0"/>
              <a:t>благоухали </a:t>
            </a:r>
            <a:r>
              <a:rPr lang="de-DE" altLang="ru-RU" sz="2500" dirty="0" smtClean="0"/>
              <a:t>чудесные цветы</a:t>
            </a:r>
            <a:r>
              <a:rPr lang="de-DE" altLang="ru-RU" sz="2500" i="1" dirty="0" smtClean="0"/>
              <a:t>, дарили </a:t>
            </a:r>
            <a:r>
              <a:rPr lang="de-DE" altLang="ru-RU" sz="2500" dirty="0" smtClean="0"/>
              <a:t>прохладу волшебные деревья, </a:t>
            </a:r>
            <a:r>
              <a:rPr lang="de-DE" altLang="ru-RU" sz="2500" i="1" dirty="0" smtClean="0"/>
              <a:t>радовали</a:t>
            </a:r>
            <a:r>
              <a:rPr lang="de-DE" altLang="ru-RU" sz="2500" dirty="0" smtClean="0"/>
              <a:t> глаз зелёные газоны. Что ни день – старичок в своём саду </a:t>
            </a:r>
            <a:r>
              <a:rPr lang="de-DE" altLang="ru-RU" sz="2500" i="1" dirty="0" smtClean="0"/>
              <a:t>сажает, поливает, окучивает</a:t>
            </a:r>
            <a:r>
              <a:rPr lang="de-DE" altLang="ru-RU" sz="2500" dirty="0" smtClean="0"/>
              <a:t>. </a:t>
            </a:r>
            <a:br>
              <a:rPr lang="de-DE" altLang="ru-RU" sz="2500" dirty="0" smtClean="0"/>
            </a:br>
            <a:r>
              <a:rPr lang="de-DE" altLang="ru-RU" sz="2500" dirty="0" smtClean="0"/>
              <a:t> </a:t>
            </a:r>
            <a:r>
              <a:rPr lang="ru-RU" altLang="ru-RU" sz="2500" dirty="0" smtClean="0"/>
              <a:t>      	</a:t>
            </a:r>
            <a:r>
              <a:rPr lang="de-DE" altLang="ru-RU" sz="2500" dirty="0" smtClean="0"/>
              <a:t>Если</a:t>
            </a:r>
            <a:r>
              <a:rPr lang="de-DE" altLang="ru-RU" sz="2500" i="1" dirty="0" smtClean="0"/>
              <a:t> </a:t>
            </a:r>
            <a:r>
              <a:rPr lang="de-DE" altLang="ru-RU" sz="2500" b="1" dirty="0" smtClean="0"/>
              <a:t>бы</a:t>
            </a:r>
            <a:r>
              <a:rPr lang="de-DE" altLang="ru-RU" sz="2500" i="1" dirty="0" smtClean="0"/>
              <a:t> </a:t>
            </a:r>
            <a:r>
              <a:rPr lang="de-DE" altLang="ru-RU" sz="2500" dirty="0" smtClean="0"/>
              <a:t>садовник </a:t>
            </a:r>
            <a:r>
              <a:rPr lang="de-DE" altLang="ru-RU" sz="2500" b="1" dirty="0" smtClean="0"/>
              <a:t>умел</a:t>
            </a:r>
            <a:r>
              <a:rPr lang="de-DE" altLang="ru-RU" sz="2500" dirty="0" smtClean="0"/>
              <a:t> творить чудеса, он непременно </a:t>
            </a:r>
            <a:r>
              <a:rPr lang="de-DE" altLang="ru-RU" sz="2500" b="1" dirty="0" smtClean="0"/>
              <a:t>вырастил бы </a:t>
            </a:r>
            <a:r>
              <a:rPr lang="de-DE" altLang="ru-RU" sz="2500" dirty="0" smtClean="0"/>
              <a:t>такой чудесный цветок, который </a:t>
            </a:r>
            <a:r>
              <a:rPr lang="de-DE" altLang="ru-RU" sz="2500" b="1" dirty="0" smtClean="0"/>
              <a:t>исцелил бы </a:t>
            </a:r>
            <a:r>
              <a:rPr lang="de-DE" altLang="ru-RU" sz="2500" dirty="0" smtClean="0"/>
              <a:t>всех больных и </a:t>
            </a:r>
            <a:r>
              <a:rPr lang="de-DE" altLang="ru-RU" sz="2500" b="1" dirty="0" smtClean="0"/>
              <a:t>обрадовал бы </a:t>
            </a:r>
            <a:r>
              <a:rPr lang="de-DE" altLang="ru-RU" sz="2500" dirty="0" smtClean="0"/>
              <a:t>всех печальных. Но сделать он </a:t>
            </a:r>
            <a:r>
              <a:rPr lang="ru-RU" altLang="ru-RU" sz="2500" dirty="0" smtClean="0"/>
              <a:t>этого не мог.</a:t>
            </a:r>
            <a: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> </a:t>
            </a:r>
            <a:r>
              <a:rPr lang="ru-RU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/>
            </a:r>
            <a:br>
              <a:rPr lang="ru-RU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</a:br>
            <a:r>
              <a:rPr lang="ru-RU" alt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/>
            </a:r>
            <a:br>
              <a:rPr lang="ru-RU" alt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</a:br>
            <a:r>
              <a:rPr lang="ru-RU" alt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>	</a:t>
            </a:r>
            <a: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>Ответить на вопросы.</a:t>
            </a:r>
            <a:b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</a:br>
            <a: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>1. Какие реальные события происходят в саду? Озвучьте их действиями.</a:t>
            </a:r>
            <a:b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</a:br>
            <a:r>
              <a:rPr lang="de-DE" alt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ＭＳ Ｐ明朝" pitchFamily="16" charset="-128"/>
              </a:rPr>
              <a:t>2.Что произошло бы, если бы садовник умел творить чудеса? </a:t>
            </a:r>
            <a:r>
              <a:rPr lang="ru-RU" altLang="ru-RU" sz="2500" dirty="0" smtClean="0"/>
              <a:t/>
            </a:r>
            <a:br>
              <a:rPr lang="ru-RU" altLang="ru-RU" sz="2500" dirty="0" smtClean="0"/>
            </a:br>
            <a:r>
              <a:rPr lang="ru-RU" altLang="ru-RU" sz="2500" dirty="0"/>
              <a:t/>
            </a:r>
            <a:br>
              <a:rPr lang="ru-RU" altLang="ru-RU" sz="2500" dirty="0"/>
            </a:br>
            <a:r>
              <a:rPr lang="ru-RU" altLang="ru-RU" sz="2500" dirty="0" smtClean="0"/>
              <a:t/>
            </a:r>
            <a:br>
              <a:rPr lang="ru-RU" altLang="ru-RU" sz="2500" dirty="0" smtClean="0"/>
            </a:br>
            <a:r>
              <a:rPr lang="ru-RU" altLang="ru-RU" sz="2500" dirty="0"/>
              <a:t/>
            </a:r>
            <a:br>
              <a:rPr lang="ru-RU" altLang="ru-RU" sz="2500" dirty="0"/>
            </a:br>
            <a:endParaRPr lang="ru-RU" sz="25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712968" cy="1143000"/>
          </a:xfrm>
        </p:spPr>
        <p:txBody>
          <a:bodyPr>
            <a:noAutofit/>
          </a:bodyPr>
          <a:lstStyle/>
          <a:p>
            <a:r>
              <a:rPr lang="ru-RU" sz="4800" dirty="0"/>
              <a:t>Стихотворение </a:t>
            </a:r>
            <a:r>
              <a:rPr lang="ru-RU" sz="4800" dirty="0" err="1"/>
              <a:t>Джанни</a:t>
            </a:r>
            <a:r>
              <a:rPr lang="ru-RU" sz="4800" dirty="0"/>
              <a:t> </a:t>
            </a:r>
            <a:r>
              <a:rPr lang="ru-RU" sz="4800" dirty="0" err="1"/>
              <a:t>Родари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5400" b="1" i="1" dirty="0">
                <a:solidFill>
                  <a:srgbClr val="C00000"/>
                </a:solidFill>
              </a:rPr>
              <a:t>«Сослагательное наклонение»</a:t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dirty="0"/>
              <a:t>(перевод  </a:t>
            </a:r>
            <a:r>
              <a:rPr lang="ru-RU" sz="5400" dirty="0" err="1"/>
              <a:t>Ю.Ильина</a:t>
            </a:r>
            <a:r>
              <a:rPr lang="ru-RU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8270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7167" y="-1157166"/>
            <a:ext cx="6857999" cy="91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826" y="-1154970"/>
            <a:ext cx="6846295" cy="91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80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6600" i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4800"/>
            <a:ext cx="3456384" cy="46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расскаж..т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пиш..т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Вышива..т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Наклонения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65620"/>
              </p:ext>
            </p:extLst>
          </p:nvPr>
        </p:nvGraphicFramePr>
        <p:xfrm>
          <a:off x="323528" y="980728"/>
          <a:ext cx="8424936" cy="452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490"/>
                <a:gridCol w="1896442"/>
                <a:gridCol w="1896442"/>
                <a:gridCol w="250256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Наклонения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обозначает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изменяется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8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Изъявительное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реальные </a:t>
                      </a:r>
                      <a:r>
                        <a:rPr lang="ru-RU" sz="2000" b="1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 прошлом, настоящем или будущем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Ч, Л, 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буду читать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6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(сослагательное)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9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Наклонения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22741"/>
              </p:ext>
            </p:extLst>
          </p:nvPr>
        </p:nvGraphicFramePr>
        <p:xfrm>
          <a:off x="323528" y="980728"/>
          <a:ext cx="8424936" cy="504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490"/>
                <a:gridCol w="1896442"/>
                <a:gridCol w="1896442"/>
                <a:gridCol w="250256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Наклонения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обозначает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изменяется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8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Изъявительное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реальные </a:t>
                      </a:r>
                      <a:r>
                        <a:rPr lang="ru-RU" sz="2000" b="1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 прошлом, настоящем или будущем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Ч, Л, 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буду читать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6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(сослагательное)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действия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желаемые</a:t>
                      </a:r>
                      <a:r>
                        <a:rPr lang="ru-RU" sz="2000" b="1" dirty="0" smtClean="0">
                          <a:effectLst/>
                        </a:rPr>
                        <a:t>, возможные при определённых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4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Наклонения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10649"/>
              </p:ext>
            </p:extLst>
          </p:nvPr>
        </p:nvGraphicFramePr>
        <p:xfrm>
          <a:off x="323528" y="980728"/>
          <a:ext cx="8424936" cy="5070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490"/>
                <a:gridCol w="1896442"/>
                <a:gridCol w="1896442"/>
                <a:gridCol w="250256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Наклонения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обозначает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изменяется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8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Изъявительное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реальные </a:t>
                      </a:r>
                      <a:r>
                        <a:rPr lang="ru-RU" sz="2000" b="1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 прошлом, настоящем или будущем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Ч, Л, 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буду читать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6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(сослагательное)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действия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желаемые</a:t>
                      </a:r>
                      <a:r>
                        <a:rPr lang="ru-RU" sz="2000" b="1" dirty="0" smtClean="0">
                          <a:effectLst/>
                        </a:rPr>
                        <a:t>, возможные при определённых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по Ч, Р</a:t>
                      </a:r>
                      <a:endParaRPr lang="ru-RU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5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Наклонения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54540"/>
              </p:ext>
            </p:extLst>
          </p:nvPr>
        </p:nvGraphicFramePr>
        <p:xfrm>
          <a:off x="323528" y="980728"/>
          <a:ext cx="8424936" cy="5070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490"/>
                <a:gridCol w="1896442"/>
                <a:gridCol w="1896442"/>
                <a:gridCol w="2502562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Наклонения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обозначает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изменяется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8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Изъявительное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реальные </a:t>
                      </a:r>
                      <a:r>
                        <a:rPr lang="ru-RU" sz="2000" b="1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 прошлом, настоящем или будущем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Ч, Л, 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буду читать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  <a:tr h="156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(сослагательное)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действия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желаемые</a:t>
                      </a:r>
                      <a:r>
                        <a:rPr lang="ru-RU" sz="2000" b="1" dirty="0">
                          <a:effectLst/>
                        </a:rPr>
                        <a:t>, возможные при определённых условиях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 </a:t>
                      </a:r>
                      <a:r>
                        <a:rPr lang="ru-RU" sz="2000" b="1" dirty="0">
                          <a:effectLst/>
                        </a:rPr>
                        <a:t>Ч, 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читал </a:t>
                      </a:r>
                      <a:r>
                        <a:rPr lang="ru-RU" sz="2000" b="1" dirty="0" smtClean="0">
                          <a:effectLst/>
                        </a:rPr>
                        <a:t>бы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читала бы (б)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читали бы (б)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8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Лингвистическое исследование: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8432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Без людського праці вся земля від краю до краю </a:t>
            </a:r>
            <a:r>
              <a:rPr lang="ru-RU" sz="4000" u="sng" dirty="0"/>
              <a:t>заросла </a:t>
            </a:r>
            <a:r>
              <a:rPr lang="ru-RU" sz="4000" u="sng" dirty="0" smtClean="0"/>
              <a:t>б</a:t>
            </a:r>
            <a:r>
              <a:rPr lang="ru-RU" sz="4000" dirty="0" smtClean="0"/>
              <a:t>  </a:t>
            </a:r>
            <a:r>
              <a:rPr lang="ru-RU" sz="4000" dirty="0"/>
              <a:t>бур'яном.</a:t>
            </a:r>
          </a:p>
        </p:txBody>
      </p:sp>
    </p:spTree>
    <p:extLst>
      <p:ext uri="{BB962C8B-B14F-4D97-AF65-F5344CB8AC3E}">
        <p14:creationId xmlns:p14="http://schemas.microsoft.com/office/powerpoint/2010/main" val="359626315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Рефлексия</a:t>
            </a:r>
            <a:endParaRPr lang="ru-RU" sz="6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689" y="2341149"/>
            <a:ext cx="8478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Выскажите своё мнение об уроке.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Напишите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синквейн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теме урока.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66180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iznes3-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90" y="981075"/>
            <a:ext cx="3168410" cy="403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714375" y="285750"/>
            <a:ext cx="5873849" cy="5975350"/>
          </a:xfrm>
          <a:prstGeom prst="verticalScroll">
            <a:avLst>
              <a:gd name="adj" fmla="val 12500"/>
            </a:avLst>
          </a:prstGeom>
          <a:solidFill>
            <a:schemeClr val="folHlink">
              <a:alpha val="36862"/>
            </a:schemeClr>
          </a:solidFill>
          <a:ln w="412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 u="sng" dirty="0"/>
              <a:t>Домашнее </a:t>
            </a:r>
            <a:r>
              <a:rPr lang="ru-RU" altLang="ru-RU" sz="2400" b="1" i="1" u="sng" dirty="0" smtClean="0"/>
              <a:t>задание: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b="1" dirty="0" smtClean="0">
                <a:solidFill>
                  <a:srgbClr val="800000"/>
                </a:solidFill>
              </a:rPr>
              <a:t>Параграф 75.</a:t>
            </a:r>
          </a:p>
          <a:p>
            <a:pPr eaLnBrk="1" hangingPunct="1"/>
            <a:r>
              <a:rPr lang="ru-RU" altLang="ru-RU" sz="2400" b="1" i="1" u="sng" dirty="0" smtClean="0"/>
              <a:t>На выбор:</a:t>
            </a:r>
          </a:p>
          <a:p>
            <a:pPr eaLnBrk="1" hangingPunct="1"/>
            <a:r>
              <a:rPr lang="ru-RU" altLang="ru-RU" sz="2400" b="1" i="1" dirty="0" smtClean="0">
                <a:solidFill>
                  <a:srgbClr val="800000"/>
                </a:solidFill>
              </a:rPr>
              <a:t>-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Упр.539.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b="1" dirty="0" smtClean="0">
                <a:solidFill>
                  <a:srgbClr val="800000"/>
                </a:solidFill>
              </a:rPr>
              <a:t>Мини-сочинение «Если б  </a:t>
            </a:r>
          </a:p>
          <a:p>
            <a:pPr eaLnBrk="1" hangingPunct="1"/>
            <a:r>
              <a:rPr lang="ru-RU" altLang="ru-RU" sz="2400" b="1" dirty="0">
                <a:solidFill>
                  <a:srgbClr val="8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    я был(а) директором </a:t>
            </a:r>
          </a:p>
          <a:p>
            <a:pPr eaLnBrk="1" hangingPunct="1"/>
            <a:r>
              <a:rPr lang="ru-RU" altLang="ru-RU" sz="2400" b="1" dirty="0">
                <a:solidFill>
                  <a:srgbClr val="8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    школы…».</a:t>
            </a:r>
          </a:p>
          <a:p>
            <a:pPr eaLnBrk="1" hangingPunct="1"/>
            <a:r>
              <a:rPr lang="ru-RU" altLang="ru-RU" sz="2400" b="1" i="1" u="sng" dirty="0" smtClean="0"/>
              <a:t>Дополнит. </a:t>
            </a:r>
            <a:r>
              <a:rPr lang="ru-RU" altLang="ru-RU" sz="2400" b="1" i="1" u="sng" dirty="0"/>
              <a:t>з</a:t>
            </a:r>
            <a:r>
              <a:rPr lang="ru-RU" altLang="ru-RU" sz="2400" b="1" i="1" u="sng" dirty="0" smtClean="0"/>
              <a:t>адание:</a:t>
            </a:r>
          </a:p>
          <a:p>
            <a:pPr eaLnBrk="1" hangingPunct="1"/>
            <a:r>
              <a:rPr lang="ru-RU" altLang="ru-RU" sz="2400" b="1" i="1" dirty="0" smtClean="0">
                <a:solidFill>
                  <a:srgbClr val="800000"/>
                </a:solidFill>
              </a:rPr>
              <a:t>-  Синквейн по теме урока.</a:t>
            </a:r>
          </a:p>
          <a:p>
            <a:pPr eaLnBrk="1" hangingPunct="1"/>
            <a:endParaRPr lang="ru-RU" altLang="ru-RU" sz="2400" b="1" dirty="0" smtClean="0">
              <a:solidFill>
                <a:srgbClr val="800000"/>
              </a:solidFill>
            </a:endParaRPr>
          </a:p>
          <a:p>
            <a:pPr marL="342900" indent="-342900" eaLnBrk="1" hangingPunct="1">
              <a:buFontTx/>
              <a:buChar char="-"/>
            </a:pPr>
            <a:endParaRPr lang="ru-RU" altLang="ru-RU" sz="2400" b="1" dirty="0">
              <a:solidFill>
                <a:srgbClr val="800000"/>
              </a:solidFill>
            </a:endParaRPr>
          </a:p>
          <a:p>
            <a:pPr eaLnBrk="1" hangingPunct="1"/>
            <a:endParaRPr lang="ru-RU" alt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Спасибо за урок!</a:t>
            </a:r>
            <a:endParaRPr lang="ru-RU" sz="7200" i="1" dirty="0">
              <a:solidFill>
                <a:srgbClr val="FF0000"/>
              </a:solidFill>
            </a:endParaRPr>
          </a:p>
        </p:txBody>
      </p:sp>
      <p:pic>
        <p:nvPicPr>
          <p:cNvPr id="7" name="Picture 11" descr="0_60175_5dc992fa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0171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8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пиш..т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Вышива..т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пиш..т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Вышива..т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Вышива..т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паш..т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забива..т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6768752" cy="59766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Интересная часть речи 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 русском языке живёт,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Кто что </a:t>
            </a:r>
            <a:r>
              <a:rPr lang="ru-RU" sz="3600" b="1" dirty="0" smtClean="0">
                <a:solidFill>
                  <a:schemeClr val="tx1"/>
                </a:solidFill>
              </a:rPr>
              <a:t>сдела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</a:rPr>
              <a:t>расскаж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Черт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пиш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иль поёт,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Вышива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или </a:t>
            </a:r>
            <a:r>
              <a:rPr lang="ru-RU" sz="3600" b="1" dirty="0" smtClean="0">
                <a:solidFill>
                  <a:schemeClr val="tx1"/>
                </a:solidFill>
              </a:rPr>
              <a:t>паш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Или </a:t>
            </a:r>
            <a:r>
              <a:rPr lang="ru-RU" sz="3600" b="1" dirty="0" smtClean="0">
                <a:solidFill>
                  <a:schemeClr val="tx1"/>
                </a:solidFill>
              </a:rPr>
              <a:t>забива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>
                <a:solidFill>
                  <a:schemeClr val="tx1"/>
                </a:solidFill>
              </a:rPr>
              <a:t>т </a:t>
            </a:r>
            <a:r>
              <a:rPr lang="ru-RU" sz="3600" b="1" dirty="0">
                <a:solidFill>
                  <a:schemeClr val="tx1"/>
                </a:solidFill>
              </a:rPr>
              <a:t>гол,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Вар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жар..т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мо..т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</a:rPr>
              <a:t>чист..т </a:t>
            </a:r>
            <a:r>
              <a:rPr lang="ru-RU" sz="3600" b="1" dirty="0">
                <a:solidFill>
                  <a:schemeClr val="tx1"/>
                </a:solidFill>
              </a:rPr>
              <a:t>–</a:t>
            </a:r>
          </a:p>
          <a:p>
            <a:pPr algn="l"/>
            <a:r>
              <a:rPr lang="ru-RU" sz="3600" b="1" dirty="0">
                <a:solidFill>
                  <a:schemeClr val="tx1"/>
                </a:solidFill>
              </a:rPr>
              <a:t>Всё вам назовёт  </a:t>
            </a:r>
            <a:r>
              <a:rPr lang="ru-RU" sz="3600" b="1" dirty="0">
                <a:solidFill>
                  <a:srgbClr val="0070C0"/>
                </a:solidFill>
              </a:rPr>
              <a:t>ГЛАГОЛ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12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838</Words>
  <Application>Microsoft Office PowerPoint</Application>
  <PresentationFormat>Экран (4:3)</PresentationFormat>
  <Paragraphs>202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Чудесный сад</vt:lpstr>
      <vt:lpstr>  В одном городе проживал старенький садовник. Выращивал он чудесный сад, в котором благоухали чудесные цветы, дарили прохладу волшебные деревья, радовали глаз зелёные газоны. Что ни день – старичок в своём саду сажает, поливает, окучивает.          Если бы садовник умел творить чудеса, он непременно вырастил бы такой чудесный цветок, который исцелил бы всех больных и обрадовал бы всех печальных. Но сделать он этого не мог.    Ответить на вопросы. 1. Какие реальные события происходят в саду? Озвучьте их действиями. 2.Что произошло бы, если бы садовник умел творить чудеса?     </vt:lpstr>
      <vt:lpstr>Стихотворение Джанни Родари «Сослагательное наклонение» (перевод  Ю.Ильина)</vt:lpstr>
      <vt:lpstr>Презентация PowerPoint</vt:lpstr>
      <vt:lpstr>Презентация PowerPoint</vt:lpstr>
      <vt:lpstr>Презентация PowerPoint</vt:lpstr>
      <vt:lpstr>Спасибо за внимание!</vt:lpstr>
      <vt:lpstr>Наклонения глагола</vt:lpstr>
      <vt:lpstr>Наклонения глагола</vt:lpstr>
      <vt:lpstr>Наклонения глагола</vt:lpstr>
      <vt:lpstr>Наклонения глагола</vt:lpstr>
      <vt:lpstr>Лингвистическое исследование:</vt:lpstr>
      <vt:lpstr>Рефлексия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Авдеева</dc:creator>
  <cp:lastModifiedBy>user</cp:lastModifiedBy>
  <cp:revision>23</cp:revision>
  <dcterms:created xsi:type="dcterms:W3CDTF">2014-04-20T13:35:41Z</dcterms:created>
  <dcterms:modified xsi:type="dcterms:W3CDTF">2014-04-22T14:32:00Z</dcterms:modified>
</cp:coreProperties>
</file>