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64" r:id="rId3"/>
    <p:sldId id="257" r:id="rId4"/>
    <p:sldId id="262" r:id="rId5"/>
    <p:sldId id="265" r:id="rId6"/>
    <p:sldId id="266" r:id="rId7"/>
    <p:sldId id="267" r:id="rId8"/>
    <p:sldId id="258" r:id="rId9"/>
    <p:sldId id="259" r:id="rId10"/>
    <p:sldId id="268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6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333E0-E18D-4952-9982-AB66948BAA2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0F68D-C87C-477D-886B-919B7E2729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65CA75-4EDD-47FD-A8B6-AFC083952E5A}" type="slidenum">
              <a:rPr lang="ru-RU"/>
              <a:pPr/>
              <a:t>11</a:t>
            </a:fld>
            <a:endParaRPr lang="ru-RU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Сущность  кредита.</a:t>
            </a:r>
          </a:p>
          <a:p>
            <a:r>
              <a:rPr lang="ru-RU" dirty="0">
                <a:latin typeface="Arial Black" pitchFamily="34" charset="0"/>
              </a:rPr>
              <a:t>Термин</a:t>
            </a:r>
            <a:r>
              <a:rPr lang="ru-RU" b="1" dirty="0">
                <a:latin typeface="Arial Black" pitchFamily="34" charset="0"/>
              </a:rPr>
              <a:t> </a:t>
            </a:r>
            <a:r>
              <a:rPr lang="ru-RU" dirty="0">
                <a:latin typeface="Arial Black" pitchFamily="34" charset="0"/>
              </a:rPr>
              <a:t>“кредит” происходит от латинского “</a:t>
            </a:r>
            <a:r>
              <a:rPr lang="ru-RU" dirty="0" err="1">
                <a:latin typeface="Arial Black" pitchFamily="34" charset="0"/>
              </a:rPr>
              <a:t>creditum</a:t>
            </a:r>
            <a:r>
              <a:rPr lang="ru-RU" dirty="0">
                <a:latin typeface="Arial Black" pitchFamily="34" charset="0"/>
              </a:rPr>
              <a:t>” - ссуда, долг. </a:t>
            </a:r>
            <a:r>
              <a:rPr lang="ru-RU" dirty="0"/>
              <a:t>Кредит возник из потребностей развития </a:t>
            </a:r>
            <a:r>
              <a:rPr lang="ru-RU" dirty="0" err="1"/>
              <a:t>товарно</a:t>
            </a:r>
            <a:r>
              <a:rPr lang="ru-RU" dirty="0"/>
              <a:t> - денежных отношений. Его объективной основой является движение стоимости в сфере обмена. Следовательно, кредит имеет денежную природу. </a:t>
            </a:r>
            <a:endParaRPr lang="ru-RU" dirty="0">
              <a:latin typeface="Arial Black" pitchFamily="34" charset="0"/>
            </a:endParaRPr>
          </a:p>
          <a:p>
            <a:r>
              <a:rPr lang="ru-RU" dirty="0"/>
              <a:t>Банк является кредитной организацией, а ссуды относятся к числу самых важных видов банковских активов и приносят банкам основную часть их доходов. Банк как посредник аккумулирует временно свободные средства, формируя ссудный капитал, и предоставляет его во временное распоряжение тем лицам, которые испытывают потребность в привлечении дополнительных финансовых ресурсов на определенных условиях.</a:t>
            </a:r>
          </a:p>
          <a:p>
            <a:r>
              <a:rPr lang="ru-RU" dirty="0"/>
              <a:t>Также отметим, что кредит – это форма движения ссудного.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58A054-38B0-4D51-A40D-C86B64FDF0C0}" type="slidenum">
              <a:rPr lang="ru-RU"/>
              <a:pPr/>
              <a:t>12</a:t>
            </a:fld>
            <a:endParaRPr lang="ru-RU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ru-RU"/>
              <a:t>В основе условий кредитования лежат следующие принципы:</a:t>
            </a:r>
          </a:p>
          <a:p>
            <a:pPr marL="228600" indent="-228600">
              <a:buFontTx/>
              <a:buChar char="•"/>
            </a:pPr>
            <a:r>
              <a:rPr lang="ru-RU"/>
              <a:t>срочность;</a:t>
            </a:r>
          </a:p>
          <a:p>
            <a:pPr marL="228600" indent="-228600">
              <a:buFontTx/>
              <a:buChar char="•"/>
            </a:pPr>
            <a:r>
              <a:rPr lang="ru-RU"/>
              <a:t>возвратность;</a:t>
            </a:r>
          </a:p>
          <a:p>
            <a:pPr marL="228600" indent="-228600">
              <a:buFontTx/>
              <a:buChar char="•"/>
            </a:pPr>
            <a:r>
              <a:rPr lang="ru-RU"/>
              <a:t>платность;</a:t>
            </a:r>
          </a:p>
          <a:p>
            <a:pPr marL="228600" indent="-228600">
              <a:buFontTx/>
              <a:buChar char="•"/>
            </a:pPr>
            <a:r>
              <a:rPr lang="ru-RU"/>
              <a:t>обеспеченность кредита;</a:t>
            </a:r>
          </a:p>
          <a:p>
            <a:pPr marL="228600" indent="-228600">
              <a:buFontTx/>
              <a:buChar char="•"/>
            </a:pPr>
            <a:r>
              <a:rPr lang="ru-RU"/>
              <a:t>целевое использование.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19CB7-39C9-44F9-B600-831A01593C36}" type="slidenum">
              <a:rPr lang="ru-RU"/>
              <a:pPr/>
              <a:t>13</a:t>
            </a:fld>
            <a:endParaRPr lang="ru-RU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 u="sng" dirty="0"/>
              <a:t>По обеспечению кредиты подразделяются на</a:t>
            </a:r>
            <a:r>
              <a:rPr lang="en-US" b="1" u="sng" dirty="0"/>
              <a:t>:</a:t>
            </a:r>
            <a:r>
              <a:rPr lang="ru-RU" b="1" dirty="0"/>
              <a:t> </a:t>
            </a:r>
            <a:endParaRPr lang="en-US" b="1" dirty="0"/>
          </a:p>
          <a:p>
            <a:pPr>
              <a:lnSpc>
                <a:spcPct val="90000"/>
              </a:lnSpc>
            </a:pPr>
            <a:r>
              <a:rPr lang="ru-RU" dirty="0"/>
              <a:t>Необеспеченные (бланковые);</a:t>
            </a:r>
          </a:p>
          <a:p>
            <a:pPr>
              <a:lnSpc>
                <a:spcPct val="90000"/>
              </a:lnSpc>
            </a:pPr>
            <a:r>
              <a:rPr lang="ru-RU" dirty="0"/>
              <a:t>Залоговые;</a:t>
            </a:r>
          </a:p>
          <a:p>
            <a:pPr>
              <a:lnSpc>
                <a:spcPct val="90000"/>
              </a:lnSpc>
            </a:pPr>
            <a:r>
              <a:rPr lang="ru-RU" dirty="0"/>
              <a:t>Гарантированные;</a:t>
            </a:r>
          </a:p>
          <a:p>
            <a:pPr>
              <a:lnSpc>
                <a:spcPct val="90000"/>
              </a:lnSpc>
            </a:pPr>
            <a:r>
              <a:rPr lang="ru-RU" dirty="0"/>
              <a:t>Застрахованные.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b="1" u="sng" dirty="0"/>
              <a:t>По срокам кредитования кредиты бывают:</a:t>
            </a:r>
            <a:endParaRPr lang="en-US" b="1" u="sng" dirty="0"/>
          </a:p>
          <a:p>
            <a:pPr>
              <a:lnSpc>
                <a:spcPct val="90000"/>
              </a:lnSpc>
            </a:pPr>
            <a:endParaRPr lang="ru-RU" u="sng" dirty="0"/>
          </a:p>
          <a:p>
            <a:pPr>
              <a:lnSpc>
                <a:spcPct val="90000"/>
              </a:lnSpc>
            </a:pPr>
            <a:r>
              <a:rPr lang="ru-RU" dirty="0"/>
              <a:t>До востребования</a:t>
            </a:r>
          </a:p>
          <a:p>
            <a:pPr>
              <a:lnSpc>
                <a:spcPct val="90000"/>
              </a:lnSpc>
            </a:pPr>
            <a:r>
              <a:rPr lang="ru-RU" dirty="0"/>
              <a:t>Краткосрочные (до 1 года)</a:t>
            </a:r>
          </a:p>
          <a:p>
            <a:pPr>
              <a:lnSpc>
                <a:spcPct val="90000"/>
              </a:lnSpc>
            </a:pPr>
            <a:r>
              <a:rPr lang="ru-RU" dirty="0"/>
              <a:t>Среднесрочные (от 1 г. до 3 л.)</a:t>
            </a:r>
          </a:p>
          <a:p>
            <a:pPr>
              <a:lnSpc>
                <a:spcPct val="90000"/>
              </a:lnSpc>
            </a:pPr>
            <a:r>
              <a:rPr lang="ru-RU" dirty="0"/>
              <a:t>Долгосрочные (свыше 3 лет) 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b="1" u="sng" dirty="0"/>
              <a:t> И наконец, по методам погашения кредиты бывают:</a:t>
            </a:r>
            <a:endParaRPr lang="en-US" b="1" u="sng" dirty="0"/>
          </a:p>
          <a:p>
            <a:pPr>
              <a:lnSpc>
                <a:spcPct val="90000"/>
              </a:lnSpc>
            </a:pPr>
            <a:endParaRPr lang="ru-RU" b="1" u="sng" dirty="0"/>
          </a:p>
          <a:p>
            <a:pPr>
              <a:lnSpc>
                <a:spcPct val="90000"/>
              </a:lnSpc>
            </a:pPr>
            <a:r>
              <a:rPr lang="ru-RU" dirty="0"/>
              <a:t>В рассрочку, то есть с погашением частями или долями;</a:t>
            </a:r>
          </a:p>
          <a:p>
            <a:pPr>
              <a:lnSpc>
                <a:spcPct val="90000"/>
              </a:lnSpc>
            </a:pPr>
            <a:r>
              <a:rPr lang="ru-RU" dirty="0"/>
              <a:t>С единовременным погашением (на определенную дату).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42D19-F67E-4592-B80B-AAAC3A92AE05}" type="slidenum">
              <a:rPr lang="ru-RU"/>
              <a:pPr/>
              <a:t>14</a:t>
            </a:fld>
            <a:endParaRPr lang="ru-RU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Классификация кредитов.</a:t>
            </a:r>
          </a:p>
          <a:p>
            <a:pPr algn="ctr"/>
            <a:endParaRPr lang="ru-RU"/>
          </a:p>
          <a:p>
            <a:r>
              <a:rPr lang="ru-RU"/>
              <a:t>Кредит может предоставляться клиенту в различных формах. За длительную историю кредитования банки с целью более эффективного управления кредитными операциями разработали многообразные системы группировок ссуд на основе какого-либо критерия.</a:t>
            </a:r>
          </a:p>
          <a:p>
            <a:r>
              <a:rPr lang="ru-RU" b="1" u="sng"/>
              <a:t>По видам ссудных счетов кредиты делят на:</a:t>
            </a:r>
            <a:endParaRPr lang="en-US" b="1" u="sng"/>
          </a:p>
          <a:p>
            <a:r>
              <a:rPr lang="ru-RU"/>
              <a:t>Простые ссудные счета;</a:t>
            </a:r>
          </a:p>
          <a:p>
            <a:r>
              <a:rPr lang="ru-RU"/>
              <a:t>Специальные;</a:t>
            </a:r>
          </a:p>
          <a:p>
            <a:r>
              <a:rPr lang="ru-RU"/>
              <a:t>Контокоррентные;</a:t>
            </a:r>
          </a:p>
          <a:p>
            <a:r>
              <a:rPr lang="ru-RU"/>
              <a:t>Овердрафт.</a:t>
            </a:r>
          </a:p>
          <a:p>
            <a:endParaRPr lang="ru-RU"/>
          </a:p>
          <a:p>
            <a:r>
              <a:rPr lang="ru-RU" b="1" u="sng"/>
              <a:t>По основным группам заемщиков кредиты делят:</a:t>
            </a:r>
            <a:endParaRPr lang="en-US" b="1" u="sng"/>
          </a:p>
          <a:p>
            <a:r>
              <a:rPr lang="ru-RU"/>
              <a:t> На Выдаваемые физическим лицам; </a:t>
            </a:r>
          </a:p>
          <a:p>
            <a:r>
              <a:rPr lang="ru-RU"/>
              <a:t>Выдаваемые юридическим лицам;</a:t>
            </a:r>
          </a:p>
          <a:p>
            <a:r>
              <a:rPr lang="ru-RU"/>
              <a:t>По отраслевой направленности;</a:t>
            </a:r>
          </a:p>
          <a:p>
            <a:r>
              <a:rPr lang="ru-RU"/>
              <a:t>По организационно правовой форме.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89555-7BA2-4CC4-AF7A-E3C7871FAA23}" type="slidenum">
              <a:rPr lang="ru-RU"/>
              <a:pPr/>
              <a:t>15</a:t>
            </a:fld>
            <a:endParaRPr lang="ru-RU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Формы обеспечения кредита.</a:t>
            </a:r>
          </a:p>
          <a:p>
            <a:r>
              <a:rPr lang="ru-RU"/>
              <a:t>Формы обеспечения кредита - это</a:t>
            </a:r>
          </a:p>
          <a:p>
            <a:pPr>
              <a:spcBef>
                <a:spcPct val="50000"/>
              </a:spcBef>
              <a:buSzPct val="80000"/>
              <a:buFontTx/>
              <a:buBlip>
                <a:blip r:embed="rId3"/>
              </a:buBlip>
            </a:pPr>
            <a:r>
              <a:rPr lang="ru-RU" u="sng"/>
              <a:t>Банковская гарантия</a:t>
            </a:r>
          </a:p>
          <a:p>
            <a:pPr>
              <a:buFontTx/>
              <a:buChar char="•"/>
            </a:pPr>
            <a:r>
              <a:rPr lang="ru-RU" u="sng"/>
              <a:t>Залог, который в свою очередь подразделяется на залог:</a:t>
            </a:r>
            <a:endParaRPr lang="en-US" u="sng"/>
          </a:p>
          <a:p>
            <a:r>
              <a:rPr lang="ru-RU"/>
              <a:t>Движимого имущества</a:t>
            </a:r>
          </a:p>
          <a:p>
            <a:r>
              <a:rPr lang="ru-RU"/>
              <a:t>Недвижимого имущества</a:t>
            </a:r>
          </a:p>
          <a:p>
            <a:r>
              <a:rPr lang="ru-RU"/>
              <a:t>Имущественных прав</a:t>
            </a:r>
          </a:p>
          <a:p>
            <a:pPr>
              <a:buFontTx/>
              <a:buBlip>
                <a:blip r:embed="rId3"/>
              </a:buBlip>
            </a:pPr>
            <a:r>
              <a:rPr lang="ru-RU" u="sng">
                <a:latin typeface="Arial Black" pitchFamily="34" charset="0"/>
              </a:rPr>
              <a:t>Неустойка. Это фожет быть пени или штраф.</a:t>
            </a:r>
          </a:p>
          <a:p>
            <a:pPr>
              <a:buFontTx/>
              <a:buChar char="•"/>
            </a:pPr>
            <a:r>
              <a:rPr lang="ru-RU"/>
              <a:t>Поручительство</a:t>
            </a:r>
            <a:endParaRPr lang="en-US"/>
          </a:p>
          <a:p>
            <a:r>
              <a:rPr lang="ru-RU"/>
              <a:t>Поручительство может быть как физических, так и юридических лиц.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9CFC69-79F8-4E7B-9EE9-CC60558BD6EE}" type="slidenum">
              <a:rPr lang="ru-RU"/>
              <a:pPr/>
              <a:t>16</a:t>
            </a:fld>
            <a:endParaRPr lang="ru-RU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spcBef>
                <a:spcPct val="50000"/>
              </a:spcBef>
            </a:pPr>
            <a:r>
              <a:rPr lang="ru-RU"/>
              <a:t> Третий принцип связан с тем, что цена кредита  определяется соотношением спроса и предложения на кредитные ресурсы, естественно с учетом денежно-кредитной политики ЦБ РФ. </a:t>
            </a:r>
          </a:p>
          <a:p>
            <a:pPr marL="228600" indent="-228600"/>
            <a:r>
              <a:rPr lang="ru-RU"/>
              <a:t>Четвёртый принци гласит, что кредитование осуществляется на договорной основе, обязательства кредитора и заемщика имеют реальную юридическую силу.</a:t>
            </a:r>
          </a:p>
          <a:p>
            <a:pPr marL="228600" indent="-228600"/>
            <a:r>
              <a:rPr lang="ru-RU"/>
              <a:t>И наконец, пятый принцип провозшлашает переход от кредитования объекта – то есть государственного предприятия к кредитованию субъекта кредитных отношений – то есть заемщика.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DAE106-27D6-4146-951D-C3E3B0AA185D}" type="slidenum">
              <a:rPr lang="ru-RU"/>
              <a:pPr/>
              <a:t>17</a:t>
            </a:fld>
            <a:endParaRPr lang="ru-RU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Принципы современной системы кредитования в России.</a:t>
            </a:r>
          </a:p>
          <a:p>
            <a:r>
              <a:rPr lang="ru-RU">
                <a:latin typeface="Arial Black" pitchFamily="34" charset="0"/>
              </a:rPr>
              <a:t>Первый принцип – это демонополизация единого ссудного фонда, когда кредитные ресурсы формируются каждым банком самостоятельно.</a:t>
            </a:r>
          </a:p>
          <a:p>
            <a:r>
              <a:rPr lang="ru-RU">
                <a:latin typeface="Arial Black" pitchFamily="34" charset="0"/>
              </a:rPr>
              <a:t>Вторым принципом является то, что </a:t>
            </a:r>
            <a:r>
              <a:rPr lang="ru-RU"/>
              <a:t>Банк России может оказать косвенное воздействие на размер ресурсов путем установления экономических нормативов вместо лимитов кредитования.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3D407B7-1C95-4F1D-B9F6-42968C1D47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77EE13C-1E53-4A14-9D35-5B5C7FDC63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F3EF0F0-A38D-4DE2-9D67-6690EE0A31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fld id="{F33783B5-E68F-4B8F-9E0D-ED3D6A19F80F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6759C7D5-8779-428A-B986-0759C2F6B3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Банки. Банковская система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4077072"/>
            <a:ext cx="3664496" cy="2232248"/>
          </a:xfrm>
        </p:spPr>
        <p:txBody>
          <a:bodyPr/>
          <a:lstStyle/>
          <a:p>
            <a:pPr algn="l"/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411412" y="692150"/>
            <a:ext cx="4824884" cy="1295400"/>
          </a:xfrm>
          <a:prstGeom prst="ellipse">
            <a:avLst/>
          </a:prstGeom>
          <a:solidFill>
            <a:srgbClr val="FFFF99"/>
          </a:solidFill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 dirty="0" smtClean="0">
                <a:latin typeface="Verdana" pitchFamily="34" charset="0"/>
              </a:rPr>
              <a:t>ОПЕРАЦИИ</a:t>
            </a:r>
          </a:p>
          <a:p>
            <a:r>
              <a:rPr lang="ru-RU" sz="2000" b="1" dirty="0" smtClean="0">
                <a:latin typeface="Verdana" pitchFamily="34" charset="0"/>
              </a:rPr>
              <a:t>КОММЕРЧЕСКОГО </a:t>
            </a:r>
            <a:r>
              <a:rPr lang="ru-RU" sz="2000" b="1" dirty="0">
                <a:latin typeface="Verdana" pitchFamily="34" charset="0"/>
              </a:rPr>
              <a:t>БАНКА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116013" y="2349500"/>
            <a:ext cx="3240087" cy="18002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400" b="1" u="sng" dirty="0">
              <a:latin typeface="Verdana" pitchFamily="34" charset="0"/>
            </a:endParaRPr>
          </a:p>
          <a:p>
            <a:endParaRPr lang="ru-RU" sz="2400" b="1" u="sng" dirty="0">
              <a:latin typeface="Verdana" pitchFamily="34" charset="0"/>
            </a:endParaRPr>
          </a:p>
          <a:p>
            <a:r>
              <a:rPr lang="ru-RU" sz="2400" b="1" u="sng" dirty="0">
                <a:latin typeface="Verdana" pitchFamily="34" charset="0"/>
              </a:rPr>
              <a:t>пассивные</a:t>
            </a:r>
          </a:p>
          <a:p>
            <a:endParaRPr lang="ru-RU" sz="2000" b="1" dirty="0">
              <a:latin typeface="Verdana" pitchFamily="34" charset="0"/>
            </a:endParaRPr>
          </a:p>
          <a:p>
            <a:r>
              <a:rPr lang="ru-RU" sz="2000" b="1" dirty="0">
                <a:latin typeface="Verdana" pitchFamily="34" charset="0"/>
              </a:rPr>
              <a:t>направлены на </a:t>
            </a:r>
          </a:p>
          <a:p>
            <a:r>
              <a:rPr lang="ru-RU" sz="2000" b="1" dirty="0">
                <a:latin typeface="Verdana" pitchFamily="34" charset="0"/>
              </a:rPr>
              <a:t>мобилизацию </a:t>
            </a:r>
          </a:p>
          <a:p>
            <a:r>
              <a:rPr lang="ru-RU" sz="2000" b="1" dirty="0">
                <a:latin typeface="Verdana" pitchFamily="34" charset="0"/>
              </a:rPr>
              <a:t>денег </a:t>
            </a:r>
          </a:p>
          <a:p>
            <a:endParaRPr lang="ru-RU" sz="2000" b="1" dirty="0">
              <a:solidFill>
                <a:srgbClr val="990000"/>
              </a:solidFill>
              <a:latin typeface="Verdana" pitchFamily="34" charset="0"/>
            </a:endParaRPr>
          </a:p>
          <a:p>
            <a:endParaRPr lang="ru-RU" sz="2400" b="1" u="sng" dirty="0">
              <a:latin typeface="Verdana" pitchFamily="34" charset="0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5003800" y="2276475"/>
            <a:ext cx="2952750" cy="20161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857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sz="2400" b="1" u="sng" dirty="0">
                <a:latin typeface="Verdana" pitchFamily="34" charset="0"/>
              </a:rPr>
              <a:t>активные</a:t>
            </a:r>
          </a:p>
          <a:p>
            <a:endParaRPr lang="ru-RU" sz="2000" b="1" dirty="0">
              <a:latin typeface="Verdana" pitchFamily="34" charset="0"/>
            </a:endParaRPr>
          </a:p>
          <a:p>
            <a:r>
              <a:rPr lang="ru-RU" sz="2000" b="1" dirty="0">
                <a:latin typeface="Verdana" pitchFamily="34" charset="0"/>
              </a:rPr>
              <a:t>направлены на то,</a:t>
            </a:r>
          </a:p>
          <a:p>
            <a:r>
              <a:rPr lang="ru-RU" sz="2000" b="1" dirty="0">
                <a:latin typeface="Verdana" pitchFamily="34" charset="0"/>
              </a:rPr>
              <a:t> чтобы заставить </a:t>
            </a:r>
          </a:p>
          <a:p>
            <a:r>
              <a:rPr lang="ru-RU" sz="2000" b="1" dirty="0">
                <a:latin typeface="Verdana" pitchFamily="34" charset="0"/>
              </a:rPr>
              <a:t>деньги работать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4788024" y="4797152"/>
            <a:ext cx="3816350" cy="1512888"/>
          </a:xfrm>
          <a:prstGeom prst="rect">
            <a:avLst/>
          </a:prstGeom>
          <a:solidFill>
            <a:srgbClr val="FFFF99"/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dirty="0">
              <a:latin typeface="Verdana" pitchFamily="34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dirty="0">
                <a:latin typeface="Verdana" pitchFamily="34" charset="0"/>
              </a:rPr>
              <a:t>банковские ссуды;</a:t>
            </a:r>
          </a:p>
          <a:p>
            <a:pPr algn="l">
              <a:buFont typeface="Wingdings" pitchFamily="2" charset="2"/>
              <a:buChar char="Ø"/>
            </a:pPr>
            <a:r>
              <a:rPr lang="ru-RU" sz="2000" b="1" dirty="0">
                <a:latin typeface="Verdana" pitchFamily="34" charset="0"/>
              </a:rPr>
              <a:t> покупка ценных бумаг;</a:t>
            </a:r>
          </a:p>
          <a:p>
            <a:pPr algn="l">
              <a:buFont typeface="Wingdings" pitchFamily="2" charset="2"/>
              <a:buChar char="Ø"/>
            </a:pPr>
            <a:r>
              <a:rPr lang="ru-RU" sz="2000" b="1" dirty="0">
                <a:latin typeface="Verdana" pitchFamily="34" charset="0"/>
              </a:rPr>
              <a:t> резервы.</a:t>
            </a:r>
          </a:p>
          <a:p>
            <a:pPr algn="l">
              <a:buFont typeface="Wingdings" pitchFamily="2" charset="2"/>
              <a:buChar char="Ø"/>
            </a:pPr>
            <a:endParaRPr lang="ru-RU" sz="2000" b="1" dirty="0">
              <a:solidFill>
                <a:srgbClr val="990000"/>
              </a:solidFill>
              <a:latin typeface="Verdana" pitchFamily="34" charset="0"/>
            </a:endParaRP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755650" y="4868863"/>
            <a:ext cx="3708400" cy="1008062"/>
          </a:xfrm>
          <a:prstGeom prst="rect">
            <a:avLst/>
          </a:prstGeom>
          <a:solidFill>
            <a:srgbClr val="FFFF99"/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Font typeface="Wingdings" pitchFamily="2" charset="2"/>
              <a:buChar char="Ø"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dirty="0">
                <a:latin typeface="Verdana" pitchFamily="34" charset="0"/>
              </a:rPr>
              <a:t>собственный капитал;</a:t>
            </a:r>
          </a:p>
          <a:p>
            <a:pPr algn="l">
              <a:buFont typeface="Wingdings" pitchFamily="2" charset="2"/>
              <a:buChar char="Ø"/>
            </a:pPr>
            <a:r>
              <a:rPr lang="ru-RU" sz="2000" b="1" dirty="0">
                <a:latin typeface="Verdana" pitchFamily="34" charset="0"/>
              </a:rPr>
              <a:t> вклады.</a:t>
            </a:r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H="1">
            <a:off x="2051050" y="1989138"/>
            <a:ext cx="1008063" cy="2159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6300788" y="1916113"/>
            <a:ext cx="792162" cy="21590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2339752" y="4293097"/>
            <a:ext cx="223" cy="431304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6804024" y="4365624"/>
            <a:ext cx="223" cy="359519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 animBg="1"/>
      <p:bldP spid="30726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18864" y="980728"/>
            <a:ext cx="8229600" cy="762000"/>
          </a:xfrm>
        </p:spPr>
        <p:txBody>
          <a:bodyPr/>
          <a:lstStyle/>
          <a:p>
            <a:pPr>
              <a:buFontTx/>
              <a:buBlip>
                <a:blip r:embed="rId3"/>
              </a:buBlip>
            </a:pPr>
            <a:r>
              <a:rPr lang="ru-RU" sz="2000" dirty="0" smtClean="0">
                <a:latin typeface="Arial Black" pitchFamily="34" charset="0"/>
              </a:rPr>
              <a:t> Термин</a:t>
            </a:r>
            <a:r>
              <a:rPr lang="ru-RU" sz="2000" b="1" dirty="0" smtClean="0">
                <a:latin typeface="Arial Black" pitchFamily="34" charset="0"/>
              </a:rPr>
              <a:t> </a:t>
            </a:r>
            <a:r>
              <a:rPr lang="ru-RU" sz="2000" dirty="0">
                <a:latin typeface="Arial Black" pitchFamily="34" charset="0"/>
              </a:rPr>
              <a:t>“кредит” происходит от латинского “</a:t>
            </a:r>
            <a:r>
              <a:rPr lang="ru-RU" sz="2000" dirty="0" err="1">
                <a:latin typeface="Arial Black" pitchFamily="34" charset="0"/>
              </a:rPr>
              <a:t>creditum</a:t>
            </a:r>
            <a:r>
              <a:rPr lang="ru-RU" sz="2000" dirty="0">
                <a:latin typeface="Arial Black" pitchFamily="34" charset="0"/>
              </a:rPr>
              <a:t>” - ссуда, долг 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02964" y="1772816"/>
            <a:ext cx="5437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000" dirty="0">
                <a:latin typeface="Arial Black" pitchFamily="34" charset="0"/>
              </a:rPr>
              <a:t>  </a:t>
            </a:r>
            <a:r>
              <a:rPr lang="ru-RU" sz="2000" dirty="0">
                <a:latin typeface="Arial Black" pitchFamily="34" charset="0"/>
              </a:rPr>
              <a:t>Кредит имеет денежную природу </a:t>
            </a:r>
            <a:endParaRPr lang="ru-RU" dirty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67544" y="2420888"/>
            <a:ext cx="8074025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000" dirty="0">
                <a:latin typeface="Arial Black" pitchFamily="34" charset="0"/>
              </a:rPr>
              <a:t> 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ru-RU" sz="2000" dirty="0" smtClean="0">
                <a:latin typeface="Arial Black" pitchFamily="34" charset="0"/>
              </a:rPr>
              <a:t>Банк как посредник аккумулирует временно свободные средства, формируя ссудный капитал, и предоставляет его во временное распоряжение тем лицам, которые испытывают потребность в привлечении дополнительных финансовых ресурсов на определенных условиях. </a:t>
            </a:r>
            <a:endParaRPr lang="ru-RU" sz="2000" dirty="0">
              <a:latin typeface="Arial Black" pitchFamily="34" charset="0"/>
            </a:endParaRPr>
          </a:p>
          <a:p>
            <a:endParaRPr lang="ru-RU" dirty="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67544" y="4437112"/>
            <a:ext cx="7191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sz="2000" dirty="0">
                <a:latin typeface="Arial Black" pitchFamily="34" charset="0"/>
              </a:rPr>
              <a:t>  </a:t>
            </a:r>
            <a:r>
              <a:rPr lang="ru-RU" sz="2000" dirty="0">
                <a:latin typeface="Arial Black" pitchFamily="34" charset="0"/>
              </a:rPr>
              <a:t>Кредит - форма движения ссудного капитала </a:t>
            </a:r>
            <a:endParaRPr lang="ru-RU" dirty="0"/>
          </a:p>
        </p:txBody>
      </p:sp>
      <p:sp>
        <p:nvSpPr>
          <p:cNvPr id="12298" name="WordArt 10"/>
          <p:cNvSpPr>
            <a:spLocks noChangeArrowheads="1" noChangeShapeType="1" noTextEdit="1"/>
          </p:cNvSpPr>
          <p:nvPr/>
        </p:nvSpPr>
        <p:spPr bwMode="auto">
          <a:xfrm>
            <a:off x="2362200" y="457200"/>
            <a:ext cx="4419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Сущность </a:t>
            </a:r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кредита</a:t>
            </a:r>
          </a:p>
        </p:txBody>
      </p:sp>
      <p:pic>
        <p:nvPicPr>
          <p:cNvPr id="46082" name="Picture 2" descr="C:\Users\РИМ\Desktop\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941168"/>
            <a:ext cx="3363994" cy="1656183"/>
          </a:xfrm>
          <a:prstGeom prst="rect">
            <a:avLst/>
          </a:prstGeom>
          <a:noFill/>
        </p:spPr>
      </p:pic>
      <p:pic>
        <p:nvPicPr>
          <p:cNvPr id="46083" name="Picture 3" descr="C:\Users\РИМ\Desktop\i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941168"/>
            <a:ext cx="2952328" cy="17123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 advAuto="1000"/>
      <p:bldP spid="12295" grpId="0" autoUpdateAnimBg="0"/>
      <p:bldP spid="12296" grpId="0" autoUpdateAnimBg="0"/>
      <p:bldP spid="12297" grpId="0" autoUpdateAnimBg="0"/>
      <p:bldP spid="122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838200" y="1066800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latin typeface="Arial Black" pitchFamily="34" charset="0"/>
              </a:rPr>
              <a:t>срочность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2151063" y="1538288"/>
            <a:ext cx="2420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latin typeface="Arial Black" pitchFamily="34" charset="0"/>
              </a:rPr>
              <a:t>возвратность</a:t>
            </a: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3463925" y="1995488"/>
            <a:ext cx="2519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>
                <a:latin typeface="Arial Black" pitchFamily="34" charset="0"/>
              </a:rPr>
              <a:t>платность</a:t>
            </a: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4770438" y="2482850"/>
            <a:ext cx="2736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latin typeface="Arial Black" pitchFamily="34" charset="0"/>
              </a:rPr>
              <a:t>обеспеченность                   кредита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6053138" y="3244850"/>
            <a:ext cx="2520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>
                <a:latin typeface="Arial Black" pitchFamily="34" charset="0"/>
              </a:rPr>
              <a:t>целевое использование</a:t>
            </a:r>
          </a:p>
        </p:txBody>
      </p:sp>
      <p:sp>
        <p:nvSpPr>
          <p:cNvPr id="15417" name="WordArt 57"/>
          <p:cNvSpPr>
            <a:spLocks noChangeArrowheads="1" noChangeShapeType="1" noTextEdit="1"/>
          </p:cNvSpPr>
          <p:nvPr/>
        </p:nvSpPr>
        <p:spPr bwMode="auto">
          <a:xfrm>
            <a:off x="1331640" y="381000"/>
            <a:ext cx="629788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Принципы </a:t>
            </a:r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кредитования</a:t>
            </a:r>
          </a:p>
        </p:txBody>
      </p:sp>
      <p:pic>
        <p:nvPicPr>
          <p:cNvPr id="47106" name="Picture 2" descr="C:\Users\РИМ\Desktop\i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284984"/>
            <a:ext cx="3888432" cy="28083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1" grpId="0" autoUpdateAnimBg="0"/>
      <p:bldP spid="15402" grpId="0" autoUpdateAnimBg="0"/>
      <p:bldP spid="15404" grpId="0" autoUpdateAnimBg="0"/>
      <p:bldP spid="15405" grpId="0" autoUpdateAnimBg="0"/>
      <p:bldP spid="15406" grpId="0" autoUpdateAnimBg="0"/>
      <p:bldP spid="154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7" name="Picture 11" descr="bd07252_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143000" y="1054100"/>
            <a:ext cx="6858000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735013" y="974725"/>
            <a:ext cx="345598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u="sng" dirty="0">
                <a:latin typeface="Arial Black" pitchFamily="34" charset="0"/>
              </a:rPr>
              <a:t>По обеспечению</a:t>
            </a:r>
            <a:r>
              <a:rPr lang="en-US" sz="2000" b="1" u="sng" dirty="0">
                <a:latin typeface="Arial Black" pitchFamily="34" charset="0"/>
              </a:rPr>
              <a:t>:</a:t>
            </a:r>
            <a:r>
              <a:rPr lang="ru-RU" sz="2000" b="1" dirty="0">
                <a:latin typeface="Arial Black" pitchFamily="34" charset="0"/>
              </a:rPr>
              <a:t> </a:t>
            </a:r>
            <a:endParaRPr lang="en-US" sz="2000" b="1" dirty="0">
              <a:latin typeface="Arial Black" pitchFamily="34" charset="0"/>
            </a:endParaRPr>
          </a:p>
          <a:p>
            <a:endParaRPr lang="ru-RU" sz="2000" b="1" dirty="0">
              <a:latin typeface="Arial Black" pitchFamily="34" charset="0"/>
            </a:endParaRP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Необеспеченные (бланковые)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Залоговые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Гарантированные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Застрахованные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191000" y="2438400"/>
            <a:ext cx="48958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u="sng" dirty="0">
                <a:latin typeface="Arial Black" pitchFamily="34" charset="0"/>
              </a:rPr>
              <a:t>По срокам кредитования:</a:t>
            </a:r>
            <a:endParaRPr lang="en-US" sz="2000" b="1" u="sng" dirty="0">
              <a:latin typeface="Arial Black" pitchFamily="34" charset="0"/>
            </a:endParaRPr>
          </a:p>
          <a:p>
            <a:endParaRPr lang="ru-RU" sz="2000" u="sng" dirty="0">
              <a:latin typeface="Arial Black" pitchFamily="34" charset="0"/>
            </a:endParaRP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До востребования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Краткосрочные (до 1 года)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Среднесрочные (от 1 г. до 3 л.)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Долгосрочные (свыше 3 лет) 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763588" y="4724400"/>
            <a:ext cx="52562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u="sng" dirty="0">
                <a:latin typeface="Arial Black" pitchFamily="34" charset="0"/>
              </a:rPr>
              <a:t>По методам погашения:</a:t>
            </a:r>
            <a:endParaRPr lang="en-US" sz="2000" b="1" u="sng" dirty="0">
              <a:latin typeface="Arial Black" pitchFamily="34" charset="0"/>
            </a:endParaRPr>
          </a:p>
          <a:p>
            <a:endParaRPr lang="ru-RU" sz="2000" b="1" u="sng" dirty="0">
              <a:latin typeface="Arial Black" pitchFamily="34" charset="0"/>
            </a:endParaRP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В рассрочку (частями, долями)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С единовременным погашением (на определенную дату)</a:t>
            </a:r>
          </a:p>
        </p:txBody>
      </p:sp>
      <p:sp>
        <p:nvSpPr>
          <p:cNvPr id="29708" name="WordArt 12"/>
          <p:cNvSpPr>
            <a:spLocks noChangeArrowheads="1" noChangeShapeType="1" noTextEdit="1"/>
          </p:cNvSpPr>
          <p:nvPr/>
        </p:nvSpPr>
        <p:spPr bwMode="auto">
          <a:xfrm>
            <a:off x="1847850" y="304800"/>
            <a:ext cx="5448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Классификация кредитов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utoUpdateAnimBg="0"/>
      <p:bldP spid="29703" grpId="0" autoUpdateAnimBg="0"/>
      <p:bldP spid="2970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70" name="Picture 22" descr="bd07252_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143000" y="1054100"/>
            <a:ext cx="6858000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476250" y="1508125"/>
            <a:ext cx="42481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u="sng" dirty="0">
                <a:latin typeface="Arial Black" pitchFamily="34" charset="0"/>
              </a:rPr>
              <a:t>По видам ссудных счетов</a:t>
            </a:r>
            <a:endParaRPr lang="en-US" sz="2000" b="1" u="sng" dirty="0">
              <a:latin typeface="Arial Black" pitchFamily="34" charset="0"/>
            </a:endParaRPr>
          </a:p>
          <a:p>
            <a:endParaRPr lang="ru-RU" sz="2000" b="1" u="sng" dirty="0">
              <a:latin typeface="Arial Black" pitchFamily="34" charset="0"/>
            </a:endParaRP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Простые с/</a:t>
            </a:r>
            <a:r>
              <a:rPr lang="ru-RU" sz="2000" dirty="0" err="1">
                <a:latin typeface="Arial Black" pitchFamily="34" charset="0"/>
              </a:rPr>
              <a:t>сч</a:t>
            </a:r>
            <a:r>
              <a:rPr lang="ru-RU" sz="2000" dirty="0">
                <a:latin typeface="Arial Black" pitchFamily="34" charset="0"/>
              </a:rPr>
              <a:t>. (обычные)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Специальные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Контокоррентные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Овердрафт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298825" y="3886200"/>
            <a:ext cx="56165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u="sng" dirty="0">
                <a:latin typeface="Arial Black" pitchFamily="34" charset="0"/>
              </a:rPr>
              <a:t>По основным группам заемщиков</a:t>
            </a:r>
            <a:endParaRPr lang="en-US" sz="2000" b="1" u="sng" dirty="0">
              <a:latin typeface="Arial Black" pitchFamily="34" charset="0"/>
            </a:endParaRPr>
          </a:p>
          <a:p>
            <a:endParaRPr lang="ru-RU" sz="2000" b="1" u="sng" dirty="0">
              <a:latin typeface="Arial Black" pitchFamily="34" charset="0"/>
            </a:endParaRP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Физические лица 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Юридические лица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Отраслевая направленность</a:t>
            </a:r>
          </a:p>
          <a:p>
            <a:pPr>
              <a:buSzPct val="80000"/>
              <a:buFont typeface="Wingdings" pitchFamily="2" charset="2"/>
              <a:buChar char="v"/>
            </a:pPr>
            <a:r>
              <a:rPr lang="ru-RU" sz="2000" dirty="0">
                <a:latin typeface="Arial Black" pitchFamily="34" charset="0"/>
              </a:rPr>
              <a:t>Организационно правовая форма </a:t>
            </a:r>
          </a:p>
        </p:txBody>
      </p:sp>
      <p:sp>
        <p:nvSpPr>
          <p:cNvPr id="27668" name="WordArt 20"/>
          <p:cNvSpPr>
            <a:spLocks noChangeArrowheads="1" noChangeShapeType="1" noTextEdit="1"/>
          </p:cNvSpPr>
          <p:nvPr/>
        </p:nvSpPr>
        <p:spPr bwMode="auto">
          <a:xfrm>
            <a:off x="1847850" y="304800"/>
            <a:ext cx="5448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Классификация кредитов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3" grpId="0" autoUpdateAnimBg="0"/>
      <p:bldP spid="27665" grpId="0" autoUpdateAnimBg="0"/>
      <p:bldP spid="276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83175" y="1412875"/>
            <a:ext cx="2232025" cy="1584325"/>
          </a:xfrm>
        </p:spPr>
        <p:txBody>
          <a:bodyPr/>
          <a:lstStyle/>
          <a:p>
            <a:pPr>
              <a:buFontTx/>
              <a:buBlip>
                <a:blip r:embed="rId3"/>
              </a:buBlip>
            </a:pPr>
            <a:r>
              <a:rPr lang="ru-RU" sz="2000" u="sng" dirty="0">
                <a:latin typeface="Arial Black" pitchFamily="34" charset="0"/>
              </a:rPr>
              <a:t>Неустойка</a:t>
            </a:r>
            <a:endParaRPr lang="en-US" sz="2000" u="sng" dirty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2000" u="sng" dirty="0"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ru-RU" sz="2000" dirty="0">
                <a:latin typeface="Arial Black" pitchFamily="34" charset="0"/>
              </a:rPr>
              <a:t> - пени</a:t>
            </a:r>
          </a:p>
          <a:p>
            <a:pPr>
              <a:buFontTx/>
              <a:buNone/>
            </a:pPr>
            <a:r>
              <a:rPr lang="ru-RU" sz="2000" dirty="0">
                <a:latin typeface="Arial Black" pitchFamily="34" charset="0"/>
              </a:rPr>
              <a:t> - штраф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827584" y="2708920"/>
            <a:ext cx="273685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80000"/>
              <a:buFontTx/>
              <a:buBlip>
                <a:blip r:embed="rId3"/>
              </a:buBlip>
            </a:pPr>
            <a:r>
              <a:rPr lang="ru-RU" sz="2000" dirty="0">
                <a:latin typeface="Arial Black" pitchFamily="34" charset="0"/>
              </a:rPr>
              <a:t> </a:t>
            </a:r>
            <a:r>
              <a:rPr lang="ru-RU" sz="2000" u="sng" dirty="0">
                <a:latin typeface="Arial Black" pitchFamily="34" charset="0"/>
              </a:rPr>
              <a:t>Залог</a:t>
            </a:r>
            <a:endParaRPr lang="en-US" sz="2000" u="sng" dirty="0">
              <a:latin typeface="Arial Black" pitchFamily="34" charset="0"/>
            </a:endParaRPr>
          </a:p>
          <a:p>
            <a:pPr>
              <a:spcBef>
                <a:spcPct val="50000"/>
              </a:spcBef>
              <a:buSzPct val="80000"/>
            </a:pPr>
            <a:endParaRPr lang="ru-RU" sz="2000" u="sng" dirty="0">
              <a:latin typeface="Arial Black" pitchFamily="34" charset="0"/>
            </a:endParaRPr>
          </a:p>
          <a:p>
            <a:pPr>
              <a:spcBef>
                <a:spcPct val="50000"/>
              </a:spcBef>
              <a:buSzPct val="80000"/>
              <a:buFontTx/>
              <a:buChar char="-"/>
            </a:pPr>
            <a:r>
              <a:rPr lang="ru-RU" sz="2000" dirty="0">
                <a:latin typeface="Arial Black" pitchFamily="34" charset="0"/>
              </a:rPr>
              <a:t>Движимого имущества</a:t>
            </a:r>
          </a:p>
          <a:p>
            <a:pPr>
              <a:spcBef>
                <a:spcPct val="50000"/>
              </a:spcBef>
              <a:buSzPct val="80000"/>
              <a:buFontTx/>
              <a:buChar char="-"/>
            </a:pPr>
            <a:r>
              <a:rPr lang="ru-RU" sz="2000" dirty="0">
                <a:latin typeface="Arial Black" pitchFamily="34" charset="0"/>
              </a:rPr>
              <a:t>Недвижимого имущества</a:t>
            </a:r>
          </a:p>
          <a:p>
            <a:pPr>
              <a:spcBef>
                <a:spcPct val="50000"/>
              </a:spcBef>
              <a:buSzPct val="80000"/>
              <a:buFontTx/>
              <a:buChar char="-"/>
            </a:pPr>
            <a:r>
              <a:rPr lang="ru-RU" sz="2000" dirty="0">
                <a:latin typeface="Arial Black" pitchFamily="34" charset="0"/>
              </a:rPr>
              <a:t>Имущественных прав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ru-RU" sz="2000" dirty="0">
              <a:latin typeface="Arial Black" pitchFamily="34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899592" y="1556792"/>
            <a:ext cx="215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80000"/>
              <a:buFontTx/>
              <a:buBlip>
                <a:blip r:embed="rId3"/>
              </a:buBlip>
            </a:pPr>
            <a:r>
              <a:rPr lang="ru-RU" sz="2000">
                <a:latin typeface="Arial Black" pitchFamily="34" charset="0"/>
              </a:rPr>
              <a:t> </a:t>
            </a:r>
            <a:r>
              <a:rPr lang="ru-RU" sz="2000" u="sng">
                <a:latin typeface="Arial Black" pitchFamily="34" charset="0"/>
              </a:rPr>
              <a:t>Банковская гарантия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105400" y="3352800"/>
            <a:ext cx="2771775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80000"/>
              <a:buFontTx/>
              <a:buBlip>
                <a:blip r:embed="rId3"/>
              </a:buBlip>
            </a:pPr>
            <a:r>
              <a:rPr lang="ru-RU" sz="2000" dirty="0">
                <a:latin typeface="Arial Black" pitchFamily="34" charset="0"/>
              </a:rPr>
              <a:t> Поручительство</a:t>
            </a:r>
            <a:endParaRPr lang="en-US" sz="2000" dirty="0">
              <a:latin typeface="Arial Black" pitchFamily="34" charset="0"/>
            </a:endParaRPr>
          </a:p>
          <a:p>
            <a:pPr>
              <a:spcBef>
                <a:spcPct val="50000"/>
              </a:spcBef>
              <a:buSzPct val="80000"/>
            </a:pPr>
            <a:endParaRPr lang="ru-RU" sz="2000" dirty="0">
              <a:latin typeface="Arial Black" pitchFamily="34" charset="0"/>
            </a:endParaRPr>
          </a:p>
          <a:p>
            <a:pPr>
              <a:spcBef>
                <a:spcPct val="50000"/>
              </a:spcBef>
              <a:buSzPct val="80000"/>
              <a:buFontTx/>
              <a:buChar char="-"/>
            </a:pPr>
            <a:r>
              <a:rPr lang="ru-RU" sz="2000" dirty="0">
                <a:latin typeface="Arial Black" pitchFamily="34" charset="0"/>
              </a:rPr>
              <a:t>Юридических лиц</a:t>
            </a:r>
          </a:p>
          <a:p>
            <a:pPr>
              <a:spcBef>
                <a:spcPct val="50000"/>
              </a:spcBef>
              <a:buSzPct val="80000"/>
              <a:buFontTx/>
              <a:buChar char="-"/>
            </a:pPr>
            <a:r>
              <a:rPr lang="ru-RU" sz="2000" dirty="0">
                <a:latin typeface="Arial Black" pitchFamily="34" charset="0"/>
              </a:rPr>
              <a:t>Физических лиц</a:t>
            </a:r>
          </a:p>
        </p:txBody>
      </p:sp>
      <p:sp>
        <p:nvSpPr>
          <p:cNvPr id="50185" name="WordArt 9"/>
          <p:cNvSpPr>
            <a:spLocks noChangeArrowheads="1" noChangeShapeType="1" noTextEdit="1"/>
          </p:cNvSpPr>
          <p:nvPr/>
        </p:nvSpPr>
        <p:spPr bwMode="auto">
          <a:xfrm>
            <a:off x="1452563" y="381000"/>
            <a:ext cx="62388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Формы обеспечения кредита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 advAuto="1000"/>
      <p:bldP spid="50180" grpId="0" build="p" autoUpdateAnimBg="0" advAuto="1000"/>
      <p:bldP spid="50181" grpId="0" autoUpdateAnimBg="0"/>
      <p:bldP spid="50182" grpId="0" build="p" autoUpdateAnimBg="0" advAuto="1000"/>
      <p:bldP spid="501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23850" y="1447800"/>
            <a:ext cx="8058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ru-RU" dirty="0">
                <a:latin typeface="Arial Black" pitchFamily="34" charset="0"/>
              </a:rPr>
              <a:t> Цена кредита (ставка ссудного процента) определяется соотношением спроса на кредитные ресурсы и предложением; естественно с учетом денежно-кредитной политики ЦБ РФ 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048000"/>
            <a:ext cx="3962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ru-RU" dirty="0">
                <a:latin typeface="Arial Black" pitchFamily="34" charset="0"/>
              </a:rPr>
              <a:t> Кредитование </a:t>
            </a:r>
            <a:r>
              <a:rPr lang="ru-RU" dirty="0" err="1" smtClean="0">
                <a:latin typeface="Arial Black" pitchFamily="34" charset="0"/>
              </a:rPr>
              <a:t>осуществля-ется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>
                <a:latin typeface="Arial Black" pitchFamily="34" charset="0"/>
              </a:rPr>
              <a:t>на договорной основе, обязательства кредитора и заемщика имеют реальную юридическую силу 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04800" y="5562600"/>
            <a:ext cx="853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ru-RU" dirty="0">
                <a:latin typeface="Arial Black" pitchFamily="34" charset="0"/>
              </a:rPr>
              <a:t> Переход от кредитования объекта - государственного предприятия к кредитованию субъекта кредитных отношений - заемщика </a:t>
            </a:r>
          </a:p>
        </p:txBody>
      </p:sp>
      <p:sp>
        <p:nvSpPr>
          <p:cNvPr id="23562" name="WordArt 10"/>
          <p:cNvSpPr>
            <a:spLocks noChangeArrowheads="1" noChangeShapeType="1" noTextEdit="1"/>
          </p:cNvSpPr>
          <p:nvPr/>
        </p:nvSpPr>
        <p:spPr bwMode="auto">
          <a:xfrm>
            <a:off x="344488" y="420688"/>
            <a:ext cx="8453437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Принципы </a:t>
            </a:r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современной системы кредитования в России</a:t>
            </a:r>
          </a:p>
        </p:txBody>
      </p:sp>
      <p:pic>
        <p:nvPicPr>
          <p:cNvPr id="23566" name="Picture 14" descr="pe01944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743200"/>
            <a:ext cx="2971800" cy="27670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  <p:bldP spid="23557" grpId="0" autoUpdateAnimBg="0"/>
      <p:bldP spid="2355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76400"/>
            <a:ext cx="4114800" cy="1524000"/>
          </a:xfrm>
        </p:spPr>
        <p:txBody>
          <a:bodyPr/>
          <a:lstStyle/>
          <a:p>
            <a:pPr algn="just">
              <a:buFontTx/>
              <a:buBlip>
                <a:blip r:embed="rId3"/>
              </a:buBlip>
            </a:pPr>
            <a:r>
              <a:rPr lang="ru-RU" sz="1800" dirty="0">
                <a:latin typeface="Arial Black" pitchFamily="34" charset="0"/>
              </a:rPr>
              <a:t>демонополизация единого ссудного фонда, </a:t>
            </a:r>
            <a:r>
              <a:rPr lang="ru-RU" sz="1800" dirty="0" err="1" smtClean="0">
                <a:latin typeface="Arial Black" pitchFamily="34" charset="0"/>
              </a:rPr>
              <a:t>кредит-ные</a:t>
            </a:r>
            <a:r>
              <a:rPr lang="ru-RU" sz="1800" dirty="0" smtClean="0">
                <a:latin typeface="Arial Black" pitchFamily="34" charset="0"/>
              </a:rPr>
              <a:t> </a:t>
            </a:r>
            <a:r>
              <a:rPr lang="ru-RU" sz="1800" dirty="0">
                <a:latin typeface="Arial Black" pitchFamily="34" charset="0"/>
              </a:rPr>
              <a:t>ресурсы </a:t>
            </a:r>
            <a:r>
              <a:rPr lang="ru-RU" sz="1800" dirty="0" err="1" smtClean="0">
                <a:latin typeface="Arial Black" pitchFamily="34" charset="0"/>
              </a:rPr>
              <a:t>формиру-ются</a:t>
            </a:r>
            <a:r>
              <a:rPr lang="ru-RU" sz="1800" dirty="0" smtClean="0">
                <a:latin typeface="Arial Black" pitchFamily="34" charset="0"/>
              </a:rPr>
              <a:t> </a:t>
            </a:r>
            <a:r>
              <a:rPr lang="ru-RU" sz="1800" dirty="0">
                <a:latin typeface="Arial Black" pitchFamily="34" charset="0"/>
              </a:rPr>
              <a:t>каждым банком самостоятельно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139952" y="4402138"/>
            <a:ext cx="47371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ru-RU" dirty="0">
                <a:latin typeface="Arial Black" pitchFamily="34" charset="0"/>
              </a:rPr>
              <a:t> Банк России может оказать косвенное воздействие на размер ресурсов путем установления экономических нормативов вместо лимитов кредитования </a:t>
            </a:r>
          </a:p>
        </p:txBody>
      </p:sp>
      <p:sp>
        <p:nvSpPr>
          <p:cNvPr id="22544" name="WordArt 16"/>
          <p:cNvSpPr>
            <a:spLocks noChangeArrowheads="1" noChangeShapeType="1" noTextEdit="1"/>
          </p:cNvSpPr>
          <p:nvPr/>
        </p:nvSpPr>
        <p:spPr bwMode="auto">
          <a:xfrm>
            <a:off x="344488" y="420688"/>
            <a:ext cx="8453437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Принципы </a:t>
            </a:r>
            <a:r>
              <a:rPr lang="ru-RU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современной системы кредитования в России</a:t>
            </a:r>
          </a:p>
        </p:txBody>
      </p:sp>
      <p:pic>
        <p:nvPicPr>
          <p:cNvPr id="22547" name="Picture 19" descr="pe01942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447800"/>
            <a:ext cx="2971800" cy="2405063"/>
          </a:xfrm>
          <a:prstGeom prst="rect">
            <a:avLst/>
          </a:prstGeom>
          <a:noFill/>
        </p:spPr>
      </p:pic>
      <p:pic>
        <p:nvPicPr>
          <p:cNvPr id="22548" name="Picture 20" descr="pe01943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4038600"/>
            <a:ext cx="3124200" cy="2200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 advAuto="1000"/>
      <p:bldP spid="22532" grpId="0" autoUpdateAnimBg="0"/>
      <p:bldP spid="2254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4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/>
              <a:t>Решение задач.</a:t>
            </a:r>
          </a:p>
          <a:p>
            <a:pPr algn="just"/>
            <a:r>
              <a:rPr lang="ru-RU" sz="2400" b="1" i="1" dirty="0"/>
              <a:t>Задача №1.</a:t>
            </a:r>
            <a:endParaRPr lang="ru-RU" sz="2400" b="1" dirty="0"/>
          </a:p>
          <a:p>
            <a:pPr algn="just"/>
            <a:r>
              <a:rPr lang="ru-RU" sz="2400" dirty="0"/>
              <a:t>Заемщик берет в банке кредит в размере 10 тысяч рублей под 100% годовых сроком на 2 года. Какую сумму он заплатит банку по истечении этого срока в качестве платы за кредит . </a:t>
            </a:r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r>
              <a:rPr lang="ru-RU" sz="2400" b="1" i="1" dirty="0"/>
              <a:t>Задача №2.</a:t>
            </a:r>
            <a:r>
              <a:rPr lang="ru-RU" sz="2400" i="1" dirty="0"/>
              <a:t> </a:t>
            </a:r>
            <a:endParaRPr lang="ru-RU" sz="2400" dirty="0"/>
          </a:p>
          <a:p>
            <a:pPr algn="just"/>
            <a:r>
              <a:rPr lang="ru-RU" sz="2400" dirty="0"/>
              <a:t>Начислите проценты по кредиту выданному на 2 года и семь месяцев под 12 % годовых. Используйте правила обычной практики банков.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r>
              <a:rPr lang="ru-RU" b="1" dirty="0"/>
              <a:t>Происхождение банков </a:t>
            </a:r>
          </a:p>
        </p:txBody>
      </p:sp>
      <p:pic>
        <p:nvPicPr>
          <p:cNvPr id="114688" name="Picture 1024" descr="320px-Matsys_the_moneylend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98476" y="1700808"/>
            <a:ext cx="2732649" cy="3168352"/>
          </a:xfrm>
          <a:noFill/>
          <a:ln/>
        </p:spPr>
      </p:pic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79512" y="856357"/>
            <a:ext cx="597693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/>
              <a:t>    </a:t>
            </a:r>
            <a:r>
              <a:rPr lang="ru-RU" sz="2400" dirty="0" smtClean="0"/>
              <a:t>Слово </a:t>
            </a:r>
            <a:r>
              <a:rPr lang="ru-RU" sz="2400" dirty="0"/>
              <a:t>“</a:t>
            </a:r>
            <a:r>
              <a:rPr lang="ru-RU" sz="2400" b="1" dirty="0"/>
              <a:t>банк</a:t>
            </a:r>
            <a:r>
              <a:rPr lang="ru-RU" sz="2400" dirty="0"/>
              <a:t>” происходит от итальянского “</a:t>
            </a:r>
            <a:r>
              <a:rPr lang="ru-RU" sz="2400" b="1" dirty="0" err="1"/>
              <a:t>banco</a:t>
            </a:r>
            <a:r>
              <a:rPr lang="ru-RU" sz="2400" dirty="0"/>
              <a:t>” и означает “стол”, «скамья». Предшественниками банков были средневековые менялы – представители денежно-торгового капитала; они принимали денежные средства у купцов и специализировались на обмене денег различных городов и стран. Со временем менялы стали использовать эти вклады, а также собственные денежные средства для выдачи ссуд и получения процентов, что означало превращение менял в банкиров.</a:t>
            </a:r>
            <a:br>
              <a:rPr lang="ru-RU" sz="2400" dirty="0"/>
            </a:br>
            <a:r>
              <a:rPr lang="ru-RU" sz="2400" dirty="0"/>
              <a:t>В Англии капиталистическая банковская система возникла в XVI в., причём банкиры вышли из среды либо золотых дел мастеров, либо купцов.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57606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    </a:t>
            </a:r>
            <a:r>
              <a:rPr lang="ru-RU" sz="2400" dirty="0" smtClean="0"/>
              <a:t>Но </a:t>
            </a:r>
            <a:r>
              <a:rPr lang="ru-RU" sz="2400" dirty="0"/>
              <a:t>едва в хранилищах древних банков появились мешки с сокровищами, как в их сторону  обратился взор  местных предпринимателей- купцов и ремесленников. У них возник  вполне резонный вопрос: а нельзя  ли на время воспользоваться чужими сбережениями для расширения масштабов своих операций? Естественно, за плату!</a:t>
            </a:r>
          </a:p>
          <a:p>
            <a:pPr algn="just"/>
            <a:r>
              <a:rPr lang="en-US" sz="2400" dirty="0" smtClean="0"/>
              <a:t>   </a:t>
            </a:r>
            <a:r>
              <a:rPr lang="ru-RU" sz="2400" dirty="0" smtClean="0"/>
              <a:t>Так </a:t>
            </a:r>
            <a:r>
              <a:rPr lang="ru-RU" sz="2400" dirty="0"/>
              <a:t>пересеклись интересы двух важнейших участников экономики – владельца сбережений и коммерсанта, нуждающегося в капитале для расширения своей деятельности. Именно этому и обязаны банки своим рождением.</a:t>
            </a:r>
          </a:p>
        </p:txBody>
      </p:sp>
      <p:pic>
        <p:nvPicPr>
          <p:cNvPr id="3" name="Picture 2" descr="C:\Users\РИМ\Desktop\ЭКОНОМИКА 2011\9. ЭКОНОМИКА\деньги\Рисунок12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772816"/>
            <a:ext cx="2717800" cy="3157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332656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/>
              <a:t>Банк</a:t>
            </a:r>
            <a:r>
              <a:rPr lang="ru-RU" sz="2400" dirty="0"/>
              <a:t>- это  финансовая организация, основной функцией которой является получение денежных ресурсов от тех людей, у которых они временно  высвобождаются,  и представляют  их тем, кому они сейчас необходимы. </a:t>
            </a:r>
          </a:p>
        </p:txBody>
      </p:sp>
      <p:pic>
        <p:nvPicPr>
          <p:cNvPr id="26626" name="Picture 2" descr="C:\Users\РИМ\Desktop\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60848"/>
            <a:ext cx="2160240" cy="2592288"/>
          </a:xfrm>
          <a:prstGeom prst="rect">
            <a:avLst/>
          </a:prstGeom>
          <a:noFill/>
        </p:spPr>
      </p:pic>
      <p:pic>
        <p:nvPicPr>
          <p:cNvPr id="26627" name="Picture 3" descr="C:\Users\РИМ\Desktop\i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060848"/>
            <a:ext cx="2592288" cy="2520280"/>
          </a:xfrm>
          <a:prstGeom prst="rect">
            <a:avLst/>
          </a:prstGeom>
          <a:noFill/>
        </p:spPr>
      </p:pic>
      <p:pic>
        <p:nvPicPr>
          <p:cNvPr id="26628" name="Picture 4" descr="C:\Users\РИМ\Desktop\i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2060848"/>
            <a:ext cx="2592288" cy="2520280"/>
          </a:xfrm>
          <a:prstGeom prst="rect">
            <a:avLst/>
          </a:prstGeom>
          <a:noFill/>
        </p:spPr>
      </p:pic>
      <p:pic>
        <p:nvPicPr>
          <p:cNvPr id="26629" name="Picture 5" descr="C:\Users\РИМ\Desktop\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941168"/>
            <a:ext cx="1500758" cy="1500758"/>
          </a:xfrm>
          <a:prstGeom prst="rect">
            <a:avLst/>
          </a:prstGeom>
          <a:noFill/>
        </p:spPr>
      </p:pic>
      <p:pic>
        <p:nvPicPr>
          <p:cNvPr id="26630" name="Picture 6" descr="C:\Users\РИМ\Desktop\i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4941168"/>
            <a:ext cx="1656184" cy="1512168"/>
          </a:xfrm>
          <a:prstGeom prst="rect">
            <a:avLst/>
          </a:prstGeom>
          <a:noFill/>
        </p:spPr>
      </p:pic>
      <p:pic>
        <p:nvPicPr>
          <p:cNvPr id="26631" name="Picture 7" descr="C:\Users\РИМ\Desktop\i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1" y="4941168"/>
            <a:ext cx="1800200" cy="1512168"/>
          </a:xfrm>
          <a:prstGeom prst="rect">
            <a:avLst/>
          </a:prstGeom>
          <a:noFill/>
        </p:spPr>
      </p:pic>
      <p:pic>
        <p:nvPicPr>
          <p:cNvPr id="26632" name="Picture 8" descr="C:\Users\РИМ\Desktop\i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4941168"/>
            <a:ext cx="1422400" cy="1512168"/>
          </a:xfrm>
          <a:prstGeom prst="rect">
            <a:avLst/>
          </a:prstGeom>
          <a:noFill/>
        </p:spPr>
      </p:pic>
      <p:pic>
        <p:nvPicPr>
          <p:cNvPr id="26633" name="Picture 9" descr="C:\Users\РИМ\Desktop\i9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50316" y="4941168"/>
            <a:ext cx="1430754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163888" y="1828800"/>
            <a:ext cx="2816225" cy="9175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algn="ctr" eaLnBrk="0" hangingPunct="0"/>
            <a:r>
              <a:rPr lang="ru-RU" b="1">
                <a:effectLst/>
              </a:rPr>
              <a:t>Центральный банк</a:t>
            </a:r>
          </a:p>
        </p:txBody>
      </p:sp>
      <p:pic>
        <p:nvPicPr>
          <p:cNvPr id="3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85800"/>
            <a:ext cx="1789113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4800600" y="3810000"/>
            <a:ext cx="3671888" cy="1219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algn="ctr" eaLnBrk="0" hangingPunct="0"/>
            <a:r>
              <a:rPr lang="ru-RU" b="1">
                <a:effectLst/>
              </a:rPr>
              <a:t>Небанковские кредитные организации</a:t>
            </a:r>
            <a:endParaRPr lang="ru-RU">
              <a:effectLst/>
            </a:endParaRP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5943600" y="2284413"/>
            <a:ext cx="1600200" cy="1525587"/>
            <a:chOff x="3744" y="1439"/>
            <a:chExt cx="1008" cy="961"/>
          </a:xfrm>
        </p:grpSpPr>
        <p:sp>
          <p:nvSpPr>
            <p:cNvPr id="6" name="Line 12"/>
            <p:cNvSpPr>
              <a:spLocks noChangeShapeType="1"/>
            </p:cNvSpPr>
            <p:nvPr/>
          </p:nvSpPr>
          <p:spPr bwMode="auto">
            <a:xfrm>
              <a:off x="3744" y="1440"/>
              <a:ext cx="10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7" name="Line 14"/>
            <p:cNvSpPr>
              <a:spLocks noChangeShapeType="1"/>
            </p:cNvSpPr>
            <p:nvPr/>
          </p:nvSpPr>
          <p:spPr bwMode="auto">
            <a:xfrm>
              <a:off x="4742" y="1439"/>
              <a:ext cx="0" cy="9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endParaRPr lang="ru-RU"/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1447800" y="2286000"/>
            <a:ext cx="1752600" cy="1524000"/>
            <a:chOff x="912" y="1440"/>
            <a:chExt cx="1104" cy="96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H="1">
              <a:off x="912" y="1440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918" y="1440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anchor="ctr" anchorCtr="1"/>
            <a:lstStyle/>
            <a:p>
              <a:endParaRPr lang="ru-RU"/>
            </a:p>
          </p:txBody>
        </p:sp>
      </p:grpSp>
      <p:pic>
        <p:nvPicPr>
          <p:cNvPr id="11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800600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800600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876800"/>
            <a:ext cx="9604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2363" y="4876800"/>
            <a:ext cx="9604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7763" y="4876800"/>
            <a:ext cx="9604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131840" y="1844824"/>
            <a:ext cx="2816225" cy="9175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algn="ctr" eaLnBrk="0" hangingPunct="0"/>
            <a:r>
              <a:rPr lang="ru-RU" b="1">
                <a:effectLst/>
              </a:rPr>
              <a:t>Центральный банк</a:t>
            </a:r>
          </a:p>
        </p:txBody>
      </p:sp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800600"/>
            <a:ext cx="914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838200" y="3810000"/>
            <a:ext cx="2424113" cy="1143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algn="ctr" eaLnBrk="0" hangingPunct="0"/>
            <a:r>
              <a:rPr lang="ru-RU" b="1">
                <a:effectLst/>
              </a:rPr>
              <a:t>Банки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4" grpId="0" animBg="1" autoUpdateAnimBg="0"/>
      <p:bldP spid="16" grpId="0" animBg="1" autoUpdateAnimBg="0"/>
      <p:bldP spid="1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3200400" y="3784104"/>
            <a:ext cx="5334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 w="sm" len="med"/>
            <a:tailEnd type="none" w="sm" len="sm"/>
          </a:ln>
          <a:effectLst/>
        </p:spPr>
        <p:txBody>
          <a:bodyPr anchor="ctr" anchorCtr="1"/>
          <a:lstStyle/>
          <a:p>
            <a:endParaRPr lang="ru-RU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763688" y="2276872"/>
            <a:ext cx="5557837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Arial Black"/>
              </a:rPr>
              <a:t>Банковская система России</a:t>
            </a: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flipH="1">
            <a:off x="5410200" y="3784104"/>
            <a:ext cx="5334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 w="sm" len="med"/>
            <a:tailEnd type="none" w="sm" len="sm"/>
          </a:ln>
          <a:effectLst/>
        </p:spPr>
        <p:txBody>
          <a:bodyPr anchor="ctr" anchorCtr="1"/>
          <a:lstStyle/>
          <a:p>
            <a:endParaRPr lang="ru-RU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524000" y="3403104"/>
            <a:ext cx="1692275" cy="5937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D8DE5"/>
              </a:gs>
            </a:gsLst>
            <a:path path="shape">
              <a:fillToRect l="50000" t="50000" r="50000" b="50000"/>
            </a:path>
          </a:gradFill>
          <a:ln w="6350">
            <a:solidFill>
              <a:srgbClr val="000000"/>
            </a:solidFill>
            <a:prstDash val="sysDot"/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eaLnBrk="0" hangingPunct="0"/>
            <a:r>
              <a:rPr lang="ru-RU" sz="1600">
                <a:effectLst/>
              </a:rPr>
              <a:t>Внешторгбанк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943600" y="3403104"/>
            <a:ext cx="1493838" cy="533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D8DE5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eaLnBrk="0" hangingPunct="0"/>
            <a:r>
              <a:rPr lang="ru-RU" sz="1600">
                <a:effectLst/>
              </a:rPr>
              <a:t>Сбербанк 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73413" y="4546104"/>
            <a:ext cx="2797175" cy="6572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D8DE5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eaLnBrk="0" hangingPunct="0"/>
            <a:r>
              <a:rPr lang="ru-RU" sz="1600">
                <a:effectLst/>
              </a:rPr>
              <a:t>Коммерческие банки</a:t>
            </a: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4572000" y="4088904"/>
            <a:ext cx="0" cy="457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sm" len="med"/>
          </a:ln>
        </p:spPr>
        <p:txBody>
          <a:bodyPr anchor="ctr" anchorCtr="1"/>
          <a:lstStyle/>
          <a:p>
            <a:endParaRPr lang="ru-RU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3707904" y="3356992"/>
            <a:ext cx="1706563" cy="7461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D8DE5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2700" tIns="12700" rIns="12700" bIns="12700" anchor="ctr" anchorCtr="1"/>
          <a:lstStyle/>
          <a:p>
            <a:pPr algn="ctr" eaLnBrk="0" hangingPunct="0"/>
            <a:r>
              <a:rPr lang="ru-RU" sz="1600" b="1" dirty="0">
                <a:solidFill>
                  <a:srgbClr val="FF0000"/>
                </a:solidFill>
                <a:effectLst/>
              </a:rPr>
              <a:t>ЦБ РФ - Банк России</a:t>
            </a:r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323528" y="260648"/>
            <a:ext cx="396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 этап реформы банковской системы относится к 1988-1990гг. (подготовительный).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4572000" y="692696"/>
            <a:ext cx="4114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Главный итог I этапа - создание двухуровневой банковской системы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5536" y="5661248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 этап реформы банковской системы начинается с 1991 г. </a:t>
            </a:r>
            <a:endParaRPr lang="ru-RU" sz="2000" b="1" dirty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 autoUpdateAnimBg="0"/>
      <p:bldP spid="7" grpId="0" animBg="1" autoUpdateAnimBg="0"/>
      <p:bldP spid="8" grpId="0" animBg="1" autoUpdateAnimBg="0"/>
      <p:bldP spid="9" grpId="0" animBg="1"/>
      <p:bldP spid="35" grpId="0" animBg="1" autoUpdateAnimBg="0"/>
      <p:bldP spid="36" grpId="0" autoUpdateAnimBg="0"/>
      <p:bldP spid="3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Центральный банк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3816424" cy="316835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800" b="1" i="1" dirty="0" smtClean="0"/>
              <a:t>    (</a:t>
            </a:r>
            <a:r>
              <a:rPr lang="en-US" sz="2400" b="1" i="1" dirty="0"/>
              <a:t>central</a:t>
            </a:r>
            <a:r>
              <a:rPr lang="ru-RU" sz="2400" b="1" i="1" dirty="0"/>
              <a:t> </a:t>
            </a:r>
            <a:r>
              <a:rPr lang="en-US" sz="2400" b="1" i="1" dirty="0"/>
              <a:t>bank</a:t>
            </a:r>
            <a:r>
              <a:rPr lang="ru-RU" sz="2400" b="1" i="1" dirty="0"/>
              <a:t>) </a:t>
            </a:r>
            <a:r>
              <a:rPr lang="ru-RU" sz="2400" b="1" dirty="0"/>
              <a:t>—</a:t>
            </a:r>
            <a:r>
              <a:rPr lang="ru-RU" sz="2400" dirty="0"/>
              <a:t> </a:t>
            </a:r>
            <a:r>
              <a:rPr lang="ru-RU" sz="2400" b="1" dirty="0"/>
              <a:t>главный банк страны, </a:t>
            </a:r>
            <a:r>
              <a:rPr lang="ru-RU" sz="2400" b="1" dirty="0" smtClean="0"/>
              <a:t>который</a:t>
            </a:r>
            <a:r>
              <a:rPr lang="en-US" sz="2400" b="1" dirty="0" smtClean="0"/>
              <a:t> </a:t>
            </a:r>
            <a:r>
              <a:rPr lang="ru-RU" sz="2400" b="1" dirty="0" smtClean="0"/>
              <a:t>имеет </a:t>
            </a:r>
            <a:r>
              <a:rPr lang="ru-RU" sz="2400" b="1" dirty="0" err="1" smtClean="0"/>
              <a:t>исклю</a:t>
            </a:r>
            <a:r>
              <a:rPr lang="en-US" sz="2400" b="1" dirty="0" smtClean="0"/>
              <a:t>-</a:t>
            </a:r>
            <a:r>
              <a:rPr lang="ru-RU" sz="2400" b="1" dirty="0" err="1" smtClean="0"/>
              <a:t>чительное</a:t>
            </a:r>
            <a:r>
              <a:rPr lang="ru-RU" sz="2400" b="1" dirty="0" smtClean="0"/>
              <a:t> </a:t>
            </a:r>
            <a:r>
              <a:rPr lang="ru-RU" sz="2400" b="1" dirty="0"/>
              <a:t>право на эмиссию </a:t>
            </a:r>
            <a:r>
              <a:rPr lang="ru-RU" sz="2400" b="1" dirty="0" smtClean="0"/>
              <a:t>национальной</a:t>
            </a:r>
            <a:r>
              <a:rPr lang="en-US" sz="2400" b="1" dirty="0" smtClean="0"/>
              <a:t> </a:t>
            </a:r>
            <a:r>
              <a:rPr lang="ru-RU" sz="2400" b="1" dirty="0" smtClean="0"/>
              <a:t>валюты и </a:t>
            </a:r>
            <a:r>
              <a:rPr lang="ru-RU" sz="2400" b="1" dirty="0" err="1" smtClean="0"/>
              <a:t>контроли-рует</a:t>
            </a:r>
            <a:r>
              <a:rPr lang="ru-RU" sz="2400" b="1" dirty="0" smtClean="0"/>
              <a:t>  деятельность</a:t>
            </a:r>
            <a:r>
              <a:rPr lang="en-US" sz="2400" b="1" dirty="0" smtClean="0"/>
              <a:t> </a:t>
            </a:r>
            <a:r>
              <a:rPr lang="ru-RU" sz="2400" b="1" dirty="0" err="1" smtClean="0"/>
              <a:t>дру-гих</a:t>
            </a:r>
            <a:r>
              <a:rPr lang="ru-RU" sz="2400" b="1" dirty="0" smtClean="0"/>
              <a:t> </a:t>
            </a:r>
            <a:r>
              <a:rPr lang="ru-RU" sz="2400" b="1" dirty="0"/>
              <a:t>банков</a:t>
            </a:r>
            <a:endParaRPr lang="en-US" sz="2400" b="1" dirty="0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10400" y="6429375"/>
            <a:ext cx="2133600" cy="323850"/>
          </a:xfrm>
          <a:prstGeom prst="rect">
            <a:avLst/>
          </a:prstGeom>
        </p:spPr>
        <p:txBody>
          <a:bodyPr/>
          <a:lstStyle/>
          <a:p>
            <a:fld id="{08238296-25C9-4D01-8E7A-63D467CD21AD}" type="slidenum">
              <a:rPr lang="en-US"/>
              <a:pPr/>
              <a:t>7</a:t>
            </a:fld>
            <a:endParaRPr lang="en-US"/>
          </a:p>
        </p:txBody>
      </p:sp>
      <p:pic>
        <p:nvPicPr>
          <p:cNvPr id="9" name="Picture 14" descr="p7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196752"/>
            <a:ext cx="4464496" cy="424847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436096" y="5589240"/>
            <a:ext cx="2420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Банк России, Москва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404664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Функции ЦБ</a:t>
            </a:r>
            <a:endParaRPr lang="ru-RU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196752"/>
            <a:ext cx="8496945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эмиссия национальной валюты, регулирование количества денег в стране; </a:t>
            </a:r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поддержание стабильности национальной валюты; </a:t>
            </a:r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общий надзор за деятельностью кредитно-финансовых учреждений страны и исполнением финансового законодательства;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предоставление кредитов коммерческим банкам; </a:t>
            </a:r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выпуск и погашение государственных ценных бумаг; </a:t>
            </a:r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 smtClean="0"/>
              <a:t> управление счетами правительства, выполнение зарубежных финансовых операций. </a:t>
            </a:r>
            <a:endParaRPr lang="ru-RU" sz="2400" dirty="0"/>
          </a:p>
        </p:txBody>
      </p:sp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1440160" cy="114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0"/>
            <a:ext cx="1505289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04664"/>
            <a:ext cx="45320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Коммерческий банк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340768"/>
            <a:ext cx="8496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None/>
            </a:pPr>
            <a:r>
              <a:rPr lang="ru-RU" b="1" i="1" dirty="0" smtClean="0"/>
              <a:t>(</a:t>
            </a:r>
            <a:r>
              <a:rPr lang="en-US" sz="2400" b="1" i="1" dirty="0" smtClean="0"/>
              <a:t>commercial</a:t>
            </a:r>
            <a:r>
              <a:rPr lang="ru-RU" sz="2400" b="1" i="1" dirty="0" smtClean="0"/>
              <a:t> </a:t>
            </a:r>
            <a:r>
              <a:rPr lang="en-US" sz="2400" b="1" i="1" dirty="0" smtClean="0"/>
              <a:t>bank</a:t>
            </a:r>
            <a:r>
              <a:rPr lang="ru-RU" sz="2400" b="1" i="1" dirty="0" smtClean="0"/>
              <a:t>) </a:t>
            </a:r>
            <a:r>
              <a:rPr lang="ru-RU" sz="2400" b="1" dirty="0" smtClean="0"/>
              <a:t>— фирма, которая занимается </a:t>
            </a:r>
            <a:r>
              <a:rPr lang="ru-RU" sz="2400" b="1" dirty="0" err="1" smtClean="0"/>
              <a:t>привле-чением</a:t>
            </a:r>
            <a:r>
              <a:rPr lang="ru-RU" sz="2400" b="1" dirty="0" smtClean="0"/>
              <a:t> сбережений домохозяйств и других фирм на депозиты и выдачей кредитов.</a:t>
            </a:r>
            <a:endParaRPr lang="en-US" sz="2400" b="1" dirty="0"/>
          </a:p>
        </p:txBody>
      </p:sp>
      <p:pic>
        <p:nvPicPr>
          <p:cNvPr id="29698" name="Picture 2" descr="C:\Users\РИМ\Desktop\i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708920"/>
            <a:ext cx="2808312" cy="1944216"/>
          </a:xfrm>
          <a:prstGeom prst="rect">
            <a:avLst/>
          </a:prstGeom>
          <a:noFill/>
        </p:spPr>
      </p:pic>
      <p:pic>
        <p:nvPicPr>
          <p:cNvPr id="29699" name="Picture 3" descr="C:\Users\РИМ\Desktop\i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708920"/>
            <a:ext cx="2724834" cy="1944216"/>
          </a:xfrm>
          <a:prstGeom prst="rect">
            <a:avLst/>
          </a:prstGeom>
          <a:noFill/>
        </p:spPr>
      </p:pic>
      <p:pic>
        <p:nvPicPr>
          <p:cNvPr id="29700" name="Picture 4" descr="C:\Users\РИМ\Desktop\i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708920"/>
            <a:ext cx="2436862" cy="1949490"/>
          </a:xfrm>
          <a:prstGeom prst="rect">
            <a:avLst/>
          </a:prstGeom>
          <a:noFill/>
        </p:spPr>
      </p:pic>
      <p:pic>
        <p:nvPicPr>
          <p:cNvPr id="29701" name="Picture 5" descr="C:\Users\РИМ\Desktop\i1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4941168"/>
            <a:ext cx="3312368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8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Тема18</Template>
  <TotalTime>156</TotalTime>
  <Words>1194</Words>
  <Application>Microsoft Office PowerPoint</Application>
  <PresentationFormat>Экран (4:3)</PresentationFormat>
  <Paragraphs>190</Paragraphs>
  <Slides>18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Verdana</vt:lpstr>
      <vt:lpstr>Wingdings</vt:lpstr>
      <vt:lpstr>Тема18</vt:lpstr>
      <vt:lpstr>Банки. Банковская система</vt:lpstr>
      <vt:lpstr>Происхождение банков </vt:lpstr>
      <vt:lpstr>Презентация PowerPoint</vt:lpstr>
      <vt:lpstr>Презентация PowerPoint</vt:lpstr>
      <vt:lpstr>Презентация PowerPoint</vt:lpstr>
      <vt:lpstr>Презентация PowerPoint</vt:lpstr>
      <vt:lpstr>Центральный банк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Банки. Банковская система</dc:title>
  <dc:creator>РИМ</dc:creator>
  <cp:lastModifiedBy>Adam 7</cp:lastModifiedBy>
  <cp:revision>17</cp:revision>
  <dcterms:created xsi:type="dcterms:W3CDTF">2012-01-29T05:46:33Z</dcterms:created>
  <dcterms:modified xsi:type="dcterms:W3CDTF">2020-04-17T11:07:55Z</dcterms:modified>
</cp:coreProperties>
</file>