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4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6699"/>
    <a:srgbClr val="FF99FF"/>
    <a:srgbClr val="00FF00"/>
    <a:srgbClr val="FF66FF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8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988840"/>
            <a:ext cx="8458200" cy="1470025"/>
          </a:xfrm>
        </p:spPr>
        <p:txBody>
          <a:bodyPr/>
          <a:lstStyle/>
          <a:p>
            <a:r>
              <a:rPr lang="ru-RU" sz="11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МНОЖЕСТВА</a:t>
            </a:r>
            <a:endParaRPr lang="ru-RU" sz="115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885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260648"/>
            <a:ext cx="7534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ru-RU" sz="4400" dirty="0" smtClean="0"/>
              <a:t>Домашняя работа</a:t>
            </a:r>
            <a:endParaRPr lang="ru-RU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89039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ru-RU" sz="4400" dirty="0" smtClean="0"/>
              <a:t>№ 746, 749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356712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849694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В математике встречаются множества, в которых нет ни одного элемента, например множество чисел, делящихся на нуль. </a:t>
            </a:r>
            <a:r>
              <a:rPr lang="ru-RU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Такое множество называют пустым</a:t>
            </a:r>
            <a:r>
              <a:rPr lang="ru-RU" sz="4400" dirty="0" smtClean="0"/>
              <a:t>.</a:t>
            </a:r>
            <a:endParaRPr lang="ru-RU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31692" y="4293096"/>
            <a:ext cx="95770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FFFF00"/>
                </a:solidFill>
              </a:rPr>
              <a:t>Ø</a:t>
            </a:r>
            <a:r>
              <a:rPr lang="ru-RU" sz="7200" dirty="0" smtClean="0">
                <a:solidFill>
                  <a:srgbClr val="FFFF00"/>
                </a:solidFill>
              </a:rPr>
              <a:t> – </a:t>
            </a:r>
            <a:r>
              <a:rPr lang="ru-RU" sz="6600" b="1" i="1" dirty="0" smtClean="0"/>
              <a:t>пустое множество</a:t>
            </a:r>
            <a:endParaRPr lang="ru-RU" sz="6600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2207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20" y="188640"/>
            <a:ext cx="8755360" cy="2800767"/>
          </a:xfrm>
          <a:prstGeom prst="rect">
            <a:avLst/>
          </a:prstGeom>
          <a:noFill/>
          <a:ln w="76200"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</a:t>
            </a:r>
            <a:r>
              <a:rPr lang="ru-RU" sz="4400" b="1" i="1" dirty="0" smtClean="0"/>
              <a:t>Множество элементов, принадлежащих хотя бы одному из множеств </a:t>
            </a:r>
            <a:r>
              <a:rPr lang="ru-RU" sz="4400" b="1" i="1" dirty="0" smtClean="0">
                <a:solidFill>
                  <a:srgbClr val="FFFF00"/>
                </a:solidFill>
              </a:rPr>
              <a:t>А</a:t>
            </a:r>
            <a:r>
              <a:rPr lang="ru-RU" sz="4400" b="1" i="1" dirty="0" smtClean="0"/>
              <a:t> и </a:t>
            </a:r>
            <a:r>
              <a:rPr lang="ru-RU" sz="4400" b="1" i="1" dirty="0" smtClean="0">
                <a:solidFill>
                  <a:srgbClr val="FFFF00"/>
                </a:solidFill>
              </a:rPr>
              <a:t>В</a:t>
            </a:r>
            <a:r>
              <a:rPr lang="ru-RU" sz="4400" b="1" i="1" dirty="0" smtClean="0"/>
              <a:t>, называют </a:t>
            </a:r>
            <a:r>
              <a:rPr lang="ru-RU" sz="4400" b="1" i="1" dirty="0" smtClean="0">
                <a:solidFill>
                  <a:srgbClr val="FFFF00"/>
                </a:solidFill>
              </a:rPr>
              <a:t>объединением множеств А и В</a:t>
            </a:r>
            <a:r>
              <a:rPr lang="ru-RU" sz="4400" b="1" i="1" dirty="0" smtClean="0"/>
              <a:t>.</a:t>
            </a:r>
            <a:endParaRPr lang="ru-RU" sz="4400" b="1" i="1" dirty="0"/>
          </a:p>
        </p:txBody>
      </p:sp>
      <p:pic>
        <p:nvPicPr>
          <p:cNvPr id="7170" name="Picture 2" descr="http://academickids.com/encyclopedia/images/thumb/f/fc/250px-Venn_A_union_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284983"/>
            <a:ext cx="5976664" cy="3251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2964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</a:t>
            </a:r>
            <a:r>
              <a:rPr lang="ru-RU" sz="4800" b="1" i="1" dirty="0" smtClean="0">
                <a:solidFill>
                  <a:srgbClr val="66FFFF"/>
                </a:solidFill>
              </a:rPr>
              <a:t>А</a:t>
            </a:r>
            <a:r>
              <a:rPr lang="ru-RU" sz="4800" dirty="0" smtClean="0"/>
              <a:t> – множество делителей числа 12 (</a:t>
            </a:r>
            <a:r>
              <a:rPr lang="ru-RU" sz="4800" b="1" i="1" dirty="0" smtClean="0">
                <a:solidFill>
                  <a:srgbClr val="66FFFF"/>
                </a:solidFill>
              </a:rPr>
              <a:t>1, 2, 3 ,4, 6, 12</a:t>
            </a:r>
            <a:r>
              <a:rPr lang="ru-RU" sz="4800" dirty="0" smtClean="0"/>
              <a:t>)</a:t>
            </a:r>
            <a:endParaRPr lang="ru-RU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890396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</a:t>
            </a:r>
            <a:r>
              <a:rPr lang="ru-RU" sz="5400" b="1" i="1" dirty="0" smtClean="0">
                <a:solidFill>
                  <a:srgbClr val="FF99FF"/>
                </a:solidFill>
              </a:rPr>
              <a:t>В</a:t>
            </a:r>
            <a:r>
              <a:rPr lang="ru-RU" sz="5400" dirty="0" smtClean="0"/>
              <a:t> – множество делителей числа 18 (</a:t>
            </a:r>
            <a:r>
              <a:rPr lang="ru-RU" sz="5400" b="1" i="1" dirty="0" smtClean="0">
                <a:solidFill>
                  <a:srgbClr val="FF99FF"/>
                </a:solidFill>
              </a:rPr>
              <a:t>1, 2, 3 , 6, 9, 18</a:t>
            </a:r>
            <a:r>
              <a:rPr lang="ru-RU" sz="5400" dirty="0" smtClean="0"/>
              <a:t>)</a:t>
            </a:r>
            <a:endParaRPr lang="ru-RU" sz="54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107504" y="4221088"/>
                <a:ext cx="849694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rgbClr val="FFFF00"/>
                        </a:solidFill>
                        <a:latin typeface="Cambria Math"/>
                      </a:rPr>
                      <m:t>𝑨</m:t>
                    </m:r>
                    <m:r>
                      <a:rPr lang="en-US" sz="4800" b="1" i="1" smtClean="0">
                        <a:solidFill>
                          <a:srgbClr val="FFFF00"/>
                        </a:solidFill>
                        <a:latin typeface="Cambria Math"/>
                        <a:sym typeface="Symbol"/>
                      </a:rPr>
                      <m:t></m:t>
                    </m:r>
                  </m:oMath>
                </a14:m>
                <a:r>
                  <a:rPr lang="ru-RU" sz="4800" dirty="0" smtClean="0"/>
                  <a:t/>
                </a:r>
                <a:r>
                  <a:rPr lang="ru-RU" sz="4800" b="1" i="1" dirty="0" smtClean="0">
                    <a:solidFill>
                      <a:srgbClr val="FFFF00"/>
                    </a:solidFill>
                  </a:rPr>
                  <a:t>В</a:t>
                </a:r>
                <a:r>
                  <a:rPr lang="ru-RU" sz="4800" dirty="0" smtClean="0"/>
                  <a:t> –  </a:t>
                </a:r>
                <a:r>
                  <a:rPr lang="ru-RU" sz="4800" dirty="0" smtClean="0">
                    <a:sym typeface="Symbol"/>
                  </a:rPr>
                  <a:t></a:t>
                </a:r>
                <a:r>
                  <a:rPr lang="ru-RU" sz="4800" b="1" i="1" dirty="0" smtClean="0">
                    <a:solidFill>
                      <a:srgbClr val="FFFF00"/>
                    </a:solidFill>
                  </a:rPr>
                  <a:t>1, 2, 3 , </a:t>
                </a:r>
                <a:r>
                  <a:rPr lang="ru-RU" sz="4800" b="1" i="1" dirty="0">
                    <a:solidFill>
                      <a:srgbClr val="FFFF00"/>
                    </a:solidFill>
                  </a:rPr>
                  <a:t>4, 6</a:t>
                </a:r>
                <a:r>
                  <a:rPr lang="ru-RU" sz="4800" b="1" i="1" dirty="0" smtClean="0">
                    <a:solidFill>
                      <a:srgbClr val="FFFF00"/>
                    </a:solidFill>
                  </a:rPr>
                  <a:t>, 9, </a:t>
                </a:r>
                <a:r>
                  <a:rPr lang="ru-RU" sz="4800" b="1" i="1" dirty="0">
                    <a:solidFill>
                      <a:srgbClr val="FFFF00"/>
                    </a:solidFill>
                  </a:rPr>
                  <a:t>12 </a:t>
                </a:r>
                <a:r>
                  <a:rPr lang="en-US" sz="4800" b="1" i="1" dirty="0" smtClean="0">
                    <a:solidFill>
                      <a:srgbClr val="FFFF00"/>
                    </a:solidFill>
                  </a:rPr>
                  <a:t>,</a:t>
                </a:r>
                <a:r>
                  <a:rPr lang="ru-RU" sz="4800" b="1" i="1" dirty="0" smtClean="0">
                    <a:solidFill>
                      <a:srgbClr val="FFFF00"/>
                    </a:solidFill>
                  </a:rPr>
                  <a:t>18</a:t>
                </a:r>
                <a:r>
                  <a:rPr lang="ru-RU" sz="4800" dirty="0">
                    <a:sym typeface="Symbol"/>
                  </a:rPr>
                  <a:t></a:t>
                </a:r>
                <a:endParaRPr lang="ru-RU" sz="4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221088"/>
                <a:ext cx="8496944" cy="830997"/>
              </a:xfrm>
              <a:prstGeom prst="rect">
                <a:avLst/>
              </a:prstGeom>
              <a:blipFill rotWithShape="1">
                <a:blip r:embed="rId3"/>
                <a:stretch>
                  <a:fillRect t="-17518" b="-37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004146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20" y="188640"/>
            <a:ext cx="8755360" cy="2800767"/>
          </a:xfrm>
          <a:prstGeom prst="rect">
            <a:avLst/>
          </a:prstGeom>
          <a:noFill/>
          <a:ln w="76200"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</a:t>
            </a:r>
            <a:r>
              <a:rPr lang="ru-RU" sz="4400" b="1" i="1" dirty="0" smtClean="0"/>
              <a:t>Множество </a:t>
            </a:r>
            <a:r>
              <a:rPr lang="ru-RU" sz="4400" b="1" i="1" dirty="0" smtClean="0">
                <a:solidFill>
                  <a:srgbClr val="FFFF00"/>
                </a:solidFill>
              </a:rPr>
              <a:t>А</a:t>
            </a:r>
            <a:r>
              <a:rPr lang="ru-RU" sz="4400" b="1" i="1" dirty="0" smtClean="0"/>
              <a:t> называют </a:t>
            </a:r>
            <a:r>
              <a:rPr lang="ru-RU" sz="4400" b="1" i="1" dirty="0" smtClean="0">
                <a:solidFill>
                  <a:srgbClr val="FFFF00"/>
                </a:solidFill>
              </a:rPr>
              <a:t>подмножеством</a:t>
            </a:r>
            <a:r>
              <a:rPr lang="ru-RU" sz="4400" b="1" i="1" dirty="0" smtClean="0"/>
              <a:t> множества </a:t>
            </a:r>
            <a:r>
              <a:rPr lang="ru-RU" sz="4400" b="1" i="1" dirty="0" smtClean="0">
                <a:solidFill>
                  <a:srgbClr val="FFFF00"/>
                </a:solidFill>
              </a:rPr>
              <a:t>В</a:t>
            </a:r>
            <a:r>
              <a:rPr lang="ru-RU" sz="4400" b="1" i="1" dirty="0" smtClean="0"/>
              <a:t>, если каждый элемент множества </a:t>
            </a:r>
            <a:r>
              <a:rPr lang="ru-RU" sz="4400" b="1" i="1" dirty="0" smtClean="0">
                <a:solidFill>
                  <a:srgbClr val="FFFF00"/>
                </a:solidFill>
              </a:rPr>
              <a:t>А</a:t>
            </a:r>
            <a:r>
              <a:rPr lang="ru-RU" sz="4400" b="1" i="1" dirty="0" smtClean="0"/>
              <a:t> принадлежит множеству </a:t>
            </a:r>
            <a:r>
              <a:rPr lang="ru-RU" sz="4400" b="1" i="1" dirty="0" smtClean="0">
                <a:solidFill>
                  <a:srgbClr val="FFFF00"/>
                </a:solidFill>
              </a:rPr>
              <a:t>В</a:t>
            </a:r>
            <a:endParaRPr lang="ru-RU" sz="4400" b="1" i="1" dirty="0">
              <a:solidFill>
                <a:srgbClr val="FFFF00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237972" y="3604026"/>
            <a:ext cx="2736304" cy="2520280"/>
          </a:xfrm>
          <a:prstGeom prst="ellipse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796136" y="4139150"/>
            <a:ext cx="936104" cy="946034"/>
          </a:xfrm>
          <a:prstGeom prst="ellips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092280" y="4221088"/>
            <a:ext cx="504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>
                <a:solidFill>
                  <a:schemeClr val="bg1"/>
                </a:solidFill>
              </a:rPr>
              <a:t>B</a:t>
            </a:r>
            <a:endParaRPr lang="ru-RU" sz="5400" b="1" i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6136" y="4139150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smtClean="0">
                <a:solidFill>
                  <a:schemeClr val="bg1"/>
                </a:solidFill>
              </a:rPr>
              <a:t>A</a:t>
            </a:r>
            <a:endParaRPr lang="ru-RU" sz="4800" b="1" i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3608040"/>
            <a:ext cx="3570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9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9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 </a:t>
            </a:r>
            <a:r>
              <a:rPr lang="en-US" sz="9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B</a:t>
            </a:r>
            <a:endParaRPr lang="ru-RU" sz="9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896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</a:t>
            </a:r>
            <a:r>
              <a:rPr lang="en-US" sz="4800" b="1" i="1" dirty="0">
                <a:solidFill>
                  <a:srgbClr val="66FFFF"/>
                </a:solidFill>
              </a:rPr>
              <a:t>B</a:t>
            </a:r>
            <a:r>
              <a:rPr lang="ru-RU" sz="4800" dirty="0" smtClean="0"/>
              <a:t> – множество делителей числа 12 (</a:t>
            </a:r>
            <a:r>
              <a:rPr lang="ru-RU" sz="4800" b="1" i="1" dirty="0" smtClean="0">
                <a:solidFill>
                  <a:srgbClr val="66FFFF"/>
                </a:solidFill>
              </a:rPr>
              <a:t>1, 2, 3 ,4, 6, 12</a:t>
            </a:r>
            <a:r>
              <a:rPr lang="ru-RU" sz="4800" dirty="0" smtClean="0"/>
              <a:t>)</a:t>
            </a:r>
            <a:endParaRPr lang="ru-RU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890396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4400" dirty="0" smtClean="0"/>
              <a:t> </a:t>
            </a:r>
            <a:r>
              <a:rPr lang="en-US" sz="5400" b="1" i="1" dirty="0">
                <a:solidFill>
                  <a:srgbClr val="FF99FF"/>
                </a:solidFill>
              </a:rPr>
              <a:t>A</a:t>
            </a:r>
            <a:r>
              <a:rPr lang="ru-RU" sz="5400" dirty="0" smtClean="0"/>
              <a:t> – множество делителей числа </a:t>
            </a:r>
            <a:r>
              <a:rPr lang="en-US" sz="5400" dirty="0"/>
              <a:t>6</a:t>
            </a:r>
            <a:r>
              <a:rPr lang="ru-RU" sz="5400" dirty="0" smtClean="0"/>
              <a:t> (</a:t>
            </a:r>
            <a:r>
              <a:rPr lang="ru-RU" sz="5400" b="1" i="1" dirty="0" smtClean="0">
                <a:solidFill>
                  <a:srgbClr val="FF99FF"/>
                </a:solidFill>
              </a:rPr>
              <a:t>1, 2, 3 , 6</a:t>
            </a:r>
            <a:r>
              <a:rPr lang="ru-RU" sz="5400" dirty="0" smtClean="0"/>
              <a:t>)</a:t>
            </a:r>
            <a:endParaRPr lang="ru-RU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267744" y="4005064"/>
            <a:ext cx="3570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9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9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 </a:t>
            </a:r>
            <a:r>
              <a:rPr lang="en-US" sz="9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B</a:t>
            </a:r>
            <a:endParaRPr lang="ru-RU" sz="9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712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148" y="1556792"/>
            <a:ext cx="8755360" cy="1938992"/>
          </a:xfrm>
          <a:prstGeom prst="rect">
            <a:avLst/>
          </a:prstGeom>
          <a:noFill/>
          <a:ln w="76200"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</a:t>
            </a:r>
            <a:r>
              <a:rPr lang="ru-RU" sz="4000" b="1" i="1" dirty="0" smtClean="0"/>
              <a:t>Два множества </a:t>
            </a:r>
            <a:r>
              <a:rPr lang="ru-RU" sz="4000" b="1" i="1" dirty="0" smtClean="0">
                <a:solidFill>
                  <a:srgbClr val="FFFF00"/>
                </a:solidFill>
              </a:rPr>
              <a:t>равны</a:t>
            </a:r>
            <a:r>
              <a:rPr lang="ru-RU" sz="4000" b="1" i="1" dirty="0" smtClean="0"/>
              <a:t>, если они состоят из одних и тех же элементов или вообще не содержат элементов.</a:t>
            </a:r>
            <a:endParaRPr lang="ru-RU" sz="40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286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1" y="116632"/>
            <a:ext cx="8784976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СВОЙСТВА ОБЪЕДИНЕНИЯ И ПЕРЕСЕЧЕНИЯ МНОЖЕСТВ</a:t>
            </a:r>
          </a:p>
          <a:p>
            <a:pPr algn="ctr"/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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В = В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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А</a:t>
            </a:r>
          </a:p>
          <a:p>
            <a:pPr algn="ctr"/>
            <a:endParaRPr lang="ru-RU" sz="1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/>
            </a:endParaRPr>
          </a:p>
          <a:p>
            <a:pPr algn="ctr"/>
            <a:r>
              <a:rPr lang="ru-RU" sz="44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</a:t>
            </a:r>
            <a:r>
              <a:rPr lang="ru-RU" sz="44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В = В</a:t>
            </a:r>
            <a:r>
              <a:rPr lang="ru-RU" sz="44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</a:t>
            </a:r>
            <a:r>
              <a:rPr lang="ru-RU" sz="44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А</a:t>
            </a:r>
          </a:p>
          <a:p>
            <a:pPr algn="ctr"/>
            <a:endParaRPr lang="ru-RU" sz="1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/>
            </a:endParaRPr>
          </a:p>
          <a:p>
            <a:pPr algn="ctr"/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(А 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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В)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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С 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=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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( В 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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С)= 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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В 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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С</a:t>
            </a:r>
          </a:p>
          <a:p>
            <a:pPr algn="ctr"/>
            <a:endParaRPr lang="ru-RU" sz="1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44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</a:t>
            </a:r>
            <a:r>
              <a:rPr lang="ru-RU" sz="44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В)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</a:t>
            </a:r>
            <a:r>
              <a:rPr lang="ru-RU" sz="44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С = </a:t>
            </a:r>
            <a:r>
              <a:rPr lang="ru-RU" sz="44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</a:t>
            </a:r>
            <a:r>
              <a:rPr lang="ru-RU" sz="44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( </a:t>
            </a:r>
            <a:r>
              <a:rPr lang="ru-RU" sz="44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В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</a:t>
            </a:r>
            <a:r>
              <a:rPr lang="ru-RU" sz="44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С)= </a:t>
            </a:r>
            <a:r>
              <a:rPr lang="ru-RU" sz="44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</a:t>
            </a:r>
            <a:r>
              <a:rPr lang="ru-RU" sz="44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В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</a:t>
            </a:r>
            <a:r>
              <a:rPr lang="ru-RU" sz="44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С</a:t>
            </a:r>
          </a:p>
          <a:p>
            <a:pPr algn="ctr"/>
            <a:endParaRPr lang="ru-RU" sz="1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/>
            </a:endParaRPr>
          </a:p>
          <a:p>
            <a:pPr algn="ctr"/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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(В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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С) 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=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(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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В)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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(А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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С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)</a:t>
            </a:r>
            <a:endParaRPr lang="ru-RU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/>
            </a:endParaRPr>
          </a:p>
          <a:p>
            <a:pPr algn="ctr"/>
            <a:endParaRPr lang="ru-RU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904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260648"/>
            <a:ext cx="7534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ru-RU" sz="4400" dirty="0" smtClean="0"/>
              <a:t>Классная работа</a:t>
            </a:r>
            <a:endParaRPr lang="ru-RU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89039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ru-RU" sz="4400" dirty="0" smtClean="0"/>
              <a:t>№ 745, 747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356712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Горизон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224</TotalTime>
  <Words>262</Words>
  <Application>Microsoft Office PowerPoint</Application>
  <PresentationFormat>Экран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Горизонт</vt:lpstr>
      <vt:lpstr>МНОЖЕСТВА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МНОЖЕСТВА</dc:title>
  <dc:creator>user</dc:creator>
  <cp:lastModifiedBy>6</cp:lastModifiedBy>
  <cp:revision>27</cp:revision>
  <dcterms:created xsi:type="dcterms:W3CDTF">2016-12-14T19:15:39Z</dcterms:created>
  <dcterms:modified xsi:type="dcterms:W3CDTF">2020-05-11T14:10:05Z</dcterms:modified>
</cp:coreProperties>
</file>