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71" r:id="rId5"/>
    <p:sldId id="272" r:id="rId6"/>
    <p:sldId id="273" r:id="rId7"/>
    <p:sldId id="266" r:id="rId8"/>
    <p:sldId id="259" r:id="rId9"/>
    <p:sldId id="274" r:id="rId10"/>
    <p:sldId id="27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0B31E-464A-41CA-B123-266124ACFBE7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0AA10-C061-4780-A28B-5D78E36282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305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571635"/>
          </a:xfrm>
        </p:spPr>
        <p:txBody>
          <a:bodyPr>
            <a:normAutofit fontScale="90000"/>
          </a:bodyPr>
          <a:lstStyle/>
          <a:p>
            <a:r>
              <a:rPr lang="ru-RU" sz="8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Тема: «Призма»</a:t>
            </a:r>
            <a:endParaRPr lang="ru-RU" sz="8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47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Домашняя работа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500174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№ 725, 727, 729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92311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98884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Призмой</a:t>
            </a:r>
            <a:r>
              <a:rPr lang="ru-RU" sz="2400" dirty="0" smtClean="0"/>
              <a:t> называется многогранник, который состоит из двух плоских многоугольников, лежащих в разных плоскостях и совмещаемых параллельным переносом, и всех отрезков, соединяющих соответствующие точки этих многоугольников.</a:t>
            </a:r>
            <a:endParaRPr lang="ru-RU" sz="24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11560" y="380085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Определение призмы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7427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908720"/>
            <a:ext cx="5040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Многоугольники называются </a:t>
            </a:r>
            <a:r>
              <a:rPr lang="ru-RU" sz="2800" b="1" dirty="0" smtClean="0"/>
              <a:t>основаниями</a:t>
            </a:r>
            <a:r>
              <a:rPr lang="ru-RU" sz="2800" dirty="0" smtClean="0"/>
              <a:t> </a:t>
            </a:r>
            <a:r>
              <a:rPr lang="ru-RU" sz="2800" b="1" dirty="0" smtClean="0"/>
              <a:t>призмы.</a:t>
            </a:r>
            <a:endParaRPr lang="ru-RU" sz="2800" b="1" dirty="0"/>
          </a:p>
        </p:txBody>
      </p:sp>
      <p:pic>
        <p:nvPicPr>
          <p:cNvPr id="3" name="Picture 5" descr="C:\Users\User\Desktop\Prism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519" b="3768"/>
          <a:stretch/>
        </p:blipFill>
        <p:spPr bwMode="auto">
          <a:xfrm>
            <a:off x="4067944" y="1700808"/>
            <a:ext cx="4601424" cy="482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4499992" y="5589240"/>
            <a:ext cx="1584176" cy="576064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4499992" y="4869160"/>
            <a:ext cx="1152128" cy="720080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5652120" y="4869160"/>
            <a:ext cx="1440160" cy="360040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092280" y="5229200"/>
            <a:ext cx="288032" cy="576064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6084168" y="5805264"/>
            <a:ext cx="1296144" cy="360040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5372472" y="2132856"/>
            <a:ext cx="1152128" cy="720080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6524600" y="2132856"/>
            <a:ext cx="1440160" cy="360040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6956648" y="3068960"/>
            <a:ext cx="1296144" cy="360040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372472" y="2780928"/>
            <a:ext cx="1584176" cy="648072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964760" y="2492896"/>
            <a:ext cx="288032" cy="576064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Элементы призмы</a:t>
            </a:r>
          </a:p>
        </p:txBody>
      </p:sp>
    </p:spTree>
    <p:extLst>
      <p:ext uri="{BB962C8B-B14F-4D97-AF65-F5344CB8AC3E}">
        <p14:creationId xmlns:p14="http://schemas.microsoft.com/office/powerpoint/2010/main" xmlns="" val="26278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User\Desktop\Prism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519" b="3768"/>
          <a:stretch/>
        </p:blipFill>
        <p:spPr bwMode="auto">
          <a:xfrm>
            <a:off x="4067944" y="1700808"/>
            <a:ext cx="4601424" cy="482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908720"/>
            <a:ext cx="5040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Отрезки, соединяющие соответствующие вершины, -</a:t>
            </a:r>
            <a:r>
              <a:rPr lang="ru-RU" sz="2800" b="1" dirty="0" smtClean="0"/>
              <a:t>боковыми рёбрами призмы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4499992" y="2852936"/>
            <a:ext cx="936104" cy="2736304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6084168" y="3356992"/>
            <a:ext cx="936104" cy="2808312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380312" y="2996952"/>
            <a:ext cx="936104" cy="2808312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5652120" y="2132856"/>
            <a:ext cx="1008112" cy="2736304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7092280" y="2492896"/>
            <a:ext cx="936104" cy="2736304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2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Элементы призмы</a:t>
            </a:r>
          </a:p>
        </p:txBody>
      </p:sp>
    </p:spTree>
    <p:extLst>
      <p:ext uri="{BB962C8B-B14F-4D97-AF65-F5344CB8AC3E}">
        <p14:creationId xmlns:p14="http://schemas.microsoft.com/office/powerpoint/2010/main" xmlns="" val="57081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908720"/>
            <a:ext cx="5040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Высотой призмы </a:t>
            </a:r>
            <a:r>
              <a:rPr lang="ru-RU" sz="2800" dirty="0" smtClean="0"/>
              <a:t>называется расстояние между её основаниями.</a:t>
            </a:r>
            <a:endParaRPr lang="ru-RU" sz="2800" dirty="0"/>
          </a:p>
        </p:txBody>
      </p:sp>
      <p:pic>
        <p:nvPicPr>
          <p:cNvPr id="3" name="Picture 5" descr="C:\Users\User\Desktop\Prism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519" b="3768"/>
          <a:stretch/>
        </p:blipFill>
        <p:spPr bwMode="auto">
          <a:xfrm>
            <a:off x="4067944" y="1700808"/>
            <a:ext cx="4601424" cy="482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 flipV="1">
            <a:off x="5372472" y="2852936"/>
            <a:ext cx="0" cy="2592288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Элементы призмы</a:t>
            </a:r>
          </a:p>
        </p:txBody>
      </p:sp>
    </p:spTree>
    <p:extLst>
      <p:ext uri="{BB962C8B-B14F-4D97-AF65-F5344CB8AC3E}">
        <p14:creationId xmlns:p14="http://schemas.microsoft.com/office/powerpoint/2010/main" xmlns="" val="57081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User\Desktop\Prism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519" b="3768"/>
          <a:stretch/>
        </p:blipFill>
        <p:spPr bwMode="auto">
          <a:xfrm>
            <a:off x="4067944" y="1700808"/>
            <a:ext cx="4601424" cy="482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908720"/>
            <a:ext cx="5040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Отрезок, соединяющий две вершины призмы, не принадлежащие одной грани, называется </a:t>
            </a:r>
            <a:r>
              <a:rPr lang="ru-RU" sz="2800" b="1" dirty="0" smtClean="0"/>
              <a:t>диагональю призмы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6084168" y="2132856"/>
            <a:ext cx="576064" cy="4032448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Элементы призмы</a:t>
            </a:r>
          </a:p>
        </p:txBody>
      </p:sp>
    </p:spTree>
    <p:extLst>
      <p:ext uri="{BB962C8B-B14F-4D97-AF65-F5344CB8AC3E}">
        <p14:creationId xmlns:p14="http://schemas.microsoft.com/office/powerpoint/2010/main" xmlns="" val="57081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Элементы призмы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7941" y="1556792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Боковой гранью призмы </a:t>
            </a:r>
            <a:r>
              <a:rPr lang="ru-RU" sz="2800" dirty="0" smtClean="0"/>
              <a:t>называются все грани, кроме её оснований.</a:t>
            </a:r>
          </a:p>
          <a:p>
            <a:endParaRPr lang="ru-RU" sz="2800" dirty="0"/>
          </a:p>
          <a:p>
            <a:r>
              <a:rPr lang="ru-RU" sz="2800" b="1" dirty="0" smtClean="0"/>
              <a:t>Боковой поверхностью призмы </a:t>
            </a:r>
            <a:r>
              <a:rPr lang="ru-RU" sz="2800" dirty="0" smtClean="0"/>
              <a:t>(точнее боковой поверхности) называется сумма площадей боковых граней.</a:t>
            </a:r>
          </a:p>
          <a:p>
            <a:endParaRPr lang="ru-RU" sz="2800" dirty="0"/>
          </a:p>
          <a:p>
            <a:r>
              <a:rPr lang="ru-RU" sz="2800" b="1" dirty="0" smtClean="0"/>
              <a:t>Полная поверхность призмы </a:t>
            </a:r>
            <a:r>
              <a:rPr lang="ru-RU" sz="2800" dirty="0" smtClean="0"/>
              <a:t>равна сумме поверхности и площадей оснований.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92311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Свойства призмы</a:t>
            </a:r>
          </a:p>
        </p:txBody>
      </p:sp>
      <p:sp>
        <p:nvSpPr>
          <p:cNvPr id="5" name="AutoShape 2" descr="V=S\cdot h"/>
          <p:cNvSpPr>
            <a:spLocks noChangeAspect="1" noChangeArrowheads="1"/>
          </p:cNvSpPr>
          <p:nvPr/>
        </p:nvSpPr>
        <p:spPr bwMode="auto">
          <a:xfrm>
            <a:off x="34925" y="-30321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3" descr="S=P\cdot l"/>
          <p:cNvSpPr>
            <a:spLocks noChangeAspect="1" noChangeArrowheads="1"/>
          </p:cNvSpPr>
          <p:nvPr/>
        </p:nvSpPr>
        <p:spPr bwMode="auto">
          <a:xfrm>
            <a:off x="3303588" y="15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"/>
          <p:cNvSpPr>
            <a:spLocks noChangeAspect="1" noChangeArrowheads="1"/>
          </p:cNvSpPr>
          <p:nvPr/>
        </p:nvSpPr>
        <p:spPr bwMode="auto">
          <a:xfrm>
            <a:off x="3700463" y="15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5" descr="l"/>
          <p:cNvSpPr>
            <a:spLocks noChangeAspect="1" noChangeArrowheads="1"/>
          </p:cNvSpPr>
          <p:nvPr/>
        </p:nvSpPr>
        <p:spPr bwMode="auto">
          <a:xfrm>
            <a:off x="6332538" y="15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S=P\cdot h"/>
          <p:cNvSpPr>
            <a:spLocks noChangeAspect="1" noChangeArrowheads="1"/>
          </p:cNvSpPr>
          <p:nvPr/>
        </p:nvSpPr>
        <p:spPr bwMode="auto">
          <a:xfrm>
            <a:off x="2909888" y="2905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7" descr="P"/>
          <p:cNvSpPr>
            <a:spLocks noChangeAspect="1" noChangeArrowheads="1"/>
          </p:cNvSpPr>
          <p:nvPr/>
        </p:nvSpPr>
        <p:spPr bwMode="auto">
          <a:xfrm>
            <a:off x="3306763" y="2905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8" descr="h"/>
          <p:cNvSpPr>
            <a:spLocks noChangeAspect="1" noChangeArrowheads="1"/>
          </p:cNvSpPr>
          <p:nvPr/>
        </p:nvSpPr>
        <p:spPr bwMode="auto">
          <a:xfrm>
            <a:off x="5378450" y="2905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39725" y="908720"/>
            <a:ext cx="819271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Основания призмы равны.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Основания призмы лежат в параллельных плоскостях.</a:t>
            </a:r>
            <a:endParaRPr lang="ru-RU" sz="2400" dirty="0"/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Боковые </a:t>
            </a:r>
            <a:r>
              <a:rPr lang="ru-RU" sz="2400" dirty="0"/>
              <a:t>ребра призмы параллельны и равны</a:t>
            </a:r>
            <a:r>
              <a:rPr lang="ru-RU" sz="2400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У параллелепипеда противолежащие грани равны и параллельны.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Диагонали параллелепипеда пересекаются в одной точке и точкой пересечения делятся пополам.</a:t>
            </a:r>
            <a:endParaRPr lang="ru-RU" sz="2400" dirty="0"/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Площадь боковой поверхности призмы </a:t>
            </a:r>
            <a:r>
              <a:rPr lang="en-US" sz="3600" b="1" i="1" dirty="0" smtClean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S=Pl</a:t>
            </a:r>
            <a:r>
              <a:rPr lang="ru-RU" sz="2400" dirty="0" smtClean="0">
                <a:solidFill>
                  <a:prstClr val="black"/>
                </a:solidFill>
                <a:cs typeface="Adobe Hebrew" pitchFamily="18" charset="-79"/>
              </a:rPr>
              <a:t>,</a:t>
            </a:r>
            <a:r>
              <a:rPr lang="en-US" sz="3600" b="1" i="1" dirty="0" smtClean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где</a:t>
            </a:r>
            <a:r>
              <a:rPr lang="en-US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 </a:t>
            </a:r>
            <a:r>
              <a:rPr lang="ru-RU" sz="2400" dirty="0">
                <a:solidFill>
                  <a:prstClr val="black"/>
                </a:solidFill>
                <a:cs typeface="Adobe Hebrew" pitchFamily="18" charset="-79"/>
              </a:rPr>
              <a:t>—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 </a:t>
            </a:r>
            <a:r>
              <a:rPr lang="en-US" sz="3600" dirty="0" smtClean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P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периметр основания, </a:t>
            </a:r>
            <a:r>
              <a:rPr lang="en-US" sz="3600" b="1" i="1" dirty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l</a:t>
            </a:r>
            <a:r>
              <a:rPr lang="en-US" sz="2400" b="1" i="1" dirty="0" smtClean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— высота призмы (длина </a:t>
            </a:r>
            <a:r>
              <a:rPr lang="ru-RU" sz="2400" dirty="0">
                <a:solidFill>
                  <a:prstClr val="black"/>
                </a:solidFill>
                <a:latin typeface="+mj-lt"/>
                <a:cs typeface="Adobe Hebrew" pitchFamily="18" charset="-79"/>
              </a:rPr>
              <a:t>бокового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ребра).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Точка пересечения диагоналей параллелепипеда является центром симметрии.</a:t>
            </a:r>
            <a:endParaRPr lang="ru-RU" sz="2400" dirty="0">
              <a:solidFill>
                <a:prstClr val="black"/>
              </a:solidFill>
              <a:latin typeface="+mj-lt"/>
              <a:cs typeface="Adobe Hebrew" pitchFamily="18" charset="-79"/>
            </a:endParaRPr>
          </a:p>
          <a:p>
            <a:pPr marL="342900" indent="-342900">
              <a:buFontTx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В прямоугольном параллелепипеде квадрат любой диагонали равен сумме квадратов трёх его измерений.</a:t>
            </a:r>
            <a:endParaRPr lang="ru-RU" sz="2400" dirty="0">
              <a:solidFill>
                <a:prstClr val="black"/>
              </a:solidFill>
              <a:latin typeface="+mj-lt"/>
              <a:cs typeface="Adobe Hebrew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78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Классная работа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37941" y="155679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№ 724, 728, 730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92311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241</TotalTime>
  <Words>220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Тема: «Призма»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Призма</dc:title>
  <dc:creator>Пользователь</dc:creator>
  <cp:lastModifiedBy>6</cp:lastModifiedBy>
  <cp:revision>19</cp:revision>
  <dcterms:created xsi:type="dcterms:W3CDTF">2016-08-18T13:11:11Z</dcterms:created>
  <dcterms:modified xsi:type="dcterms:W3CDTF">2020-05-04T13:16:25Z</dcterms:modified>
</cp:coreProperties>
</file>