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72" r:id="rId8"/>
    <p:sldId id="263" r:id="rId9"/>
    <p:sldId id="264" r:id="rId10"/>
    <p:sldId id="259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3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AD140E-C9DB-49CD-BFA6-7840402680C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1A965-BF10-4784-8122-20161A9076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7562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1A965-BF10-4784-8122-20161A9076F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0762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114550"/>
            <a:ext cx="7924800" cy="1771650"/>
          </a:xfrm>
        </p:spPr>
        <p:txBody>
          <a:bodyPr>
            <a:noAutofit/>
          </a:bodyPr>
          <a:lstStyle>
            <a:lvl1pPr algn="r">
              <a:defRPr sz="6000" cap="all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86200"/>
            <a:ext cx="7924800" cy="1219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810" y="4828310"/>
            <a:ext cx="6780213" cy="640080"/>
          </a:xfrm>
        </p:spPr>
        <p:txBody>
          <a:bodyPr anchor="b"/>
          <a:lstStyle>
            <a:lvl1pPr algn="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08811" y="5486400"/>
            <a:ext cx="6780212" cy="640358"/>
          </a:xfrm>
        </p:spPr>
        <p:txBody>
          <a:bodyPr/>
          <a:lstStyle>
            <a:lvl1pPr marL="0" indent="0" algn="r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50863" y="685800"/>
            <a:ext cx="8138160" cy="38404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6623" y="1005840"/>
            <a:ext cx="7406640" cy="3200400"/>
          </a:xfrm>
          <a:solidFill>
            <a:schemeClr val="tx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3575304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18204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6400800" y="914400"/>
            <a:ext cx="2514600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3"/>
          </p:nvPr>
        </p:nvSpPr>
        <p:spPr>
          <a:xfrm>
            <a:off x="6743700" y="1257300"/>
            <a:ext cx="1828800" cy="41148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, Alt.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66160" y="34290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3886200" y="37719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57300"/>
            <a:ext cx="4700016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Pictures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5814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13"/>
          </p:nvPr>
        </p:nvSpPr>
        <p:spPr>
          <a:xfrm>
            <a:off x="3924300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400800" y="3427413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/>
          </p:nvPr>
        </p:nvSpPr>
        <p:spPr>
          <a:xfrm>
            <a:off x="6742113" y="3770313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35814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" name="Picture Placeholder 2"/>
          <p:cNvSpPr>
            <a:spLocks noGrp="1"/>
          </p:cNvSpPr>
          <p:nvPr>
            <p:ph type="pic" idx="15"/>
          </p:nvPr>
        </p:nvSpPr>
        <p:spPr>
          <a:xfrm>
            <a:off x="3924300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  <p:sp>
        <p:nvSpPr>
          <p:cNvPr id="15" name="Rectangle 14"/>
          <p:cNvSpPr/>
          <p:nvPr/>
        </p:nvSpPr>
        <p:spPr>
          <a:xfrm>
            <a:off x="6400800" y="914400"/>
            <a:ext cx="2514600" cy="2286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Picture Placeholder 2"/>
          <p:cNvSpPr>
            <a:spLocks noGrp="1"/>
          </p:cNvSpPr>
          <p:nvPr>
            <p:ph type="pic" idx="16"/>
          </p:nvPr>
        </p:nvSpPr>
        <p:spPr>
          <a:xfrm>
            <a:off x="6742113" y="1261872"/>
            <a:ext cx="1828800" cy="160020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9364" y="699247"/>
            <a:ext cx="1667435" cy="501416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699247"/>
            <a:ext cx="6037729" cy="50141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133600"/>
            <a:ext cx="7772400" cy="1362075"/>
          </a:xfrm>
        </p:spPr>
        <p:txBody>
          <a:bodyPr anchor="b" anchorCtr="0"/>
          <a:lstStyle>
            <a:lvl1pPr algn="r">
              <a:defRPr sz="3600" b="0" i="0" cap="all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505200"/>
            <a:ext cx="7772400" cy="9017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 rot="2783796">
            <a:off x="6232" y="-270992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"/>
              </a:rPr>
              <a:t>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1600200"/>
            <a:ext cx="3200400" cy="4525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336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86400" y="1515035"/>
            <a:ext cx="3200400" cy="63976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86400" y="2285999"/>
            <a:ext cx="3200400" cy="38401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TextBox 4"/>
          <p:cNvSpPr txBox="1"/>
          <p:nvPr/>
        </p:nvSpPr>
        <p:spPr>
          <a:xfrm rot="13549715">
            <a:off x="8120300" y="5774378"/>
            <a:ext cx="99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8000"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0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2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  <a:sym typeface="Wingdings 2"/>
              </a:rPr>
              <a:t></a:t>
            </a:r>
            <a:endParaRPr sz="8000">
              <a:gradFill>
                <a:gsLst>
                  <a:gs pos="0">
                    <a:schemeClr val="accent2">
                      <a:lumMod val="75000"/>
                    </a:schemeClr>
                  </a:gs>
                  <a:gs pos="50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2">
                      <a:lumMod val="20000"/>
                      <a:lumOff val="80000"/>
                    </a:schemeClr>
                  </a:gs>
                </a:gsLst>
                <a:lin ang="5400000" scaled="0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2680447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914400"/>
            <a:ext cx="5338763" cy="479901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accent1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accent4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153" y="1905001"/>
            <a:ext cx="2223247" cy="4037012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21341" y="6539753"/>
            <a:ext cx="1828800" cy="2286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274320"/>
            <a:ext cx="2679192" cy="11612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901952"/>
            <a:ext cx="2221992" cy="4041648"/>
          </a:xfrm>
        </p:spPr>
        <p:txBody>
          <a:bodyPr/>
          <a:lstStyle>
            <a:lvl1pPr marL="0" indent="0">
              <a:buNone/>
              <a:defRPr sz="140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3575304" y="914400"/>
            <a:ext cx="5340096" cy="4800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95344" y="1234440"/>
            <a:ext cx="4700016" cy="4160520"/>
          </a:xfrm>
          <a:solidFill>
            <a:schemeClr val="bg1"/>
          </a:solidFill>
          <a:effectLst>
            <a:innerShdw blurRad="152400">
              <a:schemeClr val="bg2">
                <a:lumMod val="25000"/>
              </a:schemeClr>
            </a:innerShdw>
            <a:softEdge rad="19050"/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274638"/>
            <a:ext cx="8153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1600200"/>
            <a:ext cx="6553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1341" y="6539753"/>
            <a:ext cx="1828800" cy="228600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43400" y="6539753"/>
            <a:ext cx="3657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539753"/>
            <a:ext cx="609600" cy="22860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1500"/>
        </a:spcBef>
        <a:buFont typeface="Wingdings" pitchFamily="2" charset="2"/>
        <a:buChar char="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Font typeface="Wingdings" pitchFamily="2" charset="2"/>
        <a:buChar char="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457200" algn="l" defTabSz="914400" rtl="0" eaLnBrk="1" latinLnBrk="0" hangingPunct="1">
        <a:spcBef>
          <a:spcPts val="1500"/>
        </a:spcBef>
        <a:buFont typeface="Century" pitchFamily="18" charset="0"/>
        <a:buChar char="…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-457200" algn="l" defTabSz="914400" rtl="0" eaLnBrk="1" latinLnBrk="0" hangingPunct="1">
        <a:spcBef>
          <a:spcPts val="1500"/>
        </a:spcBef>
        <a:buFont typeface="Wingdings" pitchFamily="2" charset="2"/>
        <a:buChar char="Ï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23042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i="1" dirty="0" smtClean="0"/>
              <a:t>ПРЕЗЕНТАЦИЯ ПО ФИЗКУЛЬТУРЕ НА ТЕМУ:</a:t>
            </a: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3100" b="1" i="1" dirty="0" smtClean="0"/>
              <a:t>   </a:t>
            </a:r>
            <a:r>
              <a:rPr lang="ru-RU" b="1" i="1" dirty="0" smtClean="0"/>
              <a:t>«БЕГ НА ДЛИННЫЕ     </a:t>
            </a:r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 smtClean="0"/>
              <a:t>ДИСТАНЦИИ»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47900" y="3212976"/>
            <a:ext cx="4200564" cy="2880320"/>
          </a:xfrm>
        </p:spPr>
        <p:txBody>
          <a:bodyPr>
            <a:normAutofit/>
          </a:bodyPr>
          <a:lstStyle/>
          <a:p>
            <a:pPr algn="ctr"/>
            <a:endParaRPr lang="ru-RU" sz="2800" b="1" i="1" dirty="0" smtClean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810" y="2132856"/>
            <a:ext cx="691099" cy="1068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0803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50024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7597207" cy="779686"/>
          </a:xfrm>
        </p:spPr>
        <p:txBody>
          <a:bodyPr/>
          <a:lstStyle/>
          <a:p>
            <a:pPr algn="ctr"/>
            <a:r>
              <a:rPr lang="ru-RU" sz="3600" b="1" dirty="0" smtClean="0"/>
              <a:t>ЭТО ИНТЕРЕСНО: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47919" y="1556792"/>
            <a:ext cx="3588377" cy="51845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/>
              <a:t>САМЫЙ ПОЖИЛОЙ В МИРЕ МАРАФОНЕЦ И ПУТЕШЕСТВЕННИК</a:t>
            </a:r>
          </a:p>
          <a:p>
            <a:pPr marL="0" indent="0" algn="ctr">
              <a:buNone/>
            </a:pPr>
            <a:r>
              <a:rPr lang="ru-RU" sz="2600" b="1" dirty="0" smtClean="0"/>
              <a:t>ФАУДЖА СИНГХ </a:t>
            </a:r>
          </a:p>
          <a:p>
            <a:pPr marL="0" indent="0">
              <a:buNone/>
            </a:pPr>
            <a:endParaRPr lang="ru-RU" sz="2600" b="1" dirty="0"/>
          </a:p>
          <a:p>
            <a:pPr marL="0" indent="0" algn="ctr">
              <a:buNone/>
            </a:pPr>
            <a:r>
              <a:rPr lang="ru-RU" sz="2600" b="1" dirty="0" smtClean="0"/>
              <a:t>В 100-летнем возрасте он, </a:t>
            </a:r>
            <a:r>
              <a:rPr lang="ru-RU" sz="2600" b="1" dirty="0"/>
              <a:t>преодолев марафон за 8:25.16, стал первым...</a:t>
            </a:r>
            <a:endParaRPr lang="ru-RU" sz="2600" b="1" dirty="0" smtClean="0"/>
          </a:p>
          <a:p>
            <a:pPr algn="ctr"/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3082961" cy="2414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80" y="3985074"/>
            <a:ext cx="3247239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460345"/>
            <a:ext cx="1570849" cy="235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0877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116632"/>
            <a:ext cx="8677327" cy="720080"/>
          </a:xfrm>
        </p:spPr>
        <p:txBody>
          <a:bodyPr/>
          <a:lstStyle/>
          <a:p>
            <a:pPr algn="ctr"/>
            <a:r>
              <a:rPr lang="ru-RU" sz="3600" b="1" i="1" dirty="0"/>
              <a:t>Интересные </a:t>
            </a:r>
            <a:r>
              <a:rPr lang="ru-RU" sz="3600" b="1" i="1" dirty="0" smtClean="0"/>
              <a:t>факты:</a:t>
            </a:r>
            <a:endParaRPr lang="ru-RU" sz="36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1268760"/>
            <a:ext cx="4320480" cy="504056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Всем </a:t>
            </a:r>
            <a:r>
              <a:rPr lang="ru-RU" sz="2800" b="1" dirty="0"/>
              <a:t>известно, что 10000 метров – это 10 километров. Однако в легкой атлетике это не совсем так. </a:t>
            </a:r>
          </a:p>
          <a:p>
            <a:pPr algn="ctr"/>
            <a:endParaRPr lang="ru-RU" sz="2800" b="1" dirty="0"/>
          </a:p>
          <a:p>
            <a:pPr algn="ctr"/>
            <a:r>
              <a:rPr lang="ru-RU" sz="2800" b="1" dirty="0"/>
              <a:t>Мировой рекорд в часовом беге равен 21 285 метров.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6603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1" y="3962053"/>
            <a:ext cx="3767463" cy="2347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689468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3968" y="548679"/>
            <a:ext cx="4392488" cy="5507021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3000" b="1" dirty="0">
                <a:solidFill>
                  <a:srgbClr val="49345F"/>
                </a:solidFill>
              </a:rPr>
              <a:t>Кениец </a:t>
            </a:r>
            <a:r>
              <a:rPr lang="ru-RU" sz="3000" b="1" u="sng" dirty="0" smtClean="0">
                <a:solidFill>
                  <a:srgbClr val="49345F"/>
                </a:solidFill>
              </a:rPr>
              <a:t>КИП ЛАГАТ </a:t>
            </a:r>
            <a:r>
              <a:rPr lang="ru-RU" sz="3000" b="1" dirty="0" smtClean="0">
                <a:solidFill>
                  <a:srgbClr val="49345F"/>
                </a:solidFill>
              </a:rPr>
              <a:t>объяснил </a:t>
            </a:r>
            <a:r>
              <a:rPr lang="ru-RU" sz="3000" b="1" dirty="0">
                <a:solidFill>
                  <a:srgbClr val="49345F"/>
                </a:solidFill>
              </a:rPr>
              <a:t>доминирование своих соотечественников в беге на длинные </a:t>
            </a:r>
            <a:r>
              <a:rPr lang="ru-RU" sz="3000" b="1" dirty="0" smtClean="0">
                <a:solidFill>
                  <a:srgbClr val="49345F"/>
                </a:solidFill>
              </a:rPr>
              <a:t>дистанции. </a:t>
            </a:r>
          </a:p>
          <a:p>
            <a:pPr algn="ctr"/>
            <a:endParaRPr lang="ru-RU" sz="3000" b="1" dirty="0">
              <a:solidFill>
                <a:srgbClr val="49345F"/>
              </a:solidFill>
            </a:endParaRPr>
          </a:p>
          <a:p>
            <a:pPr algn="ctr"/>
            <a:r>
              <a:rPr lang="ru-RU" sz="3000" b="1" dirty="0">
                <a:solidFill>
                  <a:srgbClr val="49345F"/>
                </a:solidFill>
              </a:rPr>
              <a:t>Ключевым фактором успеха в беге на длинные дистанции, конечно, является выносливость. </a:t>
            </a:r>
            <a:endParaRPr lang="ru-RU" sz="3000" dirty="0" smtClean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1" y="3512050"/>
            <a:ext cx="3171085" cy="254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3168352" cy="2651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915766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424936" cy="432048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400" b="1" i="1" u="sng" dirty="0" smtClean="0">
                <a:latin typeface="Arial"/>
              </a:rPr>
              <a:t>ИНТЕРЕСНЫЕ СВЕДЕНИЯ </a:t>
            </a:r>
          </a:p>
          <a:p>
            <a:pPr marL="0" indent="0" algn="ctr">
              <a:buNone/>
            </a:pPr>
            <a:r>
              <a:rPr lang="ru-RU" sz="2400" b="1" i="1" u="sng" dirty="0" smtClean="0">
                <a:latin typeface="Arial"/>
              </a:rPr>
              <a:t>ИЗ КНИГИ РЕКАРДОВ ГИННЕСА:</a:t>
            </a:r>
          </a:p>
          <a:p>
            <a:pPr marL="0" indent="0">
              <a:buNone/>
            </a:pPr>
            <a:endParaRPr lang="ru-RU" b="1" i="1" u="sng" dirty="0">
              <a:latin typeface="Arial"/>
            </a:endParaRPr>
          </a:p>
          <a:p>
            <a:pPr algn="ctr"/>
            <a:r>
              <a:rPr lang="ru-RU" sz="3300" b="1" dirty="0" smtClean="0">
                <a:latin typeface="Arial"/>
              </a:rPr>
              <a:t>Забеги </a:t>
            </a:r>
            <a:r>
              <a:rPr lang="ru-RU" sz="3300" b="1" dirty="0">
                <a:latin typeface="Arial"/>
              </a:rPr>
              <a:t>на длинные дистанции. Самая длинная дистанция. </a:t>
            </a:r>
            <a:r>
              <a:rPr lang="ru-RU" sz="3300" dirty="0">
                <a:latin typeface="Arial"/>
              </a:rPr>
              <a:t/>
            </a:r>
            <a:br>
              <a:rPr lang="ru-RU" sz="3300" dirty="0">
                <a:latin typeface="Arial"/>
              </a:rPr>
            </a:br>
            <a:r>
              <a:rPr lang="ru-RU" sz="3300" dirty="0">
                <a:latin typeface="Arial"/>
              </a:rPr>
              <a:t>В 1929 г. </a:t>
            </a:r>
            <a:r>
              <a:rPr lang="ru-RU" sz="3300" dirty="0" smtClean="0">
                <a:latin typeface="Arial"/>
              </a:rPr>
              <a:t>состоялся в США, по </a:t>
            </a:r>
            <a:r>
              <a:rPr lang="ru-RU" sz="3300" dirty="0">
                <a:latin typeface="Arial"/>
              </a:rPr>
              <a:t>трассе протяженностью 5898 км. </a:t>
            </a:r>
            <a:br>
              <a:rPr lang="ru-RU" sz="3300" dirty="0">
                <a:latin typeface="Arial"/>
              </a:rPr>
            </a:br>
            <a:r>
              <a:rPr lang="ru-RU" sz="3300" dirty="0">
                <a:latin typeface="Arial"/>
              </a:rPr>
              <a:t>Американец </a:t>
            </a:r>
            <a:r>
              <a:rPr lang="ru-RU" sz="3300" u="sng" dirty="0" smtClean="0">
                <a:latin typeface="Arial"/>
              </a:rPr>
              <a:t>ДЖОННИ САЛО</a:t>
            </a:r>
            <a:r>
              <a:rPr lang="ru-RU" sz="3300" b="1" dirty="0" smtClean="0">
                <a:latin typeface="Arial"/>
              </a:rPr>
              <a:t> </a:t>
            </a:r>
            <a:r>
              <a:rPr lang="ru-RU" sz="3300" dirty="0" smtClean="0">
                <a:latin typeface="Arial"/>
              </a:rPr>
              <a:t>преодолел </a:t>
            </a:r>
            <a:r>
              <a:rPr lang="ru-RU" sz="3300" dirty="0">
                <a:latin typeface="Arial"/>
              </a:rPr>
              <a:t>ее за 79 дней, показав результат 525 час. 57 мин. 20 сек. (средняя скорость 11,21 км/ч). </a:t>
            </a:r>
            <a:br>
              <a:rPr lang="ru-RU" sz="3300" dirty="0">
                <a:latin typeface="Arial"/>
              </a:rPr>
            </a:br>
            <a:endParaRPr lang="ru-RU" sz="33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106852"/>
            <a:ext cx="3456384" cy="255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034456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88640"/>
            <a:ext cx="5349924" cy="676875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latin typeface="Arial"/>
              </a:rPr>
              <a:t>Забеги на длинные дистанции. Самая длинная дистанция. </a:t>
            </a:r>
            <a:r>
              <a:rPr lang="ru-RU" dirty="0">
                <a:latin typeface="Arial"/>
              </a:rPr>
              <a:t/>
            </a:r>
            <a:br>
              <a:rPr lang="ru-RU" dirty="0">
                <a:latin typeface="Arial"/>
              </a:rPr>
            </a:br>
            <a:r>
              <a:rPr lang="ru-RU" sz="2400" dirty="0">
                <a:latin typeface="Arial"/>
              </a:rPr>
              <a:t>Самая длинная дистанция - </a:t>
            </a:r>
            <a:r>
              <a:rPr lang="ru-RU" sz="2400" dirty="0" smtClean="0">
                <a:latin typeface="Arial"/>
              </a:rPr>
              <a:t>Нью-Йоркский </a:t>
            </a:r>
            <a:r>
              <a:rPr lang="ru-RU" sz="2400" dirty="0">
                <a:latin typeface="Arial"/>
              </a:rPr>
              <a:t>1300-мильный пробег. В сентябре 1995 г. </a:t>
            </a:r>
            <a:r>
              <a:rPr lang="ru-RU" sz="2400" u="sng" dirty="0" smtClean="0">
                <a:latin typeface="Arial"/>
              </a:rPr>
              <a:t>ГЕОРГ ЕРМОЛАЕВЕ</a:t>
            </a:r>
            <a:r>
              <a:rPr lang="ru-RU" sz="2400" b="1" dirty="0" smtClean="0">
                <a:latin typeface="Arial"/>
              </a:rPr>
              <a:t> </a:t>
            </a:r>
            <a:r>
              <a:rPr lang="ru-RU" sz="2400" dirty="0" smtClean="0">
                <a:latin typeface="Arial"/>
              </a:rPr>
              <a:t>(</a:t>
            </a:r>
            <a:r>
              <a:rPr lang="ru-RU" sz="2400" dirty="0">
                <a:latin typeface="Arial"/>
              </a:rPr>
              <a:t>Латвия) преодолел это расстояние с рекордным результатом: 16 дней 16 час. 28 мин. 19 сек</a:t>
            </a:r>
            <a:r>
              <a:rPr lang="ru-RU" sz="2400" dirty="0" smtClean="0">
                <a:latin typeface="Arial"/>
              </a:rPr>
              <a:t>.</a:t>
            </a:r>
          </a:p>
          <a:p>
            <a:pPr marL="0" indent="0" algn="ctr">
              <a:buNone/>
            </a:pPr>
            <a:r>
              <a:rPr lang="ru-RU" sz="2400" dirty="0" smtClean="0">
                <a:latin typeface="Arial"/>
              </a:rPr>
              <a:t> </a:t>
            </a:r>
          </a:p>
          <a:p>
            <a:pPr algn="ctr"/>
            <a:r>
              <a:rPr lang="ru-RU" sz="2400" b="1" dirty="0" smtClean="0">
                <a:latin typeface="Arial"/>
              </a:rPr>
              <a:t>Забеги </a:t>
            </a:r>
            <a:r>
              <a:rPr lang="ru-RU" sz="2400" b="1" dirty="0">
                <a:latin typeface="Arial"/>
              </a:rPr>
              <a:t>на длинные дистанции. Самые продолжительные забеги. </a:t>
            </a:r>
            <a:r>
              <a:rPr lang="ru-RU" sz="2400" dirty="0">
                <a:latin typeface="Arial"/>
              </a:rPr>
              <a:t/>
            </a:r>
            <a:br>
              <a:rPr lang="ru-RU" sz="2400" dirty="0">
                <a:latin typeface="Arial"/>
              </a:rPr>
            </a:br>
            <a:r>
              <a:rPr lang="ru-RU" sz="2400" u="sng" dirty="0" smtClean="0">
                <a:latin typeface="Arial"/>
              </a:rPr>
              <a:t>РОБЕРТ СВИТГАЛЛ </a:t>
            </a:r>
            <a:r>
              <a:rPr lang="ru-RU" sz="2400" dirty="0" smtClean="0">
                <a:latin typeface="Arial"/>
              </a:rPr>
              <a:t>(</a:t>
            </a:r>
            <a:r>
              <a:rPr lang="ru-RU" sz="2400" dirty="0">
                <a:latin typeface="Arial"/>
              </a:rPr>
              <a:t>США) пробежал 17 071 км вокруг Америки, стартовав и финишировав в столице США Вашингтоне. Этот забег продолжался с 9 октября 1982 г. по 15 июля 1983 г. </a:t>
            </a:r>
            <a:endParaRPr lang="ru-RU" sz="2400" dirty="0" smtClean="0">
              <a:latin typeface="Arial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312368" cy="26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32" y="3429000"/>
            <a:ext cx="3432175" cy="262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80496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19" y="404664"/>
            <a:ext cx="5061893" cy="6192688"/>
          </a:xfrm>
        </p:spPr>
        <p:txBody>
          <a:bodyPr>
            <a:normAutofit fontScale="92500" lnSpcReduction="20000"/>
          </a:bodyPr>
          <a:lstStyle/>
          <a:p>
            <a:pPr algn="ctr">
              <a:spcBef>
                <a:spcPts val="0"/>
              </a:spcBef>
            </a:pPr>
            <a:r>
              <a:rPr lang="ru-RU" sz="2600" b="1" dirty="0">
                <a:latin typeface="Arial"/>
              </a:rPr>
              <a:t>Забеги на длинные дистанции. Рекордный километраж. </a:t>
            </a:r>
            <a:r>
              <a:rPr lang="ru-RU" sz="2600" dirty="0">
                <a:latin typeface="Arial"/>
              </a:rPr>
              <a:t/>
            </a:r>
            <a:br>
              <a:rPr lang="ru-RU" sz="2600" dirty="0">
                <a:latin typeface="Arial"/>
              </a:rPr>
            </a:br>
            <a:r>
              <a:rPr lang="ru-RU" sz="2600" u="sng" dirty="0" smtClean="0">
                <a:latin typeface="Arial"/>
              </a:rPr>
              <a:t>ДУГЛАС АЛИСТЕР ГОРДОН ПИРИ </a:t>
            </a:r>
            <a:r>
              <a:rPr lang="ru-RU" sz="2600" dirty="0" smtClean="0">
                <a:latin typeface="Arial"/>
              </a:rPr>
              <a:t>(</a:t>
            </a:r>
            <a:r>
              <a:rPr lang="ru-RU" sz="2600" dirty="0">
                <a:latin typeface="Arial"/>
              </a:rPr>
              <a:t>Великобритания), установивший в 50-е годы 5 мировых рекордов, за 40 лет спортивной жизни (до 1981 г.) пробежал в общей сложности 347 600 км. </a:t>
            </a:r>
            <a:endParaRPr lang="ru-RU" sz="2600" dirty="0" smtClean="0">
              <a:latin typeface="Arial"/>
            </a:endParaRPr>
          </a:p>
          <a:p>
            <a:pPr algn="ctr">
              <a:spcBef>
                <a:spcPts val="0"/>
              </a:spcBef>
            </a:pPr>
            <a:endParaRPr lang="ru-RU" sz="2600" dirty="0" smtClean="0">
              <a:latin typeface="Arial"/>
            </a:endParaRPr>
          </a:p>
          <a:p>
            <a:pPr algn="ctr">
              <a:spcBef>
                <a:spcPts val="0"/>
              </a:spcBef>
            </a:pPr>
            <a:r>
              <a:rPr lang="ru-RU" sz="2600" b="1" dirty="0">
                <a:solidFill>
                  <a:srgbClr val="49345F"/>
                </a:solidFill>
                <a:latin typeface="Arial"/>
              </a:rPr>
              <a:t>Сверхдлинные дистанции </a:t>
            </a:r>
            <a:endParaRPr lang="ru-RU" sz="2600" b="1" dirty="0" smtClean="0">
              <a:solidFill>
                <a:srgbClr val="49345F"/>
              </a:solidFill>
              <a:latin typeface="Arial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rgbClr val="49345F"/>
                </a:solidFill>
                <a:latin typeface="Arial"/>
              </a:rPr>
              <a:t>(</a:t>
            </a:r>
            <a:r>
              <a:rPr lang="ru-RU" sz="2600" b="1" dirty="0">
                <a:solidFill>
                  <a:srgbClr val="49345F"/>
                </a:solidFill>
                <a:latin typeface="Arial"/>
              </a:rPr>
              <a:t>бег по дорожке стадиона) (женщины). 6 дней. </a:t>
            </a:r>
            <a:r>
              <a:rPr lang="ru-RU" sz="2600" dirty="0">
                <a:solidFill>
                  <a:srgbClr val="49345F"/>
                </a:solidFill>
                <a:latin typeface="Arial"/>
              </a:rPr>
              <a:t/>
            </a:r>
            <a:br>
              <a:rPr lang="ru-RU" sz="2600" dirty="0">
                <a:solidFill>
                  <a:srgbClr val="49345F"/>
                </a:solidFill>
                <a:latin typeface="Arial"/>
              </a:rPr>
            </a:br>
            <a:r>
              <a:rPr lang="ru-RU" sz="2600" dirty="0">
                <a:solidFill>
                  <a:srgbClr val="49345F"/>
                </a:solidFill>
                <a:latin typeface="Arial"/>
              </a:rPr>
              <a:t>6 дней: 883,681 км </a:t>
            </a:r>
            <a:r>
              <a:rPr lang="ru-RU" sz="2600" u="sng" dirty="0" smtClean="0">
                <a:solidFill>
                  <a:srgbClr val="49345F"/>
                </a:solidFill>
                <a:latin typeface="Arial"/>
              </a:rPr>
              <a:t>САНДРА БАРВИК </a:t>
            </a:r>
            <a:r>
              <a:rPr lang="ru-RU" sz="2600" dirty="0" smtClean="0">
                <a:solidFill>
                  <a:srgbClr val="49345F"/>
                </a:solidFill>
                <a:latin typeface="Arial"/>
              </a:rPr>
              <a:t>(</a:t>
            </a:r>
            <a:r>
              <a:rPr lang="ru-RU" sz="2600" dirty="0">
                <a:solidFill>
                  <a:srgbClr val="49345F"/>
                </a:solidFill>
                <a:latin typeface="Arial"/>
              </a:rPr>
              <a:t>Новая Зеландия) Кэмпбелтаун, Австралия, 18-24 ноября 1990 г.</a:t>
            </a:r>
            <a:br>
              <a:rPr lang="ru-RU" sz="2600" dirty="0">
                <a:solidFill>
                  <a:srgbClr val="49345F"/>
                </a:solidFill>
                <a:latin typeface="Arial"/>
              </a:rPr>
            </a:br>
            <a:r>
              <a:rPr lang="ru-RU" sz="2600" dirty="0">
                <a:latin typeface="Arial"/>
              </a:rPr>
              <a:t/>
            </a:r>
            <a:br>
              <a:rPr lang="ru-RU" sz="2600" dirty="0">
                <a:latin typeface="Arial"/>
              </a:rPr>
            </a:br>
            <a:endParaRPr lang="ru-RU" sz="2600" dirty="0">
              <a:solidFill>
                <a:srgbClr val="49345F"/>
              </a:solidFill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3356992"/>
            <a:ext cx="332724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521480"/>
            <a:ext cx="3327249" cy="251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836474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764704"/>
            <a:ext cx="5040560" cy="51125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600" b="1" dirty="0" smtClean="0"/>
              <a:t>БЕГ НА ДЛИННЫЕ ДИСТАНЦИИ —                  это совокупность легкоатлетических беговых дисциплин на стадионе, объединяющая различные дистанции и часовой бег. </a:t>
            </a:r>
          </a:p>
          <a:p>
            <a:pPr marL="0" indent="0" algn="ctr">
              <a:buNone/>
            </a:pPr>
            <a:r>
              <a:rPr lang="ru-RU" sz="2600" b="1" dirty="0" smtClean="0"/>
              <a:t> Классическими, олимпийскими, являются </a:t>
            </a:r>
            <a:r>
              <a:rPr lang="ru-RU" sz="2600" b="1" dirty="0"/>
              <a:t>дистанции </a:t>
            </a:r>
            <a:r>
              <a:rPr lang="ru-RU" sz="2600" b="1" dirty="0" smtClean="0"/>
              <a:t> на </a:t>
            </a:r>
            <a:r>
              <a:rPr lang="ru-RU" sz="2600" b="1" dirty="0"/>
              <a:t>5 000 и 10 000 метров</a:t>
            </a:r>
            <a:r>
              <a:rPr lang="ru-RU" sz="2600" dirty="0" smtClean="0"/>
              <a:t>.</a:t>
            </a:r>
            <a:endParaRPr lang="ru-RU" sz="2600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9" y="3645024"/>
            <a:ext cx="3654046" cy="2549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89" y="692696"/>
            <a:ext cx="3821071" cy="267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55253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268760"/>
            <a:ext cx="4320480" cy="3966362"/>
          </a:xfrm>
        </p:spPr>
        <p:txBody>
          <a:bodyPr>
            <a:normAutofit/>
          </a:bodyPr>
          <a:lstStyle/>
          <a:p>
            <a:pPr lvl="0" algn="ctr"/>
            <a:r>
              <a:rPr lang="ru-RU" sz="2400" b="1" dirty="0" smtClean="0">
                <a:solidFill>
                  <a:prstClr val="black"/>
                </a:solidFill>
              </a:rPr>
              <a:t>Соревнования на дистанциях свыше </a:t>
            </a:r>
            <a:r>
              <a:rPr lang="ru-RU" sz="2400" b="1" dirty="0">
                <a:solidFill>
                  <a:prstClr val="black"/>
                </a:solidFill>
              </a:rPr>
              <a:t> </a:t>
            </a:r>
            <a:r>
              <a:rPr lang="ru-RU" sz="2400" b="1" dirty="0" smtClean="0">
                <a:solidFill>
                  <a:prstClr val="black"/>
                </a:solidFill>
              </a:rPr>
              <a:t>     10 000 метров проводятся на шоссе. </a:t>
            </a:r>
          </a:p>
          <a:p>
            <a:pPr marL="0" lvl="0" indent="0">
              <a:buNone/>
            </a:pPr>
            <a:endParaRPr lang="ru-RU" sz="1200" b="1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prstClr val="black"/>
                </a:solidFill>
              </a:rPr>
              <a:t>По </a:t>
            </a:r>
            <a:r>
              <a:rPr lang="ru-RU" sz="2400" b="1" dirty="0">
                <a:solidFill>
                  <a:prstClr val="black"/>
                </a:solidFill>
              </a:rPr>
              <a:t>классификации </a:t>
            </a:r>
            <a:r>
              <a:rPr lang="ru-RU" sz="2400" b="1" dirty="0" smtClean="0">
                <a:solidFill>
                  <a:prstClr val="black"/>
                </a:solidFill>
              </a:rPr>
              <a:t>подобные </a:t>
            </a:r>
            <a:r>
              <a:rPr lang="ru-RU" sz="2400" b="1" dirty="0">
                <a:solidFill>
                  <a:prstClr val="black"/>
                </a:solidFill>
              </a:rPr>
              <a:t>соревнования относятся к категории </a:t>
            </a:r>
            <a:r>
              <a:rPr lang="ru-RU" sz="2400" b="1" dirty="0" smtClean="0">
                <a:solidFill>
                  <a:prstClr val="black"/>
                </a:solidFill>
              </a:rPr>
              <a:t>«пробегов»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86" y="620688"/>
            <a:ext cx="2489769" cy="2489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75" y="3526642"/>
            <a:ext cx="3756590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23642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779912" y="188640"/>
            <a:ext cx="5133900" cy="5256584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2400" b="1" dirty="0" smtClean="0"/>
          </a:p>
          <a:p>
            <a:pPr algn="ctr"/>
            <a:r>
              <a:rPr lang="ru-RU" sz="2600" b="1" dirty="0" smtClean="0"/>
              <a:t>Наиболее </a:t>
            </a:r>
            <a:r>
              <a:rPr lang="ru-RU" sz="2600" b="1" dirty="0"/>
              <a:t>популярным </a:t>
            </a:r>
            <a:r>
              <a:rPr lang="ru-RU" sz="2600" b="1" dirty="0" smtClean="0"/>
              <a:t>является </a:t>
            </a:r>
            <a:r>
              <a:rPr lang="ru-RU" sz="2600" b="1" dirty="0"/>
              <a:t>бег на длинные дистанции — от 3 до 10 километров</a:t>
            </a:r>
            <a:r>
              <a:rPr lang="ru-RU" sz="2600" b="1" dirty="0" smtClean="0"/>
              <a:t>.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pPr marL="0" indent="0" algn="ctr">
              <a:buNone/>
            </a:pPr>
            <a:r>
              <a:rPr lang="ru-RU" sz="3300" b="1" u="sng" dirty="0" smtClean="0"/>
              <a:t>Для достижения высоких результатов необходимо: </a:t>
            </a:r>
          </a:p>
          <a:p>
            <a:pPr>
              <a:buFont typeface="Wingdings" pitchFamily="2" charset="2"/>
              <a:buChar char="§"/>
            </a:pPr>
            <a:r>
              <a:rPr lang="ru-RU" sz="2600" b="1" dirty="0" smtClean="0"/>
              <a:t>обладать </a:t>
            </a:r>
            <a:r>
              <a:rPr lang="ru-RU" sz="2600" b="1" dirty="0"/>
              <a:t>скоростной </a:t>
            </a:r>
            <a:r>
              <a:rPr lang="ru-RU" sz="2600" b="1" dirty="0" smtClean="0"/>
              <a:t>выносливостью</a:t>
            </a:r>
          </a:p>
          <a:p>
            <a:pPr algn="ctr">
              <a:buFont typeface="Wingdings" pitchFamily="2" charset="2"/>
              <a:buChar char="§"/>
            </a:pPr>
            <a:r>
              <a:rPr lang="ru-RU" sz="2600" b="1" dirty="0" smtClean="0"/>
              <a:t> уметь </a:t>
            </a:r>
            <a:r>
              <a:rPr lang="ru-RU" sz="2600" b="1" dirty="0"/>
              <a:t>правильно рассчитать скорость </a:t>
            </a:r>
            <a:r>
              <a:rPr lang="ru-RU" sz="2600" b="1" dirty="0" smtClean="0"/>
              <a:t>движения </a:t>
            </a:r>
          </a:p>
          <a:p>
            <a:pPr marL="0" indent="0" algn="ctr">
              <a:buNone/>
            </a:pPr>
            <a:endParaRPr lang="ru-RU" sz="2400" b="1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02" y="332656"/>
            <a:ext cx="3232330" cy="258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645024"/>
            <a:ext cx="3456384" cy="24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471318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245279" cy="923702"/>
          </a:xfrm>
        </p:spPr>
        <p:txBody>
          <a:bodyPr/>
          <a:lstStyle/>
          <a:p>
            <a:pPr marL="457200" lvl="0" indent="-457200" algn="ctr">
              <a:spcBef>
                <a:spcPts val="1500"/>
              </a:spcBef>
            </a:pPr>
            <a:r>
              <a:rPr lang="ru-RU" sz="32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>Техника бега на длинные </a:t>
            </a:r>
            <a:r>
              <a:rPr lang="ru-RU" sz="3200" b="1" i="1" cap="none" dirty="0" smtClean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>дистанции:</a:t>
            </a:r>
            <a:r>
              <a:rPr lang="ru-RU" sz="19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  <a:t/>
            </a:r>
            <a:br>
              <a:rPr lang="ru-RU" sz="1900" b="1" i="1" cap="none" dirty="0">
                <a:solidFill>
                  <a:srgbClr val="49345F"/>
                </a:solidFill>
                <a:latin typeface="Century"/>
                <a:ea typeface="+mn-ea"/>
                <a:cs typeface="+mn-cs"/>
              </a:rPr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16016" y="1484784"/>
            <a:ext cx="3888432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Основным </a:t>
            </a:r>
            <a:r>
              <a:rPr lang="ru-RU" sz="2400" b="1" dirty="0"/>
              <a:t>в таком </a:t>
            </a:r>
            <a:r>
              <a:rPr lang="ru-RU" sz="2400" b="1" dirty="0" smtClean="0"/>
              <a:t>беге </a:t>
            </a:r>
            <a:r>
              <a:rPr lang="ru-RU" sz="2400" b="1" dirty="0"/>
              <a:t>является правильная работа ног</a:t>
            </a:r>
            <a:r>
              <a:rPr lang="ru-RU" sz="2400" b="1" dirty="0" smtClean="0"/>
              <a:t>.</a:t>
            </a:r>
          </a:p>
          <a:p>
            <a:pPr algn="ctr"/>
            <a:endParaRPr lang="ru-RU" sz="2400" b="1" dirty="0" smtClean="0"/>
          </a:p>
          <a:p>
            <a:pPr algn="ctr"/>
            <a:endParaRPr lang="ru-RU" sz="2400" b="1" dirty="0" smtClean="0"/>
          </a:p>
          <a:p>
            <a:pPr marL="0" indent="0" algn="ctr">
              <a:buNone/>
            </a:pPr>
            <a:endParaRPr lang="ru-RU" sz="2400" b="1" dirty="0"/>
          </a:p>
          <a:p>
            <a:pPr marL="0" indent="0" algn="ctr">
              <a:buNone/>
            </a:pPr>
            <a:r>
              <a:rPr lang="ru-RU" sz="2400" b="1" dirty="0" smtClean="0"/>
              <a:t>Стопа </a:t>
            </a:r>
            <a:r>
              <a:rPr lang="ru-RU" sz="2400" b="1" dirty="0"/>
              <a:t>должна ставиться на переднюю часть свода с дальнейшим плавным перекатыванием на всю стопу. </a:t>
            </a:r>
            <a:endParaRPr lang="ru-RU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27" y="4149079"/>
            <a:ext cx="2493660" cy="252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08720"/>
            <a:ext cx="3439147" cy="302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079350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9872" y="231516"/>
            <a:ext cx="5493940" cy="6221820"/>
          </a:xfrm>
        </p:spPr>
        <p:txBody>
          <a:bodyPr>
            <a:noAutofit/>
          </a:bodyPr>
          <a:lstStyle/>
          <a:p>
            <a:r>
              <a:rPr lang="ru-RU" sz="2200" b="1" dirty="0"/>
              <a:t>Такая постановка стопы требует </a:t>
            </a:r>
            <a:r>
              <a:rPr lang="ru-RU" sz="2200" b="1" dirty="0" smtClean="0"/>
              <a:t>высокой </a:t>
            </a:r>
            <a:r>
              <a:rPr lang="ru-RU" sz="2200" b="1" dirty="0"/>
              <a:t>работе рук и небольшом наклоне туловища по направлению движения. </a:t>
            </a:r>
            <a:endParaRPr lang="ru-RU" sz="2200" b="1" dirty="0" smtClean="0"/>
          </a:p>
          <a:p>
            <a:r>
              <a:rPr lang="ru-RU" sz="2200" b="1" dirty="0" smtClean="0"/>
              <a:t>Кроме </a:t>
            </a:r>
            <a:r>
              <a:rPr lang="ru-RU" sz="2200" b="1" dirty="0"/>
              <a:t>того, высокая работа рук увеличивает частоту движений и, </a:t>
            </a:r>
            <a:r>
              <a:rPr lang="ru-RU" sz="2200" b="1" dirty="0" smtClean="0"/>
              <a:t>позволяет </a:t>
            </a:r>
            <a:r>
              <a:rPr lang="ru-RU" sz="2200" b="1" dirty="0"/>
              <a:t>максимально повысить скорость </a:t>
            </a:r>
            <a:r>
              <a:rPr lang="ru-RU" sz="2200" b="1" dirty="0" smtClean="0"/>
              <a:t>бега.</a:t>
            </a:r>
          </a:p>
          <a:p>
            <a:r>
              <a:rPr lang="ru-RU" sz="2200" b="1" dirty="0" smtClean="0"/>
              <a:t>Техника </a:t>
            </a:r>
            <a:r>
              <a:rPr lang="ru-RU" sz="2200" b="1" dirty="0"/>
              <a:t>дыхания </a:t>
            </a:r>
            <a:r>
              <a:rPr lang="ru-RU" sz="2200" b="1" dirty="0" smtClean="0"/>
              <a:t>значительно </a:t>
            </a:r>
            <a:r>
              <a:rPr lang="ru-RU" sz="2200" b="1" dirty="0"/>
              <a:t>отличается от подобных техник при беге трусцой. </a:t>
            </a:r>
            <a:r>
              <a:rPr lang="ru-RU" sz="2200" b="1" dirty="0" smtClean="0"/>
              <a:t>Кроме </a:t>
            </a:r>
            <a:r>
              <a:rPr lang="ru-RU" sz="2200" b="1" dirty="0"/>
              <a:t>того, должно преобладать брюшное </a:t>
            </a:r>
            <a:r>
              <a:rPr lang="ru-RU" sz="2200" b="1" dirty="0" smtClean="0"/>
              <a:t>дыхание.</a:t>
            </a:r>
          </a:p>
          <a:p>
            <a:r>
              <a:rPr lang="ru-RU" sz="2200" b="1" dirty="0" smtClean="0"/>
              <a:t>Идеальный </a:t>
            </a:r>
            <a:r>
              <a:rPr lang="ru-RU" sz="2200" b="1" dirty="0"/>
              <a:t>вариант, когда ритм дыхания полностью согласован с частотой шагов и работой рук.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" y="548680"/>
            <a:ext cx="33483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37" y="3429000"/>
            <a:ext cx="295232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104798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389295" cy="851694"/>
          </a:xfrm>
        </p:spPr>
        <p:txBody>
          <a:bodyPr/>
          <a:lstStyle/>
          <a:p>
            <a:pPr algn="ctr"/>
            <a:r>
              <a:rPr lang="ru-RU" b="1" i="1" dirty="0" smtClean="0"/>
              <a:t>ПРОБЛЕМЫ И ЗАБОЛЕВАНИЯ</a:t>
            </a:r>
            <a:br>
              <a:rPr lang="ru-RU" b="1" i="1" dirty="0" smtClean="0"/>
            </a:br>
            <a:r>
              <a:rPr lang="ru-RU" b="1" i="1" dirty="0" smtClean="0"/>
              <a:t> ПРИ ЗАНЯТИИ БЕГОМ НА ДАЛЬНИИ ДИСТАНЦИИ: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1196752"/>
            <a:ext cx="8446268" cy="532859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b="1" u="sng" dirty="0" smtClean="0"/>
              <a:t>У СПРИНТЕРОВ:</a:t>
            </a:r>
            <a:endParaRPr lang="ru-RU" b="1" u="sng" dirty="0"/>
          </a:p>
          <a:p>
            <a:r>
              <a:rPr lang="ru-RU" dirty="0"/>
              <a:t> </a:t>
            </a:r>
            <a:r>
              <a:rPr lang="ru-RU" b="1" dirty="0"/>
              <a:t> </a:t>
            </a:r>
            <a:r>
              <a:rPr lang="ru-RU" sz="2200" b="1" dirty="0" smtClean="0"/>
              <a:t>травмы </a:t>
            </a:r>
            <a:r>
              <a:rPr lang="ru-RU" sz="2200" b="1" dirty="0"/>
              <a:t>двуглавой мышцы бедра</a:t>
            </a:r>
          </a:p>
          <a:p>
            <a:r>
              <a:rPr lang="ru-RU" sz="2200" b="1" dirty="0" smtClean="0"/>
              <a:t> </a:t>
            </a:r>
            <a:r>
              <a:rPr lang="ru-RU" sz="2200" b="1" dirty="0"/>
              <a:t>икроножной и камбаловидной мышц голени</a:t>
            </a:r>
          </a:p>
          <a:p>
            <a:r>
              <a:rPr lang="ru-RU" sz="2200" b="1" dirty="0" smtClean="0"/>
              <a:t>растяжения</a:t>
            </a:r>
            <a:r>
              <a:rPr lang="ru-RU" sz="2200" b="1" dirty="0"/>
              <a:t>, повреждения ахиллова сухожилия, связочного аппарата голеностопного </a:t>
            </a:r>
            <a:r>
              <a:rPr lang="ru-RU" sz="2200" b="1" dirty="0" smtClean="0"/>
              <a:t>сустава</a:t>
            </a:r>
          </a:p>
          <a:p>
            <a:pPr marL="0" indent="0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b="1" u="sng" dirty="0" smtClean="0"/>
              <a:t>У БЕГУНОВ НА СРЕДНИЕ И ДЛИННЫЕ ДИСТАНЦИИ:</a:t>
            </a:r>
          </a:p>
          <a:p>
            <a:r>
              <a:rPr lang="ru-RU" sz="2200" b="1" dirty="0" smtClean="0"/>
              <a:t>воспалительные </a:t>
            </a:r>
            <a:r>
              <a:rPr lang="ru-RU" sz="2200" b="1" dirty="0"/>
              <a:t>заболевания стопы и голени - тендовагиниты и паратенониты ахиллова сухожилия</a:t>
            </a:r>
          </a:p>
          <a:p>
            <a:r>
              <a:rPr lang="ru-RU" sz="2200" b="1" dirty="0" smtClean="0"/>
              <a:t>миофасциты</a:t>
            </a:r>
            <a:r>
              <a:rPr lang="ru-RU" sz="2200" b="1" dirty="0"/>
              <a:t>, которые возникают при тренировке на твердом грунте, при физической перегрузке икроножной и камбаловидной мышц</a:t>
            </a:r>
          </a:p>
          <a:p>
            <a:r>
              <a:rPr lang="ru-RU" sz="2200" b="1" dirty="0" smtClean="0"/>
              <a:t>травматические </a:t>
            </a:r>
            <a:r>
              <a:rPr lang="ru-RU" sz="2200" b="1" dirty="0"/>
              <a:t>невриты, в основном, седалищного нерва</a:t>
            </a:r>
          </a:p>
          <a:p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196752"/>
            <a:ext cx="1671005" cy="1339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3178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153" y="273050"/>
            <a:ext cx="8533311" cy="779686"/>
          </a:xfrm>
        </p:spPr>
        <p:txBody>
          <a:bodyPr/>
          <a:lstStyle/>
          <a:p>
            <a:pPr algn="ctr"/>
            <a:r>
              <a:rPr lang="ru-RU" b="1" i="1" dirty="0"/>
              <a:t>Тренировки </a:t>
            </a:r>
            <a:r>
              <a:rPr lang="ru-RU" b="1" i="1" dirty="0" smtClean="0"/>
              <a:t>стайеров:</a:t>
            </a:r>
            <a:r>
              <a:rPr lang="ru-RU" b="1" i="1" dirty="0"/>
              <a:t/>
            </a:r>
            <a:br>
              <a:rPr lang="ru-RU" b="1" i="1" dirty="0"/>
            </a:b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55976" y="764704"/>
            <a:ext cx="4320480" cy="5688632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sz="2400" b="1" dirty="0" smtClean="0"/>
              <a:t>Проводятся особенные виды тренировок </a:t>
            </a:r>
            <a:r>
              <a:rPr lang="ru-RU" sz="2400" b="1" dirty="0"/>
              <a:t>бегуна </a:t>
            </a:r>
            <a:r>
              <a:rPr lang="ru-RU" sz="2400" b="1" dirty="0" smtClean="0"/>
              <a:t>для развития </a:t>
            </a:r>
            <a:r>
              <a:rPr lang="ru-RU" sz="2400" b="1" dirty="0"/>
              <a:t>выносливости и скоростных </a:t>
            </a:r>
            <a:r>
              <a:rPr lang="ru-RU" sz="2400" b="1" dirty="0" smtClean="0"/>
              <a:t>качеств. </a:t>
            </a:r>
          </a:p>
          <a:p>
            <a:pPr algn="ctr"/>
            <a:endParaRPr lang="ru-RU" sz="2400" b="1" dirty="0" smtClean="0"/>
          </a:p>
          <a:p>
            <a:pPr algn="ctr"/>
            <a:r>
              <a:rPr lang="ru-RU" sz="2400" b="1" u="sng" dirty="0" smtClean="0"/>
              <a:t>Используют: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/>
              <a:t>п</a:t>
            </a:r>
            <a:r>
              <a:rPr lang="ru-RU" sz="2400" b="1" dirty="0" smtClean="0"/>
              <a:t>овторный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/>
              <a:t>п</a:t>
            </a:r>
            <a:r>
              <a:rPr lang="ru-RU" sz="2400" b="1" dirty="0" smtClean="0"/>
              <a:t>еременный</a:t>
            </a:r>
          </a:p>
          <a:p>
            <a:pPr algn="ctr">
              <a:buFont typeface="Arial" pitchFamily="34" charset="0"/>
              <a:buChar char="•"/>
            </a:pPr>
            <a:r>
              <a:rPr lang="ru-RU" sz="2400" b="1" dirty="0" smtClean="0"/>
              <a:t>темповый бег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9789"/>
            <a:ext cx="3033891" cy="2008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934" y="3251408"/>
            <a:ext cx="2339206" cy="288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2670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49" y="260648"/>
            <a:ext cx="5338763" cy="6192688"/>
          </a:xfrm>
        </p:spPr>
        <p:txBody>
          <a:bodyPr>
            <a:noAutofit/>
          </a:bodyPr>
          <a:lstStyle/>
          <a:p>
            <a:pPr algn="just"/>
            <a:r>
              <a:rPr lang="ru-RU" sz="1800" b="1" u="sng" dirty="0" smtClean="0"/>
              <a:t>СКОРОСТНЫЕ КАЧЕСТВА ОТЛИЧНО РАЗВИВАЕТ: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барьерный бег 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бег </a:t>
            </a:r>
            <a:r>
              <a:rPr lang="ru-RU" b="1" dirty="0"/>
              <a:t>по различному рельефу </a:t>
            </a:r>
            <a:r>
              <a:rPr lang="ru-RU" b="1" dirty="0" smtClean="0"/>
              <a:t>местности</a:t>
            </a:r>
          </a:p>
          <a:p>
            <a:pPr marL="0" indent="0" algn="just">
              <a:buNone/>
            </a:pPr>
            <a:endParaRPr lang="ru-RU" b="1" dirty="0" smtClean="0"/>
          </a:p>
          <a:p>
            <a:pPr algn="just"/>
            <a:r>
              <a:rPr lang="ru-RU" sz="1800" b="1" u="sng" dirty="0" smtClean="0"/>
              <a:t>ДОСТИЖЕНИЯ ВЫСОКИХ РЕЗУЛЬТАТОВПО ВЫНОСЛИВОСТИ: </a:t>
            </a:r>
          </a:p>
          <a:p>
            <a:pPr>
              <a:buFont typeface="Wingdings" pitchFamily="2" charset="2"/>
              <a:buChar char="ü"/>
            </a:pPr>
            <a:r>
              <a:rPr lang="ru-RU" b="1" dirty="0"/>
              <a:t>б</a:t>
            </a:r>
            <a:r>
              <a:rPr lang="ru-RU" b="1" dirty="0" smtClean="0"/>
              <a:t>ег с отяжелителями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бег </a:t>
            </a:r>
            <a:r>
              <a:rPr lang="ru-RU" b="1" dirty="0"/>
              <a:t>в </a:t>
            </a:r>
            <a:r>
              <a:rPr lang="ru-RU" b="1" dirty="0" smtClean="0"/>
              <a:t>гору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по песку или мягкому </a:t>
            </a:r>
            <a:r>
              <a:rPr lang="ru-RU" b="1" dirty="0" smtClean="0"/>
              <a:t>грунту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 </a:t>
            </a:r>
            <a:r>
              <a:rPr lang="ru-RU" b="1" dirty="0"/>
              <a:t>а </a:t>
            </a:r>
            <a:r>
              <a:rPr lang="ru-RU" b="1" dirty="0" smtClean="0"/>
              <a:t>также бег </a:t>
            </a:r>
            <a:r>
              <a:rPr lang="ru-RU" b="1" dirty="0"/>
              <a:t>в сложных погодных </a:t>
            </a:r>
            <a:r>
              <a:rPr lang="ru-RU" b="1" dirty="0" smtClean="0"/>
              <a:t>условиях.</a:t>
            </a:r>
            <a:endParaRPr lang="ru-RU" b="1" dirty="0"/>
          </a:p>
          <a:p>
            <a:pPr>
              <a:buFont typeface="Wingdings" pitchFamily="2" charset="2"/>
              <a:buChar char="ü"/>
            </a:pPr>
            <a:r>
              <a:rPr lang="ru-RU" b="1" dirty="0"/>
              <a:t>в</a:t>
            </a:r>
            <a:r>
              <a:rPr lang="ru-RU" b="1" dirty="0" smtClean="0"/>
              <a:t>ыбор </a:t>
            </a:r>
            <a:r>
              <a:rPr lang="ru-RU" b="1" dirty="0"/>
              <a:t>правильной </a:t>
            </a:r>
            <a:r>
              <a:rPr lang="ru-RU" b="1" dirty="0" smtClean="0"/>
              <a:t>тактики по распределению сил</a:t>
            </a:r>
            <a:endParaRPr lang="ru-RU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621" y="764704"/>
            <a:ext cx="3132348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24" y="3645024"/>
            <a:ext cx="3211450" cy="2044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26612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Celebration">
  <a:themeElements>
    <a:clrScheme name="Celebration">
      <a:dk1>
        <a:srgbClr val="49345F"/>
      </a:dk1>
      <a:lt1>
        <a:srgbClr val="DDD9C3"/>
      </a:lt1>
      <a:dk2>
        <a:srgbClr val="000000"/>
      </a:dk2>
      <a:lt2>
        <a:srgbClr val="FFFFFF"/>
      </a:lt2>
      <a:accent1>
        <a:srgbClr val="310095"/>
      </a:accent1>
      <a:accent2>
        <a:srgbClr val="886286"/>
      </a:accent2>
      <a:accent3>
        <a:srgbClr val="A082F5"/>
      </a:accent3>
      <a:accent4>
        <a:srgbClr val="5061C8"/>
      </a:accent4>
      <a:accent5>
        <a:srgbClr val="00AAAA"/>
      </a:accent5>
      <a:accent6>
        <a:srgbClr val="008040"/>
      </a:accent6>
      <a:hlink>
        <a:srgbClr val="A2A2FF"/>
      </a:hlink>
      <a:folHlink>
        <a:srgbClr val="CF9BF7"/>
      </a:folHlink>
    </a:clrScheme>
    <a:fontScheme name="Celebration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elebra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blipFill rotWithShape="1">
          <a:blip xmlns:r="http://schemas.openxmlformats.org/officeDocument/2006/relationships" r:embed="rId1">
            <a:duotone>
              <a:schemeClr val="phClr">
                <a:tint val="30000"/>
                <a:satMod val="175000"/>
              </a:schemeClr>
              <a:schemeClr val="phClr">
                <a:shade val="50000"/>
                <a:satMod val="115000"/>
              </a:schemeClr>
            </a:duotone>
          </a:blip>
          <a:tile tx="0" ty="0" sx="80000" sy="80000" flip="none" algn="tl"/>
        </a:blip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76200">
              <a:srgbClr val="000000">
                <a:alpha val="50000"/>
              </a:srgbClr>
            </a:innerShdw>
          </a:effectLst>
          <a:scene3d>
            <a:camera prst="orthographicFront">
              <a:rot lat="0" lon="0" rev="0"/>
            </a:camera>
            <a:lightRig rig="soft" dir="t">
              <a:rot lat="0" lon="0" rev="7800000"/>
            </a:lightRig>
          </a:scene3d>
          <a:sp3d>
            <a:bevelT w="63500" h="38100" prst="relaxedInset"/>
          </a:sp3d>
        </a:effectStyle>
      </a:effectStyleLst>
      <a:bgFillStyleLst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300000"/>
                <a:lumMod val="110000"/>
              </a:schemeClr>
              <a:schemeClr val="phClr">
                <a:shade val="50000"/>
                <a:satMod val="13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80000"/>
                <a:satMod val="115000"/>
              </a:schemeClr>
              <a:schemeClr val="phClr">
                <a:shade val="80000"/>
                <a:satMod val="11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Праздничная тема</Template>
  <TotalTime>288</TotalTime>
  <Words>329</Words>
  <Application>Microsoft Office PowerPoint</Application>
  <PresentationFormat>On-screen Show (4:3)</PresentationFormat>
  <Paragraphs>75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Celebration</vt:lpstr>
      <vt:lpstr>ПРЕЗЕНТАЦИЯ ПО ФИЗКУЛЬТУРЕ НА ТЕМУ:    «БЕГ НА ДЛИННЫЕ      ДИСТАНЦИИ»</vt:lpstr>
      <vt:lpstr>Slide 2</vt:lpstr>
      <vt:lpstr>Slide 3</vt:lpstr>
      <vt:lpstr>Slide 4</vt:lpstr>
      <vt:lpstr>Техника бега на длинные дистанции: </vt:lpstr>
      <vt:lpstr>Slide 6</vt:lpstr>
      <vt:lpstr>ПРОБЛЕМЫ И ЗАБОЛЕВАНИЯ  ПРИ ЗАНЯТИИ БЕГОМ НА ДАЛЬНИИ ДИСТАНЦИИ:</vt:lpstr>
      <vt:lpstr>Тренировки стайеров: </vt:lpstr>
      <vt:lpstr>Slide 9</vt:lpstr>
      <vt:lpstr>ЭТО ИНТЕРЕСНО:</vt:lpstr>
      <vt:lpstr>Интересные факты: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Windows User</cp:lastModifiedBy>
  <cp:revision>29</cp:revision>
  <dcterms:modified xsi:type="dcterms:W3CDTF">2017-03-22T17:17:36Z</dcterms:modified>
</cp:coreProperties>
</file>