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8" r:id="rId5"/>
    <p:sldId id="263" r:id="rId6"/>
    <p:sldId id="259" r:id="rId7"/>
    <p:sldId id="265" r:id="rId8"/>
    <p:sldId id="260" r:id="rId9"/>
    <p:sldId id="266" r:id="rId10"/>
    <p:sldId id="261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add title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4/19/2020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s://www.google.ru/url?sa=i&amp;rct=j&amp;q=&amp;esrc=s&amp;source=images&amp;cd=&amp;cad=rja&amp;uact=8&amp;ved=0ahUKEwj8zv-F6fTKAhVID5oKHS1yAqoQjRwIBw&amp;url=https://afisha.yuga.ru/krasnodar/teatralnye_postanovki/silva/&amp;psig=AFQjCNHilpnphA4sdJS-EMBik2XxAFH-Mg&amp;ust=1455455675770610" TargetMode="Externa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google.ru/url?sa=i&amp;rct=j&amp;q=&amp;esrc=s&amp;source=images&amp;cd=&amp;cad=rja&amp;uact=8&amp;ved=0ahUKEwiZ6byM5vTKAhWDB5oKHQN-BEcQjRwIBw&amp;url=http://www.youtube.com/watch?v=KgygNaCnvLU&amp;psig=AFQjCNG66c61ttxuS_JW49pypM8_8bB_Ow&amp;ust=1455454874706675" TargetMode="Externa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ru/url?sa=i&amp;rct=j&amp;q=&amp;esrc=s&amp;source=images&amp;cd=&amp;cad=rja&amp;uact=8&amp;ved=0ahUKEwjVj-r_0_TKAhVhCpoKHa9KCuEQjRwIBw&amp;url=http://www.utrospb.ru/articles/41511/&amp;psig=AFQjCNGLwwLU2aga6RmhHZEQNwNeYRRVcQ&amp;ust=1455449920923552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ru/url?sa=i&amp;rct=j&amp;q=&amp;esrc=s&amp;source=images&amp;cd=&amp;cad=rja&amp;uact=8&amp;ved=0ahUKEwjVxYzP0_TKAhWoQJoKHd-9DGgQjRwIBw&amp;url=http://os.colta.ru/theatre/projects/139/details/32868/&amp;psig=AFQjCNGLwwLU2aga6RmhHZEQNwNeYRRVcQ&amp;ust=1455449920923552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914399"/>
          </a:xfrm>
        </p:spPr>
        <p:txBody>
          <a:bodyPr/>
          <a:lstStyle/>
          <a:p>
            <a:r>
              <a:rPr lang="ru-RU" b="1" dirty="0">
                <a:solidFill>
                  <a:srgbClr val="C00000"/>
                </a:solidFill>
              </a:rPr>
              <a:t>МИР МУЗЫКАЛЬНОГО ТЕАТРА</a:t>
            </a:r>
          </a:p>
        </p:txBody>
      </p:sp>
      <p:pic>
        <p:nvPicPr>
          <p:cNvPr id="1026" name="Picture 2" descr="http://img0.liveinternet.ru/images/attach/c/8/99/51/99051030_RossiyaMoskvaBolshoyteatrO29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1066800"/>
            <a:ext cx="6629400" cy="4419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5162"/>
          </a:xfrm>
        </p:spPr>
        <p:txBody>
          <a:bodyPr/>
          <a:lstStyle/>
          <a:p>
            <a:r>
              <a:rPr lang="ru-RU" b="1" dirty="0">
                <a:solidFill>
                  <a:srgbClr val="C00000"/>
                </a:solidFill>
              </a:rPr>
              <a:t>МЮЗИКЛ</a:t>
            </a:r>
            <a:br>
              <a:rPr lang="ru-RU" b="1" dirty="0">
                <a:solidFill>
                  <a:srgbClr val="C00000"/>
                </a:solidFill>
              </a:rPr>
            </a:br>
            <a:r>
              <a:rPr lang="ru-RU" sz="2400" b="1" i="1" dirty="0"/>
              <a:t> </a:t>
            </a:r>
            <a:r>
              <a:rPr lang="ru-RU" sz="3200" b="1" dirty="0">
                <a:solidFill>
                  <a:srgbClr val="C00000"/>
                </a:solidFill>
              </a:rPr>
              <a:t>Мюзикл (иногда называется музыкальной комедией) — музыкально-сценическое произведение, в котором переплетаются диалоги, песни, музыка, танцы.</a:t>
            </a:r>
            <a:br>
              <a:rPr lang="ru-RU" sz="3200" b="1" dirty="0">
                <a:solidFill>
                  <a:srgbClr val="C00000"/>
                </a:solidFill>
              </a:rPr>
            </a:br>
            <a:r>
              <a:rPr lang="ru-RU" sz="3200" b="1" dirty="0">
                <a:solidFill>
                  <a:srgbClr val="C00000"/>
                </a:solidFill>
              </a:rPr>
              <a:t>Мюзикл «Король Лев» сочетает и прекрасную музыку и неповторимые костюмы! </a:t>
            </a:r>
            <a:br>
              <a:rPr lang="ru-RU" sz="3200" dirty="0">
                <a:solidFill>
                  <a:srgbClr val="C00000"/>
                </a:solidFill>
              </a:rPr>
            </a:br>
            <a:endParaRPr lang="ru-RU" sz="32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Картинки по запросу картинки мюзикл король лев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685800"/>
            <a:ext cx="6781800" cy="5410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02362"/>
          </a:xfrm>
        </p:spPr>
        <p:txBody>
          <a:bodyPr/>
          <a:lstStyle/>
          <a:p>
            <a:r>
              <a:rPr lang="ru-RU" b="1" dirty="0">
                <a:solidFill>
                  <a:srgbClr val="C00000"/>
                </a:solidFill>
              </a:rPr>
              <a:t>ОПЕРЕТТА</a:t>
            </a:r>
            <a:br>
              <a:rPr lang="ru-RU" b="1" dirty="0">
                <a:solidFill>
                  <a:srgbClr val="C00000"/>
                </a:solidFill>
              </a:rPr>
            </a:br>
            <a:r>
              <a:rPr lang="ru-RU" sz="3200" b="1" dirty="0">
                <a:solidFill>
                  <a:srgbClr val="C00000"/>
                </a:solidFill>
              </a:rPr>
              <a:t>Оперетта - слово итальянское и означает в буквальном переводе «маленькая опера».</a:t>
            </a:r>
            <a:br>
              <a:rPr lang="ru-RU" sz="3200" b="1" dirty="0">
                <a:solidFill>
                  <a:srgbClr val="C00000"/>
                </a:solidFill>
              </a:rPr>
            </a:br>
            <a:r>
              <a:rPr lang="ru-RU" sz="3200" b="1" dirty="0">
                <a:solidFill>
                  <a:srgbClr val="C00000"/>
                </a:solidFill>
              </a:rPr>
              <a:t>Еще в средние века в Европе странствующие артисты исполняли веселые куплеты и острые песенки, высмеивающие вельмож-аристократов и церковнослужителей. </a:t>
            </a:r>
            <a:br>
              <a:rPr lang="ru-RU" sz="3200" b="1" dirty="0">
                <a:solidFill>
                  <a:srgbClr val="C00000"/>
                </a:solidFill>
              </a:rPr>
            </a:br>
            <a:r>
              <a:rPr lang="ru-RU" sz="3200" b="1" dirty="0">
                <a:solidFill>
                  <a:srgbClr val="C00000"/>
                </a:solidFill>
              </a:rPr>
              <a:t>Их выступления сопровождались танцами и акробатическими номерами. </a:t>
            </a:r>
            <a:br>
              <a:rPr lang="ru-RU" sz="3200" b="1" dirty="0">
                <a:solidFill>
                  <a:srgbClr val="C00000"/>
                </a:solidFill>
              </a:rPr>
            </a:br>
            <a:br>
              <a:rPr lang="ru-RU" sz="3200" b="1" dirty="0">
                <a:solidFill>
                  <a:srgbClr val="C00000"/>
                </a:solidFill>
              </a:rPr>
            </a:br>
            <a:endParaRPr lang="ru-RU" sz="32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afisha.yuga.ru/media/af/13/sil-va__tuz96lk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838200"/>
            <a:ext cx="7086600" cy="5410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02362"/>
          </a:xfrm>
        </p:spPr>
        <p:txBody>
          <a:bodyPr/>
          <a:lstStyle/>
          <a:p>
            <a:r>
              <a:rPr lang="ru-RU" b="1" dirty="0">
                <a:solidFill>
                  <a:srgbClr val="C00000"/>
                </a:solidFill>
              </a:rPr>
              <a:t>ВОДЕВИЛЬ</a:t>
            </a:r>
            <a:br>
              <a:rPr lang="ru-RU" b="1" dirty="0">
                <a:solidFill>
                  <a:srgbClr val="C00000"/>
                </a:solidFill>
              </a:rPr>
            </a:br>
            <a:r>
              <a:rPr lang="ru-RU" sz="3200" b="1" dirty="0">
                <a:solidFill>
                  <a:srgbClr val="C00000"/>
                </a:solidFill>
              </a:rPr>
              <a:t>Водевилями называли увлекательные представления с музыкой и шутками. Главные их герои - простые люди - всегда побеждали глупых и порочных аристократов.</a:t>
            </a:r>
            <a:br>
              <a:rPr lang="ru-RU" sz="3200" b="1" dirty="0">
                <a:solidFill>
                  <a:srgbClr val="C00000"/>
                </a:solidFill>
              </a:rPr>
            </a:br>
            <a:r>
              <a:rPr lang="ru-RU" sz="3200" b="1" dirty="0">
                <a:solidFill>
                  <a:srgbClr val="C00000"/>
                </a:solidFill>
              </a:rPr>
              <a:t>Главной в водевиле была песня, которую легко запоминали и подхватывали зрители.</a:t>
            </a:r>
            <a:br>
              <a:rPr lang="ru-RU" sz="3200" b="1" dirty="0">
                <a:solidFill>
                  <a:srgbClr val="C00000"/>
                </a:solidFill>
              </a:rPr>
            </a:br>
            <a:r>
              <a:rPr lang="ru-RU" sz="3200" b="1" dirty="0">
                <a:solidFill>
                  <a:srgbClr val="C00000"/>
                </a:solidFill>
              </a:rPr>
              <a:t>Оперетта, или музыкальная комедия, родилась во Франции, на бульварах Парижа.</a:t>
            </a:r>
            <a:br>
              <a:rPr lang="ru-RU" sz="3200" b="1" dirty="0">
                <a:solidFill>
                  <a:srgbClr val="C00000"/>
                </a:solidFill>
              </a:rPr>
            </a:br>
            <a:endParaRPr lang="ru-RU" sz="32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i.ytimg.com/vi/KgygNaCnvLU/hqdefault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457200"/>
            <a:ext cx="7696200" cy="5791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97562"/>
          </a:xfrm>
        </p:spPr>
        <p:txBody>
          <a:bodyPr/>
          <a:lstStyle/>
          <a:p>
            <a:r>
              <a:rPr lang="ru-RU" b="1" dirty="0">
                <a:solidFill>
                  <a:srgbClr val="C00000"/>
                </a:solidFill>
              </a:rPr>
              <a:t>ВЫВОД</a:t>
            </a:r>
            <a:br>
              <a:rPr lang="ru-RU" b="1" dirty="0">
                <a:solidFill>
                  <a:srgbClr val="C00000"/>
                </a:solidFill>
              </a:rPr>
            </a:br>
            <a:r>
              <a:rPr lang="ru-RU" sz="3200" b="1" dirty="0">
                <a:solidFill>
                  <a:srgbClr val="C00000"/>
                </a:solidFill>
              </a:rPr>
              <a:t>Что же объединяет все эти жанры , и что же такое МУЗЫКАЛЬНЫЙ ТЕАТР </a:t>
            </a:r>
            <a:r>
              <a:rPr lang="en-US" sz="3200" b="1" dirty="0">
                <a:solidFill>
                  <a:srgbClr val="C00000"/>
                </a:solidFill>
              </a:rPr>
              <a:t>?</a:t>
            </a:r>
            <a:br>
              <a:rPr lang="en-US" sz="3200" b="1" dirty="0">
                <a:solidFill>
                  <a:srgbClr val="C00000"/>
                </a:solidFill>
              </a:rPr>
            </a:br>
            <a:r>
              <a:rPr lang="ru-RU" sz="3200" b="1" dirty="0">
                <a:solidFill>
                  <a:srgbClr val="C00000"/>
                </a:solidFill>
              </a:rPr>
              <a:t>Ответ очень прост – МУЗЫКА.</a:t>
            </a:r>
            <a:br>
              <a:rPr lang="ru-RU" sz="3200" b="1" dirty="0">
                <a:solidFill>
                  <a:srgbClr val="C00000"/>
                </a:solidFill>
              </a:rPr>
            </a:br>
            <a:r>
              <a:rPr lang="ru-RU" sz="3200" b="1" dirty="0">
                <a:solidFill>
                  <a:srgbClr val="C00000"/>
                </a:solidFill>
              </a:rPr>
              <a:t>Главной в музыкальном театре является МУЗЫКА.</a:t>
            </a:r>
            <a:br>
              <a:rPr lang="ru-RU" sz="3200" b="1" dirty="0">
                <a:solidFill>
                  <a:srgbClr val="C00000"/>
                </a:solidFill>
              </a:rPr>
            </a:br>
            <a:r>
              <a:rPr lang="ru-RU" sz="3200" b="1" dirty="0">
                <a:solidFill>
                  <a:srgbClr val="C00000"/>
                </a:solidFill>
              </a:rPr>
              <a:t>Именно музыку всегда запоминают и подхватывают зрители.</a:t>
            </a:r>
            <a:br>
              <a:rPr lang="ru-RU" sz="3200" b="1" dirty="0">
                <a:solidFill>
                  <a:srgbClr val="C00000"/>
                </a:solidFill>
              </a:rPr>
            </a:br>
            <a:r>
              <a:rPr lang="ru-RU" sz="3200" b="1" dirty="0">
                <a:solidFill>
                  <a:srgbClr val="C00000"/>
                </a:solidFill>
              </a:rPr>
              <a:t>Именно музыка является главным героем и оперы, и балета, и мюзикла, и МУЗЫКАЛЬНОГО ТЕАТРА.</a:t>
            </a:r>
            <a:endParaRPr lang="ru-R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>
                <a:solidFill>
                  <a:srgbClr val="C00000"/>
                </a:solidFill>
              </a:rPr>
              <a:t>Теа́тр</a:t>
            </a:r>
            <a:r>
              <a:rPr lang="ru-RU" b="1" dirty="0">
                <a:solidFill>
                  <a:srgbClr val="C00000"/>
                </a:solidFill>
              </a:rPr>
              <a:t> — место для зрелищ.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ru-RU" b="1" dirty="0" err="1">
                <a:solidFill>
                  <a:srgbClr val="C00000"/>
                </a:solidFill>
              </a:rPr>
              <a:t>Теа́тр</a:t>
            </a:r>
            <a:r>
              <a:rPr lang="ru-RU" dirty="0">
                <a:solidFill>
                  <a:srgbClr val="C00000"/>
                </a:solidFill>
              </a:rPr>
              <a:t> - </a:t>
            </a:r>
            <a:r>
              <a:rPr lang="ru-RU" b="1" dirty="0">
                <a:solidFill>
                  <a:srgbClr val="C00000"/>
                </a:solidFill>
              </a:rPr>
              <a:t>зрелищный вид искусства, представляющий собой синтез различных искусств — литературы, музыки,  хореографии, вокала, изобразительного искусства.</a:t>
            </a:r>
          </a:p>
          <a:p>
            <a:r>
              <a:rPr lang="ru-RU" b="1" dirty="0">
                <a:solidFill>
                  <a:srgbClr val="C00000"/>
                </a:solidFill>
              </a:rPr>
              <a:t> Понятие «театр» включает в себя различные его виды: драматический театр, оперный , балетный, кукольный, театр пантомимы и др.</a:t>
            </a:r>
          </a:p>
          <a:p>
            <a:endParaRPr lang="ru-R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://www.utrospb.ru/upload/iblock/9bc/86a888d32c00e49ca79a0f593d19bb96.jpe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533400"/>
            <a:ext cx="7848600" cy="5943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28601"/>
            <a:ext cx="7772400" cy="1219199"/>
          </a:xfrm>
        </p:spPr>
        <p:txBody>
          <a:bodyPr/>
          <a:lstStyle/>
          <a:p>
            <a:r>
              <a:rPr lang="ru-RU" b="1" dirty="0">
                <a:solidFill>
                  <a:srgbClr val="C00000"/>
                </a:solidFill>
              </a:rPr>
              <a:t>Музыкальный театр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752600"/>
            <a:ext cx="6400800" cy="3886200"/>
          </a:xfrm>
        </p:spPr>
        <p:txBody>
          <a:bodyPr>
            <a:normAutofit lnSpcReduction="10000"/>
          </a:bodyPr>
          <a:lstStyle/>
          <a:p>
            <a:pPr algn="l">
              <a:buFont typeface="Arial" pitchFamily="34" charset="0"/>
              <a:buChar char="•"/>
            </a:pPr>
            <a:r>
              <a:rPr lang="ru-RU" sz="3600" b="1" dirty="0">
                <a:solidFill>
                  <a:srgbClr val="C00000"/>
                </a:solidFill>
              </a:rPr>
              <a:t>Опера</a:t>
            </a:r>
          </a:p>
          <a:p>
            <a:pPr algn="l">
              <a:buFont typeface="Arial" pitchFamily="34" charset="0"/>
              <a:buChar char="•"/>
            </a:pPr>
            <a:r>
              <a:rPr lang="ru-RU" sz="3600" b="1" dirty="0">
                <a:solidFill>
                  <a:srgbClr val="C00000"/>
                </a:solidFill>
              </a:rPr>
              <a:t>Балет</a:t>
            </a:r>
          </a:p>
          <a:p>
            <a:pPr algn="l">
              <a:buFont typeface="Arial" pitchFamily="34" charset="0"/>
              <a:buChar char="•"/>
            </a:pPr>
            <a:r>
              <a:rPr lang="ru-RU" sz="3600" b="1" dirty="0">
                <a:solidFill>
                  <a:srgbClr val="C00000"/>
                </a:solidFill>
              </a:rPr>
              <a:t>Мюзикл</a:t>
            </a:r>
          </a:p>
          <a:p>
            <a:pPr algn="l">
              <a:buFont typeface="Arial" pitchFamily="34" charset="0"/>
              <a:buChar char="•"/>
            </a:pPr>
            <a:r>
              <a:rPr lang="ru-RU" sz="3600" b="1" dirty="0">
                <a:solidFill>
                  <a:srgbClr val="C00000"/>
                </a:solidFill>
              </a:rPr>
              <a:t>Оперетта</a:t>
            </a:r>
          </a:p>
          <a:p>
            <a:pPr algn="l">
              <a:buFont typeface="Arial" pitchFamily="34" charset="0"/>
              <a:buChar char="•"/>
            </a:pPr>
            <a:r>
              <a:rPr lang="ru-RU" sz="3600" b="1" dirty="0">
                <a:solidFill>
                  <a:srgbClr val="C00000"/>
                </a:solidFill>
              </a:rPr>
              <a:t>Музыкальная комедия</a:t>
            </a:r>
          </a:p>
          <a:p>
            <a:pPr algn="l">
              <a:buFont typeface="Arial" pitchFamily="34" charset="0"/>
              <a:buChar char="•"/>
            </a:pPr>
            <a:r>
              <a:rPr lang="ru-RU" sz="3600" b="1" dirty="0">
                <a:solidFill>
                  <a:srgbClr val="C00000"/>
                </a:solidFill>
              </a:rPr>
              <a:t>Водевиль и др.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os.colta.ru/m/photo/2011/12/16/mask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609600"/>
            <a:ext cx="7696200" cy="571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54762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ОПЕРА</a:t>
            </a:r>
            <a:r>
              <a:rPr lang="ru-RU" sz="2800" b="1" dirty="0">
                <a:solidFill>
                  <a:srgbClr val="C00000"/>
                </a:solidFill>
              </a:rPr>
              <a:t> </a:t>
            </a:r>
            <a:br>
              <a:rPr lang="ru-RU" sz="2800" b="1" dirty="0">
                <a:solidFill>
                  <a:srgbClr val="C00000"/>
                </a:solidFill>
              </a:rPr>
            </a:br>
            <a:r>
              <a:rPr lang="ru-RU" sz="3100" b="1" dirty="0">
                <a:solidFill>
                  <a:srgbClr val="C00000"/>
                </a:solidFill>
              </a:rPr>
              <a:t>Самый богатый и сложный жанр музыки -опера. Слово «опера» в переводе с итальянского буквально означает труд, сочинение. </a:t>
            </a:r>
            <a:br>
              <a:rPr lang="ru-RU" sz="3100" b="1" dirty="0">
                <a:solidFill>
                  <a:srgbClr val="C00000"/>
                </a:solidFill>
              </a:rPr>
            </a:br>
            <a:r>
              <a:rPr lang="ru-RU" sz="3100" b="1" dirty="0">
                <a:solidFill>
                  <a:srgbClr val="C00000"/>
                </a:solidFill>
              </a:rPr>
              <a:t>В этом музыкальном жанре слиты в единое целое поэзия и драматическое искусство, вокальная и инструментальная музыка, мимика, танцы, живопись, декорации и костюмы.</a:t>
            </a:r>
            <a:br>
              <a:rPr lang="ru-RU" sz="3100" b="1" dirty="0">
                <a:solidFill>
                  <a:srgbClr val="C00000"/>
                </a:solidFill>
              </a:rPr>
            </a:br>
            <a:r>
              <a:rPr lang="ru-RU" sz="3100" b="1" dirty="0">
                <a:solidFill>
                  <a:srgbClr val="C00000"/>
                </a:solidFill>
              </a:rPr>
              <a:t>Композитор пишет оперу на сюжет, взятый из литературы, например «Руслан и Людмила», «Евгений Онегин». </a:t>
            </a:r>
            <a:br>
              <a:rPr lang="ru-RU" sz="3100" b="1" dirty="0">
                <a:solidFill>
                  <a:srgbClr val="C00000"/>
                </a:solidFill>
              </a:rPr>
            </a:br>
            <a:r>
              <a:rPr lang="ru-RU" sz="3100" b="1" dirty="0">
                <a:solidFill>
                  <a:srgbClr val="C00000"/>
                </a:solidFill>
              </a:rPr>
              <a:t>Но все же главное в опере - МУЗЫКА. </a:t>
            </a:r>
            <a:br>
              <a:rPr lang="ru-RU" sz="2800" b="1" dirty="0">
                <a:solidFill>
                  <a:srgbClr val="C00000"/>
                </a:solidFill>
              </a:rPr>
            </a:br>
            <a:br>
              <a:rPr lang="ru-RU" sz="2800" b="1" dirty="0">
                <a:solidFill>
                  <a:srgbClr val="C00000"/>
                </a:solidFill>
              </a:rPr>
            </a:br>
            <a:endParaRPr lang="ru-RU" sz="28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Картинки по запросу картинки опера евгений онегин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685800"/>
            <a:ext cx="7239000" cy="5410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02362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БАЛЕТ</a:t>
            </a:r>
            <a:br>
              <a:rPr lang="ru-RU" b="1" dirty="0">
                <a:solidFill>
                  <a:srgbClr val="C00000"/>
                </a:solidFill>
              </a:rPr>
            </a:br>
            <a:r>
              <a:rPr lang="ru-RU" sz="2000" b="1" dirty="0"/>
              <a:t> </a:t>
            </a:r>
            <a:r>
              <a:rPr lang="ru-RU" sz="3200" b="1" dirty="0">
                <a:solidFill>
                  <a:srgbClr val="C00000"/>
                </a:solidFill>
              </a:rPr>
              <a:t>Балет – это жанр инструментально-театральной музыки. </a:t>
            </a:r>
            <a:br>
              <a:rPr lang="ru-RU" sz="3200" b="1" dirty="0">
                <a:solidFill>
                  <a:srgbClr val="C00000"/>
                </a:solidFill>
              </a:rPr>
            </a:br>
            <a:r>
              <a:rPr lang="ru-RU" sz="3200" b="1" dirty="0">
                <a:solidFill>
                  <a:srgbClr val="C00000"/>
                </a:solidFill>
              </a:rPr>
              <a:t>В переводе с итальянского языка слово «Балет» означает «танец». </a:t>
            </a:r>
            <a:br>
              <a:rPr lang="ru-RU" sz="3200" b="1" dirty="0">
                <a:solidFill>
                  <a:srgbClr val="C00000"/>
                </a:solidFill>
              </a:rPr>
            </a:br>
            <a:r>
              <a:rPr lang="ru-RU" sz="3200" b="1" dirty="0">
                <a:solidFill>
                  <a:srgbClr val="C00000"/>
                </a:solidFill>
              </a:rPr>
              <a:t>Как танец связан с театром? Все очень просто. В основе любого балета лежит какое-либо литературное произведение.</a:t>
            </a:r>
            <a:br>
              <a:rPr lang="ru-RU" sz="3200" b="1" dirty="0">
                <a:solidFill>
                  <a:srgbClr val="C00000"/>
                </a:solidFill>
              </a:rPr>
            </a:br>
            <a:r>
              <a:rPr lang="ru-RU" sz="3200" b="1" dirty="0">
                <a:solidFill>
                  <a:srgbClr val="C00000"/>
                </a:solidFill>
              </a:rPr>
              <a:t>Кто же не знает балет «Лебединое озеро» или «Щелкунчик»!</a:t>
            </a:r>
            <a:br>
              <a:rPr lang="ru-RU" sz="3200" b="1" dirty="0">
                <a:solidFill>
                  <a:srgbClr val="C00000"/>
                </a:solidFill>
              </a:rPr>
            </a:br>
            <a:endParaRPr lang="ru-RU" sz="32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Картинки по запросу картинки балет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533400"/>
            <a:ext cx="7772400" cy="5791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38</Words>
  <Application>Microsoft Office PowerPoint</Application>
  <PresentationFormat>Экран (4:3)</PresentationFormat>
  <Paragraphs>17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Office Theme</vt:lpstr>
      <vt:lpstr>МИР МУЗЫКАЛЬНОГО ТЕАТРА</vt:lpstr>
      <vt:lpstr>Теа́тр — место для зрелищ.</vt:lpstr>
      <vt:lpstr>Презентация PowerPoint</vt:lpstr>
      <vt:lpstr>Музыкальный театр</vt:lpstr>
      <vt:lpstr>Презентация PowerPoint</vt:lpstr>
      <vt:lpstr>ОПЕРА  Самый богатый и сложный жанр музыки -опера. Слово «опера» в переводе с итальянского буквально означает труд, сочинение.  В этом музыкальном жанре слиты в единое целое поэзия и драматическое искусство, вокальная и инструментальная музыка, мимика, танцы, живопись, декорации и костюмы. Композитор пишет оперу на сюжет, взятый из литературы, например «Руслан и Людмила», «Евгений Онегин».  Но все же главное в опере - МУЗЫКА.   </vt:lpstr>
      <vt:lpstr>Презентация PowerPoint</vt:lpstr>
      <vt:lpstr>БАЛЕТ  Балет – это жанр инструментально-театральной музыки.  В переводе с итальянского языка слово «Балет» означает «танец».  Как танец связан с театром? Все очень просто. В основе любого балета лежит какое-либо литературное произведение. Кто же не знает балет «Лебединое озеро» или «Щелкунчик»! </vt:lpstr>
      <vt:lpstr>Презентация PowerPoint</vt:lpstr>
      <vt:lpstr>МЮЗИКЛ  Мюзикл (иногда называется музыкальной комедией) — музыкально-сценическое произведение, в котором переплетаются диалоги, песни, музыка, танцы. Мюзикл «Король Лев» сочетает и прекрасную музыку и неповторимые костюмы!  </vt:lpstr>
      <vt:lpstr>Презентация PowerPoint</vt:lpstr>
      <vt:lpstr>ОПЕРЕТТА Оперетта - слово итальянское и означает в буквальном переводе «маленькая опера». Еще в средние века в Европе странствующие артисты исполняли веселые куплеты и острые песенки, высмеивающие вельмож-аристократов и церковнослужителей.  Их выступления сопровождались танцами и акробатическими номерами.   </vt:lpstr>
      <vt:lpstr>Презентация PowerPoint</vt:lpstr>
      <vt:lpstr>ВОДЕВИЛЬ Водевилями называли увлекательные представления с музыкой и шутками. Главные их герои - простые люди - всегда побеждали глупых и порочных аристократов. Главной в водевиле была песня, которую легко запоминали и подхватывали зрители. Оперетта, или музыкальная комедия, родилась во Франции, на бульварах Парижа. </vt:lpstr>
      <vt:lpstr>Презентация PowerPoint</vt:lpstr>
      <vt:lpstr>ВЫВОД Что же объединяет все эти жанры , и что же такое МУЗЫКАЛЬНЫЙ ТЕАТР ? Ответ очень прост – МУЗЫКА. Главной в музыкальном театре является МУЗЫКА. Именно музыку всегда запоминают и подхватывают зрители. Именно музыка является главным героем и оперы, и балета, и мюзикла, и МУЗЫКАЛЬНОГО ТЕАТРА.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МИР МУЗЫКАЛЬНОГО ТЕАТРА</dc:title>
  <dc:creator>Hp</dc:creator>
  <cp:lastModifiedBy>Валентина Яковлевна Нефедова</cp:lastModifiedBy>
  <cp:revision>36</cp:revision>
  <dcterms:created xsi:type="dcterms:W3CDTF">2016-02-13T09:48:31Z</dcterms:created>
  <dcterms:modified xsi:type="dcterms:W3CDTF">2020-04-19T18:13:40Z</dcterms:modified>
</cp:coreProperties>
</file>