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6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242B1B0-336E-4D75-BEE4-BBA3270955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52268-AD76-477B-B523-BD1582DCDC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A8FE7-9225-4B59-9B38-F55E887DF0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F0A873-ADA8-4C87-86BC-AA29F67910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8B0F4-DE50-429A-B95B-A39A072E55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B1B69-E65C-4F79-BCB4-BBBCA5B8F1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E7B06-5517-47D5-89A1-66B5F01046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51EC5-8663-4998-8650-8C0367AD13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5522E-DDA6-46D6-B03F-58F17EBE76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7072B-8AEC-46C6-9FAC-5308A2B598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9B11-4726-4802-8F62-7AA6DEE3E2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49F9F-E1E7-48DC-BB8A-18965FF04C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1FB2C83-13C6-4C4C-A656-B8EE8E65957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Орфография и пунктуация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33375"/>
            <a:ext cx="7772400" cy="5797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200" b="1">
                <a:solidFill>
                  <a:schemeClr val="hlink"/>
                </a:solidFill>
              </a:rPr>
              <a:t>Что изучает орфография?</a:t>
            </a:r>
          </a:p>
          <a:p>
            <a:pPr>
              <a:buFont typeface="Wingdings" pitchFamily="2" charset="2"/>
              <a:buNone/>
            </a:pPr>
            <a:endParaRPr lang="ru-RU" sz="3200" b="1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b="1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b="1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b="1">
                <a:solidFill>
                  <a:schemeClr val="hlink"/>
                </a:solidFill>
              </a:rPr>
              <a:t>Орфография</a:t>
            </a:r>
            <a:r>
              <a:rPr lang="ru-RU"/>
              <a:t> – </a:t>
            </a:r>
            <a:r>
              <a:rPr lang="ru-RU" b="1" i="1"/>
              <a:t>раздел науки о языке, изучающий правила написания слов .</a:t>
            </a:r>
          </a:p>
          <a:p>
            <a:pPr>
              <a:buFont typeface="Wingdings" pitchFamily="2" charset="2"/>
              <a:buNone/>
            </a:pPr>
            <a:r>
              <a:rPr lang="ru-RU" b="1" i="1"/>
              <a:t>Наука о правописании.</a:t>
            </a:r>
          </a:p>
          <a:p>
            <a:pPr>
              <a:buFont typeface="Wingdings" pitchFamily="2" charset="2"/>
              <a:buNone/>
            </a:pPr>
            <a:r>
              <a:rPr lang="ru-RU" b="1" i="1"/>
              <a:t>Орфография изучает</a:t>
            </a:r>
            <a:r>
              <a:rPr lang="ru-RU"/>
              <a:t> </a:t>
            </a:r>
            <a:r>
              <a:rPr lang="ru-RU" b="1" u="sng">
                <a:solidFill>
                  <a:schemeClr val="hlink"/>
                </a:solidFill>
              </a:rPr>
              <a:t>орфограммы</a:t>
            </a:r>
            <a:r>
              <a:rPr lang="ru-RU" u="sng">
                <a:solidFill>
                  <a:schemeClr val="hlink"/>
                </a:solidFill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u="sng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800" b="1">
                <a:solidFill>
                  <a:schemeClr val="hlink"/>
                </a:solidFill>
              </a:rPr>
              <a:t>В каких морфемах может находиться орфограмма</a:t>
            </a:r>
          </a:p>
        </p:txBody>
      </p:sp>
      <p:graphicFrame>
        <p:nvGraphicFramePr>
          <p:cNvPr id="7194" name="Group 26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6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13347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Корень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грОмОздить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Приставка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прЕдать, раСписание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Суффикс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уголечЕк, объездЧик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</a:rPr>
                        <a:t>Окончание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pitchFamily="34" charset="0"/>
                        </a:rPr>
                        <a:t>слышИм, на площадИ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Морфематические орфограммы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Вставьте пропущенные буквы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/>
              <a:t>Спе…шу, страс…ный, чудес…ный, голу…ка, в…рмишель, оч…ровательный, п…к…ление, уд…вительный, закр….плять, ом…л…жение, зап…тая, л…нейка, т…ж…лый, сверч…к, пирож…к, ж….рдочка, чащ…ба, ч…порный, п…р…ла, ра…д…ваться, р…стение, бе…жалостный, ц…рк, акац…я, лыж…, бронзов… заг…ра.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Что такое пунктуация?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 b="1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b="1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b="1">
                <a:solidFill>
                  <a:schemeClr val="hlink"/>
                </a:solidFill>
              </a:rPr>
              <a:t>Пунктуация</a:t>
            </a:r>
            <a:r>
              <a:rPr lang="ru-RU"/>
              <a:t> – </a:t>
            </a:r>
            <a:r>
              <a:rPr lang="ru-RU" b="1" i="1"/>
              <a:t>раздел науки о языке, изучающий правила постановки знаков препинания.</a:t>
            </a:r>
          </a:p>
          <a:p>
            <a:pPr>
              <a:buFont typeface="Wingdings" pitchFamily="2" charset="2"/>
              <a:buNone/>
            </a:pPr>
            <a:r>
              <a:rPr lang="ru-RU" b="1" i="1"/>
              <a:t>Пунктуация изучает</a:t>
            </a:r>
            <a:r>
              <a:rPr lang="ru-RU"/>
              <a:t> </a:t>
            </a:r>
            <a:r>
              <a:rPr lang="ru-RU" b="1" u="sng">
                <a:solidFill>
                  <a:schemeClr val="hlink"/>
                </a:solidFill>
              </a:rPr>
              <a:t>пунктограммы.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Пунктуационный алфавит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800" b="1">
                <a:solidFill>
                  <a:schemeClr val="hlink"/>
                </a:solidFill>
              </a:rPr>
              <a:t>,    </a:t>
            </a:r>
            <a:r>
              <a:rPr lang="ru-RU" sz="5400" b="1">
                <a:solidFill>
                  <a:schemeClr val="hlink"/>
                </a:solidFill>
              </a:rPr>
              <a:t>;    :  -   !  ?  …    .</a:t>
            </a:r>
          </a:p>
          <a:p>
            <a:pPr algn="ctr">
              <a:buFont typeface="Wingdings" pitchFamily="2" charset="2"/>
              <a:buNone/>
            </a:pPr>
            <a:r>
              <a:rPr lang="ru-RU" sz="5400" b="1">
                <a:solidFill>
                  <a:schemeClr val="hlink"/>
                </a:solidFill>
              </a:rPr>
              <a:t>    «» </a:t>
            </a:r>
          </a:p>
          <a:p>
            <a:pPr algn="ctr">
              <a:buFont typeface="Wingdings" pitchFamily="2" charset="2"/>
              <a:buNone/>
            </a:pPr>
            <a:r>
              <a:rPr lang="ru-RU" sz="5400" b="1">
                <a:solidFill>
                  <a:schemeClr val="hlink"/>
                </a:solidFill>
              </a:rPr>
              <a:t>    (…)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Запятая ставится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endParaRPr lang="ru-RU" b="1"/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Между частями сложного предложения;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Между однородными членами;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При повторяющихся союзах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Для выделения обращений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Для оформления прямой речи.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Двоеточие ставится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endParaRPr lang="ru-RU" b="1"/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После обобщающего слова перед однородными членами;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После слов автора перед прямой речью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chemeClr val="hlink"/>
                </a:solidFill>
              </a:rPr>
              <a:t>Тире ставится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endParaRPr lang="ru-RU" b="1"/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Между подлежащим и сказуемым;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Перед обобщающим словом после однородных членов;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b="1"/>
              <a:t>После прямой речи перед словами автора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203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Слои</vt:lpstr>
      <vt:lpstr>Орфография и пунктуация</vt:lpstr>
      <vt:lpstr>Слайд 2</vt:lpstr>
      <vt:lpstr>В каких морфемах может находиться орфограмма</vt:lpstr>
      <vt:lpstr>Вставьте пропущенные буквы</vt:lpstr>
      <vt:lpstr>Что такое пунктуация?</vt:lpstr>
      <vt:lpstr>Пунктуационный алфавит</vt:lpstr>
      <vt:lpstr>Запятая ставится</vt:lpstr>
      <vt:lpstr>Двоеточие ставится</vt:lpstr>
      <vt:lpstr>Тире ставится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Орфография и пунктуация</dc:title>
  <dc:creator>Customer</dc:creator>
  <cp:lastModifiedBy>Home</cp:lastModifiedBy>
  <cp:revision>3</cp:revision>
  <dcterms:created xsi:type="dcterms:W3CDTF">2010-09-06T14:32:51Z</dcterms:created>
  <dcterms:modified xsi:type="dcterms:W3CDTF">2020-05-11T07:29:35Z</dcterms:modified>
</cp:coreProperties>
</file>