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sldIdLst>
    <p:sldId id="256" r:id="rId2"/>
    <p:sldId id="257" r:id="rId3"/>
    <p:sldId id="258" r:id="rId4"/>
    <p:sldId id="259" r:id="rId5"/>
    <p:sldId id="260" r:id="rId6"/>
    <p:sldId id="261" r:id="rId7"/>
    <p:sldId id="271" r:id="rId8"/>
    <p:sldId id="272" r:id="rId9"/>
    <p:sldId id="266" r:id="rId10"/>
    <p:sldId id="267" r:id="rId11"/>
    <p:sldId id="265" r:id="rId12"/>
    <p:sldId id="262" r:id="rId13"/>
    <p:sldId id="263" r:id="rId14"/>
    <p:sldId id="264" r:id="rId15"/>
    <p:sldId id="270" r:id="rId16"/>
    <p:sldId id="269"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85" autoAdjust="0"/>
    <p:restoredTop sz="94660"/>
  </p:normalViewPr>
  <p:slideViewPr>
    <p:cSldViewPr>
      <p:cViewPr varScale="1">
        <p:scale>
          <a:sx n="76" d="100"/>
          <a:sy n="76" d="100"/>
        </p:scale>
        <p:origin x="-84" y="-104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3" name="Прямоугольник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Прямоугольник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Прямоугольник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Прямоугольник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Прямоугольник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Скругленный прямоугольник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Скругленный прямоугольник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Прямоугольник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705600" y="4206240"/>
            <a:ext cx="960120" cy="457200"/>
          </a:xfrm>
        </p:spPr>
        <p:txBody>
          <a:bodyPr/>
          <a:lstStyle/>
          <a:p>
            <a:fld id="{504D7DB4-97A1-41C9-96C8-6CAE27892210}" type="datetimeFigureOut">
              <a:rPr lang="ru-RU" smtClean="0"/>
              <a:pPr/>
              <a:t>26.04.2013</a:t>
            </a:fld>
            <a:endParaRPr lang="ru-RU"/>
          </a:p>
        </p:txBody>
      </p:sp>
      <p:sp>
        <p:nvSpPr>
          <p:cNvPr id="17" name="Нижний колонтитул 16"/>
          <p:cNvSpPr>
            <a:spLocks noGrp="1"/>
          </p:cNvSpPr>
          <p:nvPr>
            <p:ph type="ftr" sz="quarter" idx="11"/>
          </p:nvPr>
        </p:nvSpPr>
        <p:spPr>
          <a:xfrm>
            <a:off x="5410200" y="4205288"/>
            <a:ext cx="1295400" cy="457200"/>
          </a:xfrm>
        </p:spPr>
        <p:txBody>
          <a:bodyPr/>
          <a:lstStyle/>
          <a:p>
            <a:endParaRPr lang="ru-RU"/>
          </a:p>
        </p:txBody>
      </p:sp>
      <p:sp>
        <p:nvSpPr>
          <p:cNvPr id="29" name="Номер слайда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D9B8103F-2D6C-4C86-9CBD-2ED5F4B203D1}"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04D7DB4-97A1-41C9-96C8-6CAE27892210}" type="datetimeFigureOut">
              <a:rPr lang="ru-RU" smtClean="0"/>
              <a:pPr/>
              <a:t>26.04.2013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9B8103F-2D6C-4C86-9CBD-2ED5F4B203D1}"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04D7DB4-97A1-41C9-96C8-6CAE27892210}" type="datetimeFigureOut">
              <a:rPr lang="ru-RU" smtClean="0"/>
              <a:pPr/>
              <a:t>26.04.2013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9B8103F-2D6C-4C86-9CBD-2ED5F4B203D1}"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04D7DB4-97A1-41C9-96C8-6CAE27892210}" type="datetimeFigureOut">
              <a:rPr lang="ru-RU" smtClean="0"/>
              <a:pPr/>
              <a:t>26.04.2013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9B8103F-2D6C-4C86-9CBD-2ED5F4B203D1}"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04D7DB4-97A1-41C9-96C8-6CAE27892210}" type="datetimeFigureOut">
              <a:rPr lang="ru-RU" smtClean="0"/>
              <a:pPr/>
              <a:t>26.04.2013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9B8103F-2D6C-4C86-9CBD-2ED5F4B203D1}"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04D7DB4-97A1-41C9-96C8-6CAE27892210}" type="datetimeFigureOut">
              <a:rPr lang="ru-RU" smtClean="0"/>
              <a:pPr/>
              <a:t>26.04.2013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9B8103F-2D6C-4C86-9CBD-2ED5F4B203D1}"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nchor="ctr"/>
          <a:lstStyle>
            <a:lvl1pPr>
              <a:defRPr sz="4000" b="0" i="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Дата 25"/>
          <p:cNvSpPr>
            <a:spLocks noGrp="1"/>
          </p:cNvSpPr>
          <p:nvPr>
            <p:ph type="dt" sz="half" idx="10"/>
          </p:nvPr>
        </p:nvSpPr>
        <p:spPr/>
        <p:txBody>
          <a:bodyPr rtlCol="0"/>
          <a:lstStyle/>
          <a:p>
            <a:fld id="{504D7DB4-97A1-41C9-96C8-6CAE27892210}" type="datetimeFigureOut">
              <a:rPr lang="ru-RU" smtClean="0"/>
              <a:pPr/>
              <a:t>26.04.2013</a:t>
            </a:fld>
            <a:endParaRPr lang="ru-RU"/>
          </a:p>
        </p:txBody>
      </p:sp>
      <p:sp>
        <p:nvSpPr>
          <p:cNvPr id="27" name="Номер слайда 26"/>
          <p:cNvSpPr>
            <a:spLocks noGrp="1"/>
          </p:cNvSpPr>
          <p:nvPr>
            <p:ph type="sldNum" sz="quarter" idx="11"/>
          </p:nvPr>
        </p:nvSpPr>
        <p:spPr/>
        <p:txBody>
          <a:bodyPr rtlCol="0"/>
          <a:lstStyle/>
          <a:p>
            <a:fld id="{D9B8103F-2D6C-4C86-9CBD-2ED5F4B203D1}" type="slidenum">
              <a:rPr lang="ru-RU" smtClean="0"/>
              <a:pPr/>
              <a:t>‹#›</a:t>
            </a:fld>
            <a:endParaRPr lang="ru-RU"/>
          </a:p>
        </p:txBody>
      </p:sp>
      <p:sp>
        <p:nvSpPr>
          <p:cNvPr id="28" name="Нижний колонтитул 27"/>
          <p:cNvSpPr>
            <a:spLocks noGrp="1"/>
          </p:cNvSpPr>
          <p:nvPr>
            <p:ph type="ftr" sz="quarter" idx="12"/>
          </p:nvPr>
        </p:nvSpPr>
        <p:spPr/>
        <p:txBody>
          <a:bodyPr rtlCol="0"/>
          <a:lstStyle/>
          <a:p>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ru-RU" smtClean="0"/>
              <a:t>Образец заголовка</a:t>
            </a:r>
            <a:endParaRPr kumimoji="0" lang="en-US"/>
          </a:p>
        </p:txBody>
      </p:sp>
      <p:sp>
        <p:nvSpPr>
          <p:cNvPr id="3" name="Дата 2"/>
          <p:cNvSpPr>
            <a:spLocks noGrp="1"/>
          </p:cNvSpPr>
          <p:nvPr>
            <p:ph type="dt" sz="half" idx="10"/>
          </p:nvPr>
        </p:nvSpPr>
        <p:spPr>
          <a:xfrm>
            <a:off x="6583680" y="612648"/>
            <a:ext cx="957264" cy="457200"/>
          </a:xfrm>
        </p:spPr>
        <p:txBody>
          <a:bodyPr/>
          <a:lstStyle/>
          <a:p>
            <a:fld id="{504D7DB4-97A1-41C9-96C8-6CAE27892210}" type="datetimeFigureOut">
              <a:rPr lang="ru-RU" smtClean="0"/>
              <a:pPr/>
              <a:t>26.04.2013</a:t>
            </a:fld>
            <a:endParaRPr lang="ru-RU"/>
          </a:p>
        </p:txBody>
      </p:sp>
      <p:sp>
        <p:nvSpPr>
          <p:cNvPr id="4" name="Нижний колонтитул 3"/>
          <p:cNvSpPr>
            <a:spLocks noGrp="1"/>
          </p:cNvSpPr>
          <p:nvPr>
            <p:ph type="ftr" sz="quarter" idx="11"/>
          </p:nvPr>
        </p:nvSpPr>
        <p:spPr>
          <a:xfrm>
            <a:off x="5257800" y="612648"/>
            <a:ext cx="1325880" cy="457200"/>
          </a:xfrm>
        </p:spPr>
        <p:txBody>
          <a:bodyPr/>
          <a:lstStyle/>
          <a:p>
            <a:endParaRPr lang="ru-RU"/>
          </a:p>
        </p:txBody>
      </p:sp>
      <p:sp>
        <p:nvSpPr>
          <p:cNvPr id="5" name="Номер слайда 4"/>
          <p:cNvSpPr>
            <a:spLocks noGrp="1"/>
          </p:cNvSpPr>
          <p:nvPr>
            <p:ph type="sldNum" sz="quarter" idx="12"/>
          </p:nvPr>
        </p:nvSpPr>
        <p:spPr>
          <a:xfrm>
            <a:off x="8174736" y="2272"/>
            <a:ext cx="762000" cy="365760"/>
          </a:xfrm>
        </p:spPr>
        <p:txBody>
          <a:bodyPr/>
          <a:lstStyle/>
          <a:p>
            <a:fld id="{D9B8103F-2D6C-4C86-9CBD-2ED5F4B203D1}"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04D7DB4-97A1-41C9-96C8-6CAE27892210}" type="datetimeFigureOut">
              <a:rPr lang="ru-RU" smtClean="0"/>
              <a:pPr/>
              <a:t>26.04.2013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9B8103F-2D6C-4C86-9CBD-2ED5F4B203D1}"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kumimoji="0" lang="ru-RU" smtClean="0"/>
              <a:t>Образец заголовка</a:t>
            </a:r>
            <a:endParaRPr kumimoji="0"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04D7DB4-97A1-41C9-96C8-6CAE27892210}" type="datetimeFigureOut">
              <a:rPr lang="ru-RU" smtClean="0"/>
              <a:pPr/>
              <a:t>26.04.2013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9B8103F-2D6C-4C86-9CBD-2ED5F4B203D1}"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04D7DB4-97A1-41C9-96C8-6CAE27892210}" type="datetimeFigureOut">
              <a:rPr lang="ru-RU" smtClean="0"/>
              <a:pPr/>
              <a:t>26.04.2013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9B8103F-2D6C-4C86-9CBD-2ED5F4B203D1}"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Прямоугольник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Прямоугольник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Прямоугольник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Прямоугольник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Скругленный прямоугольник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Скругленный прямоугольник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Прямоугольник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Прямоугольник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Прямоугольник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Прямоугольник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Прямоугольник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Прямоугольник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Заголовок 21"/>
          <p:cNvSpPr>
            <a:spLocks noGrp="1"/>
          </p:cNvSpPr>
          <p:nvPr>
            <p:ph type="title"/>
          </p:nvPr>
        </p:nvSpPr>
        <p:spPr>
          <a:xfrm>
            <a:off x="457200" y="1143000"/>
            <a:ext cx="8229600" cy="10668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504D7DB4-97A1-41C9-96C8-6CAE27892210}" type="datetimeFigureOut">
              <a:rPr lang="ru-RU" smtClean="0"/>
              <a:pPr/>
              <a:t>26.04.2013</a:t>
            </a:fld>
            <a:endParaRPr lang="ru-RU"/>
          </a:p>
        </p:txBody>
      </p:sp>
      <p:sp>
        <p:nvSpPr>
          <p:cNvPr id="3" name="Нижний колонтитул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ru-RU"/>
          </a:p>
        </p:txBody>
      </p:sp>
      <p:sp>
        <p:nvSpPr>
          <p:cNvPr id="23" name="Номер слайда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D9B8103F-2D6C-4C86-9CBD-2ED5F4B203D1}"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42910" y="533400"/>
            <a:ext cx="8215370" cy="2181220"/>
          </a:xfrm>
        </p:spPr>
        <p:txBody>
          <a:bodyPr/>
          <a:lstStyle/>
          <a:p>
            <a:pPr algn="ctr"/>
            <a:r>
              <a:rPr lang="ru-RU" sz="6000" dirty="0" smtClean="0">
                <a:latin typeface="Times New Roman" pitchFamily="18" charset="0"/>
                <a:cs typeface="Times New Roman" pitchFamily="18" charset="0"/>
              </a:rPr>
              <a:t>Распад СССР</a:t>
            </a:r>
            <a:endParaRPr lang="ru-RU" sz="6000" dirty="0">
              <a:latin typeface="Times New Roman" pitchFamily="18" charset="0"/>
              <a:cs typeface="Times New Roman" pitchFamily="18" charset="0"/>
            </a:endParaRPr>
          </a:p>
        </p:txBody>
      </p:sp>
      <p:sp>
        <p:nvSpPr>
          <p:cNvPr id="3" name="Подзаголовок 2"/>
          <p:cNvSpPr>
            <a:spLocks noGrp="1"/>
          </p:cNvSpPr>
          <p:nvPr>
            <p:ph type="subTitle" idx="1"/>
          </p:nvPr>
        </p:nvSpPr>
        <p:spPr/>
        <p:txBody>
          <a:bodyPr>
            <a:normAutofit/>
          </a:bodyPr>
          <a:lstStyle/>
          <a:p>
            <a:r>
              <a:rPr lang="ru-RU" dirty="0" smtClean="0"/>
              <a:t>Учитель истории и обществознания Емельянов В.В. МОУ «Лицей г.Козьмодемьянска»</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85794"/>
            <a:ext cx="8229600" cy="1785950"/>
          </a:xfrm>
        </p:spPr>
        <p:txBody>
          <a:bodyPr>
            <a:noAutofit/>
          </a:bodyPr>
          <a:lstStyle/>
          <a:p>
            <a:pPr algn="ctr"/>
            <a:r>
              <a:rPr lang="ru-RU" b="1" dirty="0" smtClean="0">
                <a:latin typeface="Times New Roman" pitchFamily="18" charset="0"/>
                <a:cs typeface="Times New Roman" pitchFamily="18" charset="0"/>
              </a:rPr>
              <a:t>Предпосылки распада СССР</a:t>
            </a:r>
            <a:r>
              <a:rPr lang="ru-RU" sz="2400" b="1" dirty="0" smtClean="0">
                <a:latin typeface="Times New Roman" pitchFamily="18" charset="0"/>
                <a:cs typeface="Times New Roman" pitchFamily="18" charset="0"/>
              </a:rPr>
              <a:t/>
            </a:r>
            <a:br>
              <a:rPr lang="ru-RU" sz="2400" b="1"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В конце 1988 года изменена система выборов в Советы. Избрание народных депутатов должно проводиться на альтернативной основе. Выборы в высший орган власти состоялись весной 1989 года.</a:t>
            </a:r>
            <a:endParaRPr lang="ru-RU" sz="2400" dirty="0">
              <a:latin typeface="Times New Roman" pitchFamily="18" charset="0"/>
              <a:cs typeface="Times New Roman" pitchFamily="18" charset="0"/>
            </a:endParaRPr>
          </a:p>
        </p:txBody>
      </p:sp>
      <p:pic>
        <p:nvPicPr>
          <p:cNvPr id="14338" name="Picture 2" descr="C:\Documents and Settings\user\Мои документы\Мои рисунки\sezd1.jpg"/>
          <p:cNvPicPr>
            <a:picLocks noGrp="1" noChangeAspect="1" noChangeArrowheads="1"/>
          </p:cNvPicPr>
          <p:nvPr>
            <p:ph idx="1"/>
          </p:nvPr>
        </p:nvPicPr>
        <p:blipFill>
          <a:blip r:embed="rId2" cstate="screen"/>
          <a:srcRect/>
          <a:stretch>
            <a:fillRect/>
          </a:stretch>
        </p:blipFill>
        <p:spPr bwMode="auto">
          <a:xfrm>
            <a:off x="1643042" y="2786058"/>
            <a:ext cx="5475531" cy="365201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14356"/>
            <a:ext cx="8229600" cy="1643074"/>
          </a:xfrm>
        </p:spPr>
        <p:txBody>
          <a:bodyPr/>
          <a:lstStyle/>
          <a:p>
            <a:r>
              <a:rPr lang="ru-RU" b="1" dirty="0" smtClean="0">
                <a:latin typeface="Times New Roman" pitchFamily="18" charset="0"/>
                <a:cs typeface="Times New Roman" pitchFamily="18" charset="0"/>
              </a:rPr>
              <a:t>Предпосылки распада СССР</a:t>
            </a:r>
            <a:endParaRPr lang="ru-RU" dirty="0"/>
          </a:p>
        </p:txBody>
      </p:sp>
      <p:pic>
        <p:nvPicPr>
          <p:cNvPr id="13315" name="Picture 3" descr="C:\Documents and Settings\user\Мои документы\Мои рисунки\img-126005-ee4ac11114.JPG"/>
          <p:cNvPicPr>
            <a:picLocks noGrp="1" noChangeAspect="1" noChangeArrowheads="1"/>
          </p:cNvPicPr>
          <p:nvPr>
            <p:ph sz="half" idx="1"/>
          </p:nvPr>
        </p:nvPicPr>
        <p:blipFill>
          <a:blip r:embed="rId2" cstate="screen"/>
          <a:stretch>
            <a:fillRect/>
          </a:stretch>
        </p:blipFill>
        <p:spPr bwMode="auto">
          <a:xfrm>
            <a:off x="428596" y="2643182"/>
            <a:ext cx="4038600" cy="3028950"/>
          </a:xfrm>
          <a:prstGeom prst="rect">
            <a:avLst/>
          </a:prstGeom>
          <a:noFill/>
        </p:spPr>
      </p:pic>
      <p:sp>
        <p:nvSpPr>
          <p:cNvPr id="4" name="Содержимое 3"/>
          <p:cNvSpPr>
            <a:spLocks noGrp="1"/>
          </p:cNvSpPr>
          <p:nvPr>
            <p:ph sz="half" idx="2"/>
          </p:nvPr>
        </p:nvSpPr>
        <p:spPr>
          <a:xfrm>
            <a:off x="4648200" y="2571744"/>
            <a:ext cx="4038600" cy="3357587"/>
          </a:xfrm>
        </p:spPr>
        <p:txBody>
          <a:bodyPr>
            <a:normAutofit/>
          </a:bodyPr>
          <a:lstStyle/>
          <a:p>
            <a:r>
              <a:rPr lang="ru-RU" dirty="0" smtClean="0"/>
              <a:t>Из числа народных депутатов были сформированы постоянно действующие Верховные Советы СССР и республик. Председателем Верховного Совета СССР стал генеральный секретарь ЦК КПСС М.С.Горбачев (март 1989 г.).</a:t>
            </a:r>
          </a:p>
          <a:p>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85794"/>
            <a:ext cx="8229600" cy="1424006"/>
          </a:xfrm>
        </p:spPr>
        <p:txBody>
          <a:bodyPr>
            <a:normAutofit fontScale="90000"/>
          </a:bodyPr>
          <a:lstStyle/>
          <a:p>
            <a:pPr algn="ctr"/>
            <a:r>
              <a:rPr lang="ru-RU" sz="4400" b="1" dirty="0" smtClean="0">
                <a:latin typeface="Times New Roman" pitchFamily="18" charset="0"/>
                <a:cs typeface="Times New Roman" pitchFamily="18" charset="0"/>
              </a:rPr>
              <a:t>Предпосылки распада СССР </a:t>
            </a:r>
            <a:br>
              <a:rPr lang="ru-RU" sz="4400" b="1"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С середины 1987 г. был провозглашен курс на гласность. Была снята цензура, стали публиковаться ранее запрещенные книги, началось издание новых газет. </a:t>
            </a:r>
            <a:endParaRPr lang="ru-RU" sz="2800" dirty="0">
              <a:latin typeface="Times New Roman" pitchFamily="18" charset="0"/>
              <a:cs typeface="Times New Roman" pitchFamily="18" charset="0"/>
            </a:endParaRPr>
          </a:p>
        </p:txBody>
      </p:sp>
      <p:pic>
        <p:nvPicPr>
          <p:cNvPr id="9218" name="Picture 2" descr="C:\Documents and Settings\user\Мои документы\Мои рисунки\f_17435071.jpg"/>
          <p:cNvPicPr>
            <a:picLocks noGrp="1" noChangeAspect="1" noChangeArrowheads="1"/>
          </p:cNvPicPr>
          <p:nvPr>
            <p:ph idx="1"/>
          </p:nvPr>
        </p:nvPicPr>
        <p:blipFill>
          <a:blip r:embed="rId2" cstate="screen"/>
          <a:srcRect/>
          <a:stretch>
            <a:fillRect/>
          </a:stretch>
        </p:blipFill>
        <p:spPr bwMode="auto">
          <a:xfrm>
            <a:off x="1500166" y="2500306"/>
            <a:ext cx="5812761" cy="3720167"/>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42918"/>
            <a:ext cx="8229600" cy="1928826"/>
          </a:xfrm>
        </p:spPr>
        <p:txBody>
          <a:bodyPr>
            <a:noAutofit/>
          </a:bodyPr>
          <a:lstStyle/>
          <a:p>
            <a:pPr algn="ctr"/>
            <a:r>
              <a:rPr lang="ru-RU" b="1" dirty="0" smtClean="0">
                <a:latin typeface="Times New Roman" pitchFamily="18" charset="0"/>
                <a:cs typeface="Times New Roman" pitchFamily="18" charset="0"/>
              </a:rPr>
              <a:t>Предпосылки распада СССР </a:t>
            </a:r>
            <a:r>
              <a:rPr lang="ru-RU" sz="2400" b="1" dirty="0" smtClean="0">
                <a:latin typeface="Times New Roman" pitchFamily="18" charset="0"/>
                <a:cs typeface="Times New Roman" pitchFamily="18" charset="0"/>
              </a:rPr>
              <a:t/>
            </a:r>
            <a:br>
              <a:rPr lang="ru-RU" sz="2400" b="1"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Это послужило всплеском социальной активности населения: массовые митинги, дискуссии в газетах о выборе пути общественного развития, объединения в поддержку «перестройки». </a:t>
            </a:r>
            <a:endParaRPr lang="ru-RU" sz="2400" dirty="0">
              <a:latin typeface="Times New Roman" pitchFamily="18" charset="0"/>
              <a:cs typeface="Times New Roman" pitchFamily="18" charset="0"/>
            </a:endParaRPr>
          </a:p>
        </p:txBody>
      </p:sp>
      <p:pic>
        <p:nvPicPr>
          <p:cNvPr id="10242" name="Picture 2" descr="C:\Documents and Settings\user\Мои документы\Мои рисунки\195393_20100404135439.jpg"/>
          <p:cNvPicPr>
            <a:picLocks noGrp="1" noChangeAspect="1" noChangeArrowheads="1"/>
          </p:cNvPicPr>
          <p:nvPr>
            <p:ph idx="1"/>
          </p:nvPr>
        </p:nvPicPr>
        <p:blipFill>
          <a:blip r:embed="rId2" cstate="screen"/>
          <a:srcRect/>
          <a:stretch>
            <a:fillRect/>
          </a:stretch>
        </p:blipFill>
        <p:spPr bwMode="auto">
          <a:xfrm>
            <a:off x="1714480" y="2696761"/>
            <a:ext cx="5238776" cy="3929082"/>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714356"/>
            <a:ext cx="8229600" cy="1214446"/>
          </a:xfrm>
        </p:spPr>
        <p:txBody>
          <a:bodyPr/>
          <a:lstStyle/>
          <a:p>
            <a:pPr algn="ctr"/>
            <a:r>
              <a:rPr lang="ru-RU" b="1" dirty="0" smtClean="0">
                <a:latin typeface="Times New Roman" pitchFamily="18" charset="0"/>
                <a:cs typeface="Times New Roman" pitchFamily="18" charset="0"/>
              </a:rPr>
              <a:t>Предпосылки распада СССР</a:t>
            </a:r>
            <a:endParaRPr lang="ru-RU" dirty="0">
              <a:latin typeface="Times New Roman" pitchFamily="18" charset="0"/>
              <a:cs typeface="Times New Roman" pitchFamily="18" charset="0"/>
            </a:endParaRPr>
          </a:p>
        </p:txBody>
      </p:sp>
      <p:pic>
        <p:nvPicPr>
          <p:cNvPr id="11266" name="Picture 2" descr="C:\Documents and Settings\user\Мои документы\Мои рисунки\yakovlev.jpg"/>
          <p:cNvPicPr>
            <a:picLocks noGrp="1" noChangeAspect="1" noChangeArrowheads="1"/>
          </p:cNvPicPr>
          <p:nvPr>
            <p:ph sz="half" idx="1"/>
          </p:nvPr>
        </p:nvPicPr>
        <p:blipFill>
          <a:blip r:embed="rId2" cstate="screen"/>
          <a:stretch>
            <a:fillRect/>
          </a:stretch>
        </p:blipFill>
        <p:spPr bwMode="auto">
          <a:xfrm>
            <a:off x="500034" y="2643182"/>
            <a:ext cx="4038600" cy="3028521"/>
          </a:xfrm>
          <a:prstGeom prst="rect">
            <a:avLst/>
          </a:prstGeom>
          <a:noFill/>
        </p:spPr>
      </p:pic>
      <p:sp>
        <p:nvSpPr>
          <p:cNvPr id="11" name="Содержимое 10"/>
          <p:cNvSpPr>
            <a:spLocks noGrp="1"/>
          </p:cNvSpPr>
          <p:nvPr>
            <p:ph sz="half" idx="2"/>
          </p:nvPr>
        </p:nvSpPr>
        <p:spPr>
          <a:xfrm>
            <a:off x="4648200" y="1857364"/>
            <a:ext cx="4038600" cy="4918023"/>
          </a:xfrm>
        </p:spPr>
        <p:txBody>
          <a:bodyPr>
            <a:normAutofit/>
          </a:bodyPr>
          <a:lstStyle/>
          <a:p>
            <a:r>
              <a:rPr lang="ru-RU" dirty="0" smtClean="0"/>
              <a:t>В Политбюро ЦК КПСС создана комиссия во главе с Яковлевым, целью которой было дополнительное изучение документов репрессированных в 30е-50е гг. граждан. Реабилитированы Н.И.Бухарин, А.И.Рыков Л.Д.Троцкий, Л.Б.Каменев и многие другие видные деятели советского прошлого.</a:t>
            </a:r>
          </a:p>
          <a:p>
            <a:endParaRPr lang="ru-RU" dirty="0"/>
          </a:p>
        </p:txBody>
      </p:sp>
      <p:sp>
        <p:nvSpPr>
          <p:cNvPr id="6" name="Содержимое 5"/>
          <p:cNvSpPr>
            <a:spLocks noGrp="1"/>
          </p:cNvSpPr>
          <p:nvPr>
            <p:ph type="body" idx="4294967295"/>
          </p:nvPr>
        </p:nvSpPr>
        <p:spPr>
          <a:xfrm>
            <a:off x="500034" y="1857365"/>
            <a:ext cx="4071966" cy="714380"/>
          </a:xfrm>
        </p:spPr>
        <p:txBody>
          <a:bodyPr>
            <a:normAutofit fontScale="70000" lnSpcReduction="20000"/>
          </a:bodyPr>
          <a:lstStyle/>
          <a:p>
            <a:pPr algn="ctr"/>
            <a:r>
              <a:rPr lang="ru-RU" dirty="0" smtClean="0"/>
              <a:t>Член Политбюро ЦК КПСС (в 1987-90) Яковлев А.Н.</a:t>
            </a:r>
            <a:endParaRPr lang="ru-R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14356"/>
            <a:ext cx="8229600" cy="857256"/>
          </a:xfrm>
        </p:spPr>
        <p:txBody>
          <a:bodyPr/>
          <a:lstStyle/>
          <a:p>
            <a:pPr algn="ctr"/>
            <a:r>
              <a:rPr lang="ru-RU" b="1" dirty="0" smtClean="0">
                <a:latin typeface="Times New Roman" pitchFamily="18" charset="0"/>
                <a:cs typeface="Times New Roman" pitchFamily="18" charset="0"/>
              </a:rPr>
              <a:t>Предпосылки распада СССР</a:t>
            </a:r>
            <a:endParaRPr lang="ru-RU" dirty="0"/>
          </a:p>
        </p:txBody>
      </p:sp>
      <p:sp>
        <p:nvSpPr>
          <p:cNvPr id="5" name="Содержимое 4"/>
          <p:cNvSpPr>
            <a:spLocks noGrp="1"/>
          </p:cNvSpPr>
          <p:nvPr>
            <p:ph sz="half" idx="2"/>
          </p:nvPr>
        </p:nvSpPr>
        <p:spPr>
          <a:xfrm>
            <a:off x="4648200" y="1643050"/>
            <a:ext cx="4038600" cy="5132337"/>
          </a:xfrm>
        </p:spPr>
        <p:txBody>
          <a:bodyPr/>
          <a:lstStyle/>
          <a:p>
            <a:r>
              <a:rPr lang="ru-RU" dirty="0" smtClean="0"/>
              <a:t>С весны 1990 г. горбачевская администрация перешла ко второму этапу политических реформ. Отличительными чертами этого этапа были:</a:t>
            </a:r>
          </a:p>
          <a:p>
            <a:r>
              <a:rPr lang="ru-RU" dirty="0" smtClean="0"/>
              <a:t>- признание сдвигов в общественных настроениях, в реальной расстановке политических сил и их законодательное оформление (принятие в августе 1990 г. закона о печати, отмена статьи 6 Конституции СССР, официальная регистрация политических партий и др.);</a:t>
            </a:r>
            <a:endParaRPr lang="ru-RU" dirty="0"/>
          </a:p>
        </p:txBody>
      </p:sp>
      <p:pic>
        <p:nvPicPr>
          <p:cNvPr id="1026" name="Picture 2" descr="C:\Documents and Settings\user\Мои документы\Мои рисунки\1936_2-b_big.jpg"/>
          <p:cNvPicPr>
            <a:picLocks noGrp="1" noChangeAspect="1" noChangeArrowheads="1"/>
          </p:cNvPicPr>
          <p:nvPr>
            <p:ph sz="half" idx="1"/>
          </p:nvPr>
        </p:nvPicPr>
        <p:blipFill>
          <a:blip r:embed="rId2" cstate="screen"/>
          <a:srcRect/>
          <a:stretch>
            <a:fillRect/>
          </a:stretch>
        </p:blipFill>
        <p:spPr bwMode="auto">
          <a:xfrm>
            <a:off x="457200" y="2303320"/>
            <a:ext cx="4038600" cy="4418297"/>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14356"/>
            <a:ext cx="8229600" cy="857256"/>
          </a:xfrm>
        </p:spPr>
        <p:txBody>
          <a:bodyPr/>
          <a:lstStyle/>
          <a:p>
            <a:pPr algn="ctr"/>
            <a:r>
              <a:rPr lang="ru-RU" b="1" dirty="0" smtClean="0">
                <a:latin typeface="Times New Roman" pitchFamily="18" charset="0"/>
                <a:cs typeface="Times New Roman" pitchFamily="18" charset="0"/>
              </a:rPr>
              <a:t>Предпосылки распада СССР</a:t>
            </a:r>
            <a:endParaRPr lang="ru-RU" dirty="0"/>
          </a:p>
        </p:txBody>
      </p:sp>
      <p:sp>
        <p:nvSpPr>
          <p:cNvPr id="4" name="Содержимое 3"/>
          <p:cNvSpPr>
            <a:spLocks noGrp="1"/>
          </p:cNvSpPr>
          <p:nvPr>
            <p:ph sz="half" idx="2"/>
          </p:nvPr>
        </p:nvSpPr>
        <p:spPr>
          <a:xfrm>
            <a:off x="4648200" y="1571612"/>
            <a:ext cx="4038600" cy="5203775"/>
          </a:xfrm>
        </p:spPr>
        <p:txBody>
          <a:bodyPr>
            <a:normAutofit fontScale="92500" lnSpcReduction="20000"/>
          </a:bodyPr>
          <a:lstStyle/>
          <a:p>
            <a:r>
              <a:rPr lang="ru-RU" dirty="0" smtClean="0"/>
              <a:t>- введение новой высшей государственной должности – Президента СССР и концентрация властных полномочий в президентском аппарате за счет союзных советских структур (Съезда народных депутатов и Верховного Совета), терявших контроль за ситуацией в стране и авторитет в обществе. </a:t>
            </a:r>
            <a:r>
              <a:rPr lang="en-US" dirty="0" smtClean="0"/>
              <a:t>III</a:t>
            </a:r>
            <a:r>
              <a:rPr lang="ru-RU" dirty="0" smtClean="0"/>
              <a:t> Съезд народных депутатов СССР в марте 1990 г. избрал Президентом СССР М.С.Горбачева;</a:t>
            </a:r>
          </a:p>
          <a:p>
            <a:r>
              <a:rPr lang="ru-RU" dirty="0" smtClean="0"/>
              <a:t>- прямые переговоры Президента СССР с руководством республик о заключении нового союзного договора.</a:t>
            </a:r>
            <a:endParaRPr lang="ru-RU" dirty="0"/>
          </a:p>
        </p:txBody>
      </p:sp>
      <p:pic>
        <p:nvPicPr>
          <p:cNvPr id="1026" name="Picture 2" descr="C:\Documents and Settings\user\Мои документы\Мои рисунки\21519_1085364244.jpeg"/>
          <p:cNvPicPr>
            <a:picLocks noGrp="1" noChangeAspect="1" noChangeArrowheads="1"/>
          </p:cNvPicPr>
          <p:nvPr>
            <p:ph sz="half" idx="1"/>
          </p:nvPr>
        </p:nvPicPr>
        <p:blipFill>
          <a:blip r:embed="rId2" cstate="screen"/>
          <a:srcRect/>
          <a:stretch>
            <a:fillRect/>
          </a:stretch>
        </p:blipFill>
        <p:spPr bwMode="auto">
          <a:xfrm>
            <a:off x="285720" y="2285992"/>
            <a:ext cx="4622178" cy="3466633"/>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solidFill>
                  <a:schemeClr val="accent1">
                    <a:lumMod val="50000"/>
                  </a:schemeClr>
                </a:solidFill>
                <a:latin typeface="Times New Roman" pitchFamily="18" charset="0"/>
                <a:cs typeface="Times New Roman" pitchFamily="18" charset="0"/>
              </a:rPr>
              <a:t>Причины распада СССР</a:t>
            </a:r>
            <a:endParaRPr lang="ru-RU" dirty="0"/>
          </a:p>
        </p:txBody>
      </p:sp>
      <p:sp>
        <p:nvSpPr>
          <p:cNvPr id="6" name="Содержимое 5"/>
          <p:cNvSpPr>
            <a:spLocks noGrp="1"/>
          </p:cNvSpPr>
          <p:nvPr>
            <p:ph sz="half" idx="2"/>
          </p:nvPr>
        </p:nvSpPr>
        <p:spPr/>
        <p:txBody>
          <a:bodyPr>
            <a:normAutofit fontScale="77500" lnSpcReduction="20000"/>
          </a:bodyPr>
          <a:lstStyle/>
          <a:p>
            <a:r>
              <a:rPr lang="ru-RU" dirty="0" smtClean="0"/>
              <a:t>В середине 1980-х г. в состав СССР входило 15 республик: Армянская, Азербайджанская, Белорусская, Грузинская, Казахская, Киргизская, Латвийская, Литовская, Молдавская, РСФСР, Таджикская, Туркменская, Узбекская, Украинская и Эстонская. На его территории проживало свыше 270 </a:t>
            </a:r>
            <a:r>
              <a:rPr lang="ru-RU" dirty="0" err="1" smtClean="0"/>
              <a:t>млн</a:t>
            </a:r>
            <a:r>
              <a:rPr lang="ru-RU" dirty="0" smtClean="0"/>
              <a:t> человек, - представителей более 140 национальностей. С началом «перестройки» стали происходить изменения в отношениях между республиками. Давали о себе знать противоречия, заложенные еще при образовании СССР. Союзные республики не имели реального равенства в рамках Советского Союза. </a:t>
            </a:r>
            <a:endParaRPr lang="ru-RU" dirty="0"/>
          </a:p>
        </p:txBody>
      </p:sp>
      <p:pic>
        <p:nvPicPr>
          <p:cNvPr id="2051" name="Picture 3" descr="C:\Documents and Settings\user\Мои документы\Мои рисунки\sssr.jpg"/>
          <p:cNvPicPr>
            <a:picLocks noGrp="1" noChangeAspect="1" noChangeArrowheads="1"/>
          </p:cNvPicPr>
          <p:nvPr>
            <p:ph sz="half" idx="1"/>
          </p:nvPr>
        </p:nvPicPr>
        <p:blipFill>
          <a:blip r:embed="rId2" cstate="screen"/>
          <a:srcRect/>
          <a:stretch>
            <a:fillRect/>
          </a:stretch>
        </p:blipFill>
        <p:spPr bwMode="auto">
          <a:xfrm>
            <a:off x="457200" y="2461014"/>
            <a:ext cx="4038600" cy="4102909"/>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solidFill>
                  <a:schemeClr val="accent1">
                    <a:lumMod val="50000"/>
                  </a:schemeClr>
                </a:solidFill>
                <a:latin typeface="Times New Roman" pitchFamily="18" charset="0"/>
                <a:cs typeface="Times New Roman" pitchFamily="18" charset="0"/>
              </a:rPr>
              <a:t>Причины распада СССР</a:t>
            </a:r>
            <a:endParaRPr lang="ru-RU" dirty="0"/>
          </a:p>
        </p:txBody>
      </p:sp>
      <p:sp>
        <p:nvSpPr>
          <p:cNvPr id="4" name="Содержимое 3"/>
          <p:cNvSpPr>
            <a:spLocks noGrp="1"/>
          </p:cNvSpPr>
          <p:nvPr>
            <p:ph sz="half" idx="2"/>
          </p:nvPr>
        </p:nvSpPr>
        <p:spPr/>
        <p:txBody>
          <a:bodyPr>
            <a:normAutofit lnSpcReduction="10000"/>
          </a:bodyPr>
          <a:lstStyle/>
          <a:p>
            <a:r>
              <a:rPr lang="ru-RU" dirty="0" smtClean="0"/>
              <a:t>Ослабление государственных структур и падение престижа коммунистической партии, которая выполняла роль «цементирующего начала» союзного государства, привели к взрыву сепаратизма. Гласность «высветила» тщательно скрываемые страницы национальных отношений. Стали известны факты дискриминации целых народов, выселения их с мест проживания. </a:t>
            </a:r>
            <a:endParaRPr lang="ru-RU" dirty="0"/>
          </a:p>
        </p:txBody>
      </p:sp>
      <p:pic>
        <p:nvPicPr>
          <p:cNvPr id="3075" name="Picture 3" descr="C:\Documents and Settings\user\Мои документы\Мои рисунки\44229.gif"/>
          <p:cNvPicPr>
            <a:picLocks noGrp="1" noChangeAspect="1" noChangeArrowheads="1"/>
          </p:cNvPicPr>
          <p:nvPr>
            <p:ph sz="half" idx="1"/>
          </p:nvPr>
        </p:nvPicPr>
        <p:blipFill>
          <a:blip r:embed="rId2" cstate="screen"/>
          <a:srcRect/>
          <a:stretch>
            <a:fillRect/>
          </a:stretch>
        </p:blipFill>
        <p:spPr bwMode="auto">
          <a:xfrm>
            <a:off x="457200" y="2451959"/>
            <a:ext cx="4038600" cy="412102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solidFill>
                  <a:schemeClr val="accent1">
                    <a:lumMod val="50000"/>
                  </a:schemeClr>
                </a:solidFill>
                <a:latin typeface="Times New Roman" pitchFamily="18" charset="0"/>
                <a:cs typeface="Times New Roman" pitchFamily="18" charset="0"/>
              </a:rPr>
              <a:t>Причины распада СССР</a:t>
            </a:r>
            <a:endParaRPr lang="ru-RU" dirty="0"/>
          </a:p>
        </p:txBody>
      </p:sp>
      <p:sp>
        <p:nvSpPr>
          <p:cNvPr id="4" name="Содержимое 3"/>
          <p:cNvSpPr>
            <a:spLocks noGrp="1"/>
          </p:cNvSpPr>
          <p:nvPr>
            <p:ph sz="half" idx="2"/>
          </p:nvPr>
        </p:nvSpPr>
        <p:spPr/>
        <p:txBody>
          <a:bodyPr>
            <a:normAutofit fontScale="92500" lnSpcReduction="20000"/>
          </a:bodyPr>
          <a:lstStyle/>
          <a:p>
            <a:r>
              <a:rPr lang="ru-RU" dirty="0" smtClean="0"/>
              <a:t>С началом «перестройки» выдвигаются требования реабилитации поволжских немцев, крымских татар, турок - </a:t>
            </a:r>
            <a:r>
              <a:rPr lang="ru-RU" dirty="0" err="1" smtClean="0"/>
              <a:t>месхетинцев</a:t>
            </a:r>
            <a:r>
              <a:rPr lang="ru-RU" dirty="0" smtClean="0"/>
              <a:t> и др. Центральная власть вместо того, чтобы удовлетворить эти требования, рассматривала их как проявление национализма и жестоко подавляла их. 1986 г. стал годом первых за советское время столкновений на национальной почве. 17-19 декабря 1986 г. в Алма-Ате (Казахстан) прошли массовые демонстрации и митинги против русификации. </a:t>
            </a:r>
            <a:endParaRPr lang="ru-RU" dirty="0"/>
          </a:p>
        </p:txBody>
      </p:sp>
      <p:pic>
        <p:nvPicPr>
          <p:cNvPr id="4098" name="Picture 2" descr="C:\Documents and Settings\user\Мои документы\Мои рисунки\6611572_0138.jpg"/>
          <p:cNvPicPr>
            <a:picLocks noGrp="1" noChangeAspect="1" noChangeArrowheads="1"/>
          </p:cNvPicPr>
          <p:nvPr>
            <p:ph sz="half" idx="1"/>
          </p:nvPr>
        </p:nvPicPr>
        <p:blipFill>
          <a:blip r:embed="rId2" cstate="screen"/>
          <a:srcRect/>
          <a:stretch>
            <a:fillRect/>
          </a:stretch>
        </p:blipFill>
        <p:spPr bwMode="auto">
          <a:xfrm>
            <a:off x="214282" y="2714620"/>
            <a:ext cx="4714876" cy="3217448"/>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822944"/>
          </a:xfrm>
        </p:spPr>
        <p:txBody>
          <a:bodyPr/>
          <a:lstStyle/>
          <a:p>
            <a:pPr algn="ctr"/>
            <a:r>
              <a:rPr lang="ru-RU" b="1" dirty="0" smtClean="0">
                <a:latin typeface="Times New Roman" pitchFamily="18" charset="0"/>
                <a:cs typeface="Times New Roman" pitchFamily="18" charset="0"/>
              </a:rPr>
              <a:t>План</a:t>
            </a:r>
            <a:endParaRPr lang="ru-RU" b="1" dirty="0">
              <a:latin typeface="Times New Roman" pitchFamily="18" charset="0"/>
              <a:cs typeface="Times New Roman" pitchFamily="18" charset="0"/>
            </a:endParaRPr>
          </a:p>
        </p:txBody>
      </p:sp>
      <p:sp>
        <p:nvSpPr>
          <p:cNvPr id="3" name="Содержимое 2"/>
          <p:cNvSpPr>
            <a:spLocks noGrp="1"/>
          </p:cNvSpPr>
          <p:nvPr>
            <p:ph idx="1"/>
          </p:nvPr>
        </p:nvSpPr>
        <p:spPr>
          <a:xfrm>
            <a:off x="642910" y="1285860"/>
            <a:ext cx="7472386" cy="5572140"/>
          </a:xfrm>
        </p:spPr>
        <p:txBody>
          <a:bodyPr>
            <a:noAutofit/>
          </a:bodyPr>
          <a:lstStyle/>
          <a:p>
            <a:pPr marL="514350" indent="-514350">
              <a:lnSpc>
                <a:spcPct val="120000"/>
              </a:lnSpc>
              <a:buNone/>
            </a:pPr>
            <a:r>
              <a:rPr lang="ru-RU" sz="2400" dirty="0" smtClean="0">
                <a:solidFill>
                  <a:schemeClr val="accent1">
                    <a:lumMod val="50000"/>
                  </a:schemeClr>
                </a:solidFill>
                <a:latin typeface="Times New Roman" pitchFamily="18" charset="0"/>
                <a:cs typeface="Times New Roman" pitchFamily="18" charset="0"/>
              </a:rPr>
              <a:t>1</a:t>
            </a:r>
            <a:r>
              <a:rPr lang="ru-RU" sz="1800" dirty="0" smtClean="0">
                <a:solidFill>
                  <a:schemeClr val="accent1">
                    <a:lumMod val="50000"/>
                  </a:schemeClr>
                </a:solidFill>
                <a:latin typeface="Times New Roman" pitchFamily="18" charset="0"/>
                <a:cs typeface="Times New Roman" pitchFamily="18" charset="0"/>
              </a:rPr>
              <a:t>. </a:t>
            </a:r>
            <a:r>
              <a:rPr lang="ru-RU" sz="2400" dirty="0" smtClean="0">
                <a:solidFill>
                  <a:schemeClr val="accent1">
                    <a:lumMod val="50000"/>
                  </a:schemeClr>
                </a:solidFill>
                <a:latin typeface="Times New Roman" pitchFamily="18" charset="0"/>
                <a:cs typeface="Times New Roman" pitchFamily="18" charset="0"/>
              </a:rPr>
              <a:t>Предпосылки распада СССР </a:t>
            </a:r>
          </a:p>
          <a:p>
            <a:pPr marL="514350" indent="-514350">
              <a:lnSpc>
                <a:spcPct val="120000"/>
              </a:lnSpc>
              <a:buNone/>
            </a:pPr>
            <a:r>
              <a:rPr lang="ru-RU" sz="2400" dirty="0" smtClean="0">
                <a:solidFill>
                  <a:schemeClr val="accent1">
                    <a:lumMod val="50000"/>
                  </a:schemeClr>
                </a:solidFill>
                <a:latin typeface="Times New Roman" pitchFamily="18" charset="0"/>
                <a:cs typeface="Times New Roman" pitchFamily="18" charset="0"/>
              </a:rPr>
              <a:t>2. Причины распада СССР</a:t>
            </a:r>
          </a:p>
          <a:p>
            <a:pPr marL="514350" indent="-514350">
              <a:lnSpc>
                <a:spcPct val="120000"/>
              </a:lnSpc>
              <a:buNone/>
            </a:pPr>
            <a:r>
              <a:rPr lang="ru-RU" sz="2400" dirty="0" smtClean="0">
                <a:solidFill>
                  <a:schemeClr val="accent1">
                    <a:lumMod val="50000"/>
                  </a:schemeClr>
                </a:solidFill>
                <a:latin typeface="Times New Roman" pitchFamily="18" charset="0"/>
                <a:cs typeface="Times New Roman" pitchFamily="18" charset="0"/>
              </a:rPr>
              <a:t>3. Ново - Огаревский процесс</a:t>
            </a:r>
          </a:p>
          <a:p>
            <a:pPr marL="514350" indent="-514350">
              <a:lnSpc>
                <a:spcPct val="120000"/>
              </a:lnSpc>
              <a:buNone/>
            </a:pPr>
            <a:r>
              <a:rPr lang="ru-RU" sz="2400" dirty="0" smtClean="0">
                <a:solidFill>
                  <a:schemeClr val="accent1">
                    <a:lumMod val="50000"/>
                  </a:schemeClr>
                </a:solidFill>
                <a:latin typeface="Times New Roman" pitchFamily="18" charset="0"/>
                <a:cs typeface="Times New Roman" pitchFamily="18" charset="0"/>
              </a:rPr>
              <a:t>4. Августовский путч 1991 года</a:t>
            </a:r>
          </a:p>
          <a:p>
            <a:pPr marL="514350" indent="-514350">
              <a:lnSpc>
                <a:spcPct val="120000"/>
              </a:lnSpc>
              <a:buNone/>
            </a:pPr>
            <a:r>
              <a:rPr lang="ru-RU" sz="2400" dirty="0" smtClean="0">
                <a:solidFill>
                  <a:schemeClr val="accent1">
                    <a:lumMod val="50000"/>
                  </a:schemeClr>
                </a:solidFill>
                <a:latin typeface="Times New Roman" pitchFamily="18" charset="0"/>
                <a:cs typeface="Times New Roman" pitchFamily="18" charset="0"/>
              </a:rPr>
              <a:t>5. Беловежское соглашение</a:t>
            </a:r>
          </a:p>
          <a:p>
            <a:pPr marL="514350" indent="-514350">
              <a:lnSpc>
                <a:spcPct val="120000"/>
              </a:lnSpc>
              <a:buNone/>
            </a:pPr>
            <a:r>
              <a:rPr lang="ru-RU" sz="2400" dirty="0" smtClean="0">
                <a:solidFill>
                  <a:schemeClr val="accent1">
                    <a:lumMod val="50000"/>
                  </a:schemeClr>
                </a:solidFill>
                <a:latin typeface="Times New Roman" pitchFamily="18" charset="0"/>
                <a:cs typeface="Times New Roman" pitchFamily="18" charset="0"/>
              </a:rPr>
              <a:t>6. Последствия распада СССР</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chemeClr val="accent1">
                    <a:lumMod val="50000"/>
                  </a:schemeClr>
                </a:solidFill>
                <a:latin typeface="Times New Roman" pitchFamily="18" charset="0"/>
                <a:cs typeface="Times New Roman" pitchFamily="18" charset="0"/>
              </a:rPr>
              <a:t>Причины распада СССР</a:t>
            </a:r>
            <a:endParaRPr lang="ru-RU" dirty="0"/>
          </a:p>
        </p:txBody>
      </p:sp>
      <p:sp>
        <p:nvSpPr>
          <p:cNvPr id="4" name="Содержимое 3"/>
          <p:cNvSpPr>
            <a:spLocks noGrp="1"/>
          </p:cNvSpPr>
          <p:nvPr>
            <p:ph sz="half" idx="2"/>
          </p:nvPr>
        </p:nvSpPr>
        <p:spPr/>
        <p:txBody>
          <a:bodyPr>
            <a:normAutofit lnSpcReduction="10000"/>
          </a:bodyPr>
          <a:lstStyle/>
          <a:p>
            <a:r>
              <a:rPr lang="ru-RU" dirty="0" smtClean="0"/>
              <a:t>Волна общественного недовольства прокатилась в республиках Прибалтики, на Украине, в Белоруссии. В августе 1987 г. в связи с годовщиной заключения советско-германского пакта о ненападении 1939 г. здесь прошли митинги протеста и демонстрации с требованием публикации документов о депортации населения из прибалтийских государств и из западных районов Украины и Белоруссии в период коллективизации. </a:t>
            </a:r>
            <a:endParaRPr lang="ru-RU" dirty="0"/>
          </a:p>
        </p:txBody>
      </p:sp>
      <p:pic>
        <p:nvPicPr>
          <p:cNvPr id="5122" name="Picture 2" descr="C:\Documents and Settings\user\Мои документы\Мои рисунки\1203633624_belgrad-2.jpg"/>
          <p:cNvPicPr>
            <a:picLocks noGrp="1" noChangeAspect="1" noChangeArrowheads="1"/>
          </p:cNvPicPr>
          <p:nvPr>
            <p:ph sz="half" idx="1"/>
          </p:nvPr>
        </p:nvPicPr>
        <p:blipFill>
          <a:blip r:embed="rId2" cstate="screen"/>
          <a:srcRect/>
          <a:stretch>
            <a:fillRect/>
          </a:stretch>
        </p:blipFill>
        <p:spPr bwMode="auto">
          <a:xfrm>
            <a:off x="285720" y="2643182"/>
            <a:ext cx="4511683" cy="3383762"/>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solidFill>
                  <a:schemeClr val="accent1">
                    <a:lumMod val="50000"/>
                  </a:schemeClr>
                </a:solidFill>
                <a:latin typeface="Times New Roman" pitchFamily="18" charset="0"/>
                <a:cs typeface="Times New Roman" pitchFamily="18" charset="0"/>
              </a:rPr>
              <a:t>Причины распада СССР</a:t>
            </a:r>
            <a:endParaRPr lang="ru-RU" dirty="0"/>
          </a:p>
        </p:txBody>
      </p:sp>
      <p:sp>
        <p:nvSpPr>
          <p:cNvPr id="4" name="Содержимое 3"/>
          <p:cNvSpPr>
            <a:spLocks noGrp="1"/>
          </p:cNvSpPr>
          <p:nvPr>
            <p:ph sz="half" idx="2"/>
          </p:nvPr>
        </p:nvSpPr>
        <p:spPr/>
        <p:txBody>
          <a:bodyPr>
            <a:normAutofit fontScale="77500" lnSpcReduction="20000"/>
          </a:bodyPr>
          <a:lstStyle/>
          <a:p>
            <a:r>
              <a:rPr lang="ru-RU" dirty="0" smtClean="0"/>
              <a:t>Другой «горячей точкой» в национальных отношениях стала Нагорно-Карабахская автономная область Азербайджана - территория, населенная по преимуществу армянами. В октябре 1987 г. армяне, живущие в Карабахе, потребовали воссоединения с Арменией. 20 февраля 1988 г. сессия областного Совета обратилась к Верховному Совету Азербайджанской ССР с просьбой передать область в состав Армении, но получили отказ. В Нагорном Карабахе произошли вооруженные столкновения между армянами и азербайджанцами. Центральная власть не смогла найти политического компромисса. Две республики фактически оказались в состоянии войны друг с другом. </a:t>
            </a:r>
            <a:endParaRPr lang="ru-RU" dirty="0"/>
          </a:p>
        </p:txBody>
      </p:sp>
      <p:pic>
        <p:nvPicPr>
          <p:cNvPr id="6146" name="Picture 2" descr="C:\Documents and Settings\user\Мои документы\Мои рисунки\article_image-image-article.jpg"/>
          <p:cNvPicPr>
            <a:picLocks noGrp="1" noChangeAspect="1" noChangeArrowheads="1"/>
          </p:cNvPicPr>
          <p:nvPr>
            <p:ph sz="half" idx="1"/>
          </p:nvPr>
        </p:nvPicPr>
        <p:blipFill>
          <a:blip r:embed="rId2" cstate="screen"/>
          <a:srcRect/>
          <a:stretch>
            <a:fillRect/>
          </a:stretch>
        </p:blipFill>
        <p:spPr bwMode="auto">
          <a:xfrm>
            <a:off x="756328" y="2249488"/>
            <a:ext cx="3440343" cy="4525962"/>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00042"/>
            <a:ext cx="8229600" cy="1285884"/>
          </a:xfrm>
        </p:spPr>
        <p:txBody>
          <a:bodyPr/>
          <a:lstStyle/>
          <a:p>
            <a:pPr algn="ctr"/>
            <a:r>
              <a:rPr lang="ru-RU" b="1" dirty="0" smtClean="0">
                <a:solidFill>
                  <a:schemeClr val="accent1">
                    <a:lumMod val="50000"/>
                  </a:schemeClr>
                </a:solidFill>
                <a:latin typeface="Times New Roman" pitchFamily="18" charset="0"/>
                <a:cs typeface="Times New Roman" pitchFamily="18" charset="0"/>
              </a:rPr>
              <a:t>Причины распада СССР</a:t>
            </a:r>
            <a:endParaRPr lang="ru-RU" dirty="0"/>
          </a:p>
        </p:txBody>
      </p:sp>
      <p:sp>
        <p:nvSpPr>
          <p:cNvPr id="4" name="Содержимое 3"/>
          <p:cNvSpPr>
            <a:spLocks noGrp="1"/>
          </p:cNvSpPr>
          <p:nvPr>
            <p:ph sz="half" idx="2"/>
          </p:nvPr>
        </p:nvSpPr>
        <p:spPr>
          <a:xfrm>
            <a:off x="4648200" y="1643050"/>
            <a:ext cx="4038600" cy="5132337"/>
          </a:xfrm>
        </p:spPr>
        <p:txBody>
          <a:bodyPr>
            <a:normAutofit fontScale="92500" lnSpcReduction="10000"/>
          </a:bodyPr>
          <a:lstStyle/>
          <a:p>
            <a:r>
              <a:rPr lang="ru-RU" dirty="0" smtClean="0"/>
              <a:t>Трагически закончились события 8 апреля 1989 г. в Тбилиси. Организованная в городе демонстрация националистических сил, требовавших выхода Грузии из состава СССР, была разогнана войсками, против демонстрантов применялись слезоточивые газы. В июне 1989 г. произошли столкновения узбеков с турками - </a:t>
            </a:r>
            <a:r>
              <a:rPr lang="ru-RU" dirty="0" err="1" smtClean="0"/>
              <a:t>месхетинцами</a:t>
            </a:r>
            <a:r>
              <a:rPr lang="ru-RU" dirty="0" smtClean="0"/>
              <a:t>. Столкновения на национальной почве в 1989-1990 гг. произошли в Сумгаите, Сухуми, Баку, Душанбе и др. </a:t>
            </a:r>
            <a:endParaRPr lang="ru-RU" dirty="0"/>
          </a:p>
        </p:txBody>
      </p:sp>
      <p:pic>
        <p:nvPicPr>
          <p:cNvPr id="7170" name="Picture 2" descr="C:\Documents and Settings\user\Мои документы\Мои рисунки\1263578762_tbilisi2.jpg"/>
          <p:cNvPicPr>
            <a:picLocks noGrp="1" noChangeAspect="1" noChangeArrowheads="1"/>
          </p:cNvPicPr>
          <p:nvPr>
            <p:ph sz="half" idx="1"/>
          </p:nvPr>
        </p:nvPicPr>
        <p:blipFill>
          <a:blip r:embed="rId2" cstate="screen"/>
          <a:srcRect/>
          <a:stretch>
            <a:fillRect/>
          </a:stretch>
        </p:blipFill>
        <p:spPr bwMode="auto">
          <a:xfrm>
            <a:off x="1062037" y="1662186"/>
            <a:ext cx="3295649" cy="4993408"/>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chemeClr val="accent1">
                    <a:lumMod val="50000"/>
                  </a:schemeClr>
                </a:solidFill>
                <a:latin typeface="Times New Roman" pitchFamily="18" charset="0"/>
                <a:cs typeface="Times New Roman" pitchFamily="18" charset="0"/>
              </a:rPr>
              <a:t>Причины распада СССР</a:t>
            </a:r>
            <a:endParaRPr lang="ru-RU" dirty="0"/>
          </a:p>
        </p:txBody>
      </p:sp>
      <p:sp>
        <p:nvSpPr>
          <p:cNvPr id="4" name="Содержимое 3"/>
          <p:cNvSpPr>
            <a:spLocks noGrp="1"/>
          </p:cNvSpPr>
          <p:nvPr>
            <p:ph sz="half" idx="2"/>
          </p:nvPr>
        </p:nvSpPr>
        <p:spPr/>
        <p:txBody>
          <a:bodyPr/>
          <a:lstStyle/>
          <a:p>
            <a:r>
              <a:rPr lang="ru-RU" dirty="0" smtClean="0"/>
              <a:t>Росту сепаратизма способствовали экономический кризис, парализовавший народное хозяйство всех республик, и распад экономических связей. Националистические силы обвиняли центр в «выкачивании средств» из регионов, призывали вначале к экономическому суверенитету, а затем к государственной независимости. </a:t>
            </a:r>
            <a:endParaRPr lang="ru-RU" dirty="0"/>
          </a:p>
        </p:txBody>
      </p:sp>
      <p:pic>
        <p:nvPicPr>
          <p:cNvPr id="8195" name="Picture 3" descr="C:\Documents and Settings\user\Мои документы\Мои рисунки\1272320159_hleb.jpg"/>
          <p:cNvPicPr>
            <a:picLocks noGrp="1" noChangeAspect="1" noChangeArrowheads="1"/>
          </p:cNvPicPr>
          <p:nvPr>
            <p:ph sz="half" idx="1"/>
          </p:nvPr>
        </p:nvPicPr>
        <p:blipFill>
          <a:blip r:embed="rId2" cstate="screen"/>
          <a:srcRect/>
          <a:stretch>
            <a:fillRect/>
          </a:stretch>
        </p:blipFill>
        <p:spPr bwMode="auto">
          <a:xfrm>
            <a:off x="105961" y="2643183"/>
            <a:ext cx="4823230" cy="3215486"/>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solidFill>
                  <a:schemeClr val="accent1">
                    <a:lumMod val="50000"/>
                  </a:schemeClr>
                </a:solidFill>
                <a:latin typeface="Times New Roman" pitchFamily="18" charset="0"/>
                <a:cs typeface="Times New Roman" pitchFamily="18" charset="0"/>
              </a:rPr>
              <a:t>Причины распада СССР</a:t>
            </a:r>
            <a:endParaRPr lang="ru-RU" dirty="0"/>
          </a:p>
        </p:txBody>
      </p:sp>
      <p:sp>
        <p:nvSpPr>
          <p:cNvPr id="4" name="Содержимое 3"/>
          <p:cNvSpPr>
            <a:spLocks noGrp="1"/>
          </p:cNvSpPr>
          <p:nvPr>
            <p:ph sz="half" idx="2"/>
          </p:nvPr>
        </p:nvSpPr>
        <p:spPr/>
        <p:txBody>
          <a:bodyPr>
            <a:normAutofit lnSpcReduction="10000"/>
          </a:bodyPr>
          <a:lstStyle/>
          <a:p>
            <a:r>
              <a:rPr lang="ru-RU" dirty="0" smtClean="0"/>
              <a:t>Рост сепаратистских настроений общественности, особенно в союзных республиках, привел в возникновению народных фронтов. В 1988-1989 гг. были созданы народные фронты в большинстве республик. В своих программных документах они провозглашали борьбу за установление полного суверенитета в республике, за пересмотр секретных соглашений 1939 г. </a:t>
            </a:r>
            <a:endParaRPr lang="ru-RU" dirty="0"/>
          </a:p>
        </p:txBody>
      </p:sp>
      <p:pic>
        <p:nvPicPr>
          <p:cNvPr id="9218" name="Picture 2" descr="C:\Documents and Settings\user\Мои документы\Мои рисунки\b5272dcae00a5374a276663404a_prev.jpg"/>
          <p:cNvPicPr>
            <a:picLocks noGrp="1" noChangeAspect="1" noChangeArrowheads="1"/>
          </p:cNvPicPr>
          <p:nvPr>
            <p:ph sz="half" idx="1"/>
          </p:nvPr>
        </p:nvPicPr>
        <p:blipFill>
          <a:blip r:embed="rId2" cstate="screen"/>
          <a:srcRect/>
          <a:stretch>
            <a:fillRect/>
          </a:stretch>
        </p:blipFill>
        <p:spPr bwMode="auto">
          <a:xfrm>
            <a:off x="357158" y="2857496"/>
            <a:ext cx="4540544" cy="3109118"/>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solidFill>
                  <a:schemeClr val="accent1">
                    <a:lumMod val="50000"/>
                  </a:schemeClr>
                </a:solidFill>
                <a:latin typeface="Times New Roman" pitchFamily="18" charset="0"/>
                <a:cs typeface="Times New Roman" pitchFamily="18" charset="0"/>
              </a:rPr>
              <a:t>Причины распада СССР</a:t>
            </a:r>
            <a:endParaRPr lang="ru-RU" dirty="0"/>
          </a:p>
        </p:txBody>
      </p:sp>
      <p:sp>
        <p:nvSpPr>
          <p:cNvPr id="4" name="Содержимое 3"/>
          <p:cNvSpPr>
            <a:spLocks noGrp="1"/>
          </p:cNvSpPr>
          <p:nvPr>
            <p:ph sz="half" idx="2"/>
          </p:nvPr>
        </p:nvSpPr>
        <p:spPr/>
        <p:txBody>
          <a:bodyPr>
            <a:normAutofit fontScale="85000" lnSpcReduction="20000"/>
          </a:bodyPr>
          <a:lstStyle/>
          <a:p>
            <a:r>
              <a:rPr lang="ru-RU" dirty="0" smtClean="0"/>
              <a:t>В ноябре 1988 г. Верховный Совет Эстонской ССР принял изменения и дополнения к Конституции республики, по которым закрепляли верховенство республиканских законов над общесоюзными. Также была принята Декларация о суверенитете Эстонии. 17-18 ноября Верховный Совет Литовской ССР принял дополнение к Конституции о придании литовскому языку статуса государственного. В мае 1989 г. аналогичный закон и Декларация о государственном суверенитете принимается в Латвии. Практически во всех республиках в 1990 г. были приняты декларации о суверенитете.</a:t>
            </a:r>
            <a:endParaRPr lang="ru-RU" dirty="0"/>
          </a:p>
        </p:txBody>
      </p:sp>
      <p:pic>
        <p:nvPicPr>
          <p:cNvPr id="10243" name="Picture 3" descr="C:\Documents and Settings\user\Мои документы\Мои рисунки\January_13_events_in_Vilnius_Lithuania.jpg"/>
          <p:cNvPicPr>
            <a:picLocks noGrp="1" noChangeAspect="1" noChangeArrowheads="1"/>
          </p:cNvPicPr>
          <p:nvPr>
            <p:ph sz="half" idx="1"/>
          </p:nvPr>
        </p:nvPicPr>
        <p:blipFill>
          <a:blip r:embed="rId2" cstate="screen"/>
          <a:srcRect/>
          <a:stretch>
            <a:fillRect/>
          </a:stretch>
        </p:blipFill>
        <p:spPr bwMode="auto">
          <a:xfrm>
            <a:off x="214282" y="3071810"/>
            <a:ext cx="4595132" cy="2952373"/>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solidFill>
                  <a:schemeClr val="accent1">
                    <a:lumMod val="50000"/>
                  </a:schemeClr>
                </a:solidFill>
                <a:latin typeface="Times New Roman" pitchFamily="18" charset="0"/>
                <a:cs typeface="Times New Roman" pitchFamily="18" charset="0"/>
              </a:rPr>
              <a:t>Причины распада СССР</a:t>
            </a:r>
            <a:endParaRPr lang="ru-RU" dirty="0"/>
          </a:p>
        </p:txBody>
      </p:sp>
      <p:sp>
        <p:nvSpPr>
          <p:cNvPr id="4" name="Содержимое 3"/>
          <p:cNvSpPr>
            <a:spLocks noGrp="1"/>
          </p:cNvSpPr>
          <p:nvPr>
            <p:ph sz="half" idx="2"/>
          </p:nvPr>
        </p:nvSpPr>
        <p:spPr/>
        <p:txBody>
          <a:bodyPr/>
          <a:lstStyle/>
          <a:p>
            <a:r>
              <a:rPr lang="ru-RU" dirty="0" smtClean="0"/>
              <a:t>Огромное влияние на распад СССР оказали события в Российской федерации в 1990-1991 гг. После провозглашения первым съездом народных депутатов России в июне 1990 г. Декларации о государственном суверенитете России борьба между союзным и республиканским руководством вступила в новую фазу. </a:t>
            </a:r>
            <a:endParaRPr lang="ru-RU" dirty="0"/>
          </a:p>
        </p:txBody>
      </p:sp>
      <p:pic>
        <p:nvPicPr>
          <p:cNvPr id="11266" name="Picture 2" descr="C:\Documents and Settings\user\Мои документы\Мои рисунки\160-52-01.jpg"/>
          <p:cNvPicPr>
            <a:picLocks noGrp="1" noChangeAspect="1" noChangeArrowheads="1"/>
          </p:cNvPicPr>
          <p:nvPr>
            <p:ph sz="half" idx="1"/>
          </p:nvPr>
        </p:nvPicPr>
        <p:blipFill>
          <a:blip r:embed="rId2" cstate="screen"/>
          <a:srcRect/>
          <a:stretch>
            <a:fillRect/>
          </a:stretch>
        </p:blipFill>
        <p:spPr bwMode="auto">
          <a:xfrm>
            <a:off x="357158" y="2643182"/>
            <a:ext cx="4542579" cy="3365217"/>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solidFill>
                  <a:schemeClr val="accent1">
                    <a:lumMod val="50000"/>
                  </a:schemeClr>
                </a:solidFill>
                <a:latin typeface="Times New Roman" pitchFamily="18" charset="0"/>
                <a:cs typeface="Times New Roman" pitchFamily="18" charset="0"/>
              </a:rPr>
              <a:t>Причины распада СССР</a:t>
            </a:r>
            <a:endParaRPr lang="ru-RU" dirty="0"/>
          </a:p>
        </p:txBody>
      </p:sp>
      <p:sp>
        <p:nvSpPr>
          <p:cNvPr id="4" name="Содержимое 3"/>
          <p:cNvSpPr>
            <a:spLocks noGrp="1"/>
          </p:cNvSpPr>
          <p:nvPr>
            <p:ph sz="half" idx="2"/>
          </p:nvPr>
        </p:nvSpPr>
        <p:spPr/>
        <p:txBody>
          <a:bodyPr>
            <a:normAutofit fontScale="85000" lnSpcReduction="10000"/>
          </a:bodyPr>
          <a:lstStyle/>
          <a:p>
            <a:r>
              <a:rPr lang="ru-RU" dirty="0" smtClean="0"/>
              <a:t>В ноябре 1990 г. Ельцин обвиняет союзное руководство в противодействии экономическим реформам, заявляет, что Россия будет самостоятельно переходить к рынку и ставит вопрос о переделе общесоюзной собственности. Между центральным и республиканским руководством начинается «война законов». Возникает практика двухсторонних связей между республиками в обход союзного центра, который становился ненужным. В сентябре такие договоры о всестороннем сотрудничестве были подписаны Россией с Грузией, Молдовой и прибалтийскими государствами. </a:t>
            </a:r>
            <a:endParaRPr lang="ru-RU" dirty="0"/>
          </a:p>
        </p:txBody>
      </p:sp>
      <p:pic>
        <p:nvPicPr>
          <p:cNvPr id="12290" name="Picture 2" descr="C:\Documents and Settings\user\Мои документы\Мои рисунки\b7133.jpg"/>
          <p:cNvPicPr>
            <a:picLocks noGrp="1" noChangeAspect="1" noChangeArrowheads="1"/>
          </p:cNvPicPr>
          <p:nvPr>
            <p:ph sz="half" idx="1"/>
          </p:nvPr>
        </p:nvPicPr>
        <p:blipFill>
          <a:blip r:embed="rId2" cstate="screen"/>
          <a:srcRect/>
          <a:stretch>
            <a:fillRect/>
          </a:stretch>
        </p:blipFill>
        <p:spPr bwMode="auto">
          <a:xfrm>
            <a:off x="654800" y="2249488"/>
            <a:ext cx="3643399" cy="4525962"/>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solidFill>
                  <a:schemeClr val="accent1">
                    <a:lumMod val="50000"/>
                  </a:schemeClr>
                </a:solidFill>
                <a:latin typeface="Times New Roman" pitchFamily="18" charset="0"/>
                <a:cs typeface="Times New Roman" pitchFamily="18" charset="0"/>
              </a:rPr>
              <a:t>Причины распада СССР</a:t>
            </a:r>
            <a:endParaRPr lang="ru-RU" dirty="0"/>
          </a:p>
        </p:txBody>
      </p:sp>
      <p:sp>
        <p:nvSpPr>
          <p:cNvPr id="4" name="Содержимое 3"/>
          <p:cNvSpPr>
            <a:spLocks noGrp="1"/>
          </p:cNvSpPr>
          <p:nvPr>
            <p:ph sz="half" idx="2"/>
          </p:nvPr>
        </p:nvSpPr>
        <p:spPr/>
        <p:txBody>
          <a:bodyPr>
            <a:normAutofit fontScale="92500"/>
          </a:bodyPr>
          <a:lstStyle/>
          <a:p>
            <a:r>
              <a:rPr lang="ru-RU" dirty="0" smtClean="0"/>
              <a:t>Стремясь ослабить центр, Ельцин поддерживает рост сепаратизма в российских автономиях. Во время своей поездки по России в августе 1990 г. он призвал лидеров автономий брать суверенитета столько, сколько они смогут «переварить». Татария, Башкирия, Якутия и многие другие также поднимают вопрос о своем суверенитете. Заключение нового союзного договора становится жизненной необходимостью.</a:t>
            </a:r>
          </a:p>
          <a:p>
            <a:endParaRPr lang="ru-RU" dirty="0"/>
          </a:p>
        </p:txBody>
      </p:sp>
      <p:pic>
        <p:nvPicPr>
          <p:cNvPr id="13314" name="Picture 2" descr="C:\Documents and Settings\user\Мои документы\Мои рисунки\51.jpg"/>
          <p:cNvPicPr>
            <a:picLocks noGrp="1" noChangeAspect="1" noChangeArrowheads="1"/>
          </p:cNvPicPr>
          <p:nvPr>
            <p:ph sz="half" idx="1"/>
          </p:nvPr>
        </p:nvPicPr>
        <p:blipFill>
          <a:blip r:embed="rId2" cstate="screen"/>
          <a:srcRect/>
          <a:stretch>
            <a:fillRect/>
          </a:stretch>
        </p:blipFill>
        <p:spPr bwMode="auto">
          <a:xfrm>
            <a:off x="457200" y="2475547"/>
            <a:ext cx="4257676" cy="3874485"/>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solidFill>
                  <a:schemeClr val="accent1">
                    <a:lumMod val="50000"/>
                  </a:schemeClr>
                </a:solidFill>
                <a:latin typeface="Times New Roman" pitchFamily="18" charset="0"/>
                <a:cs typeface="Times New Roman" pitchFamily="18" charset="0"/>
              </a:rPr>
              <a:t>Ново - Огаревский процесс</a:t>
            </a:r>
            <a:endParaRPr lang="ru-RU" b="1" dirty="0"/>
          </a:p>
        </p:txBody>
      </p:sp>
      <p:sp>
        <p:nvSpPr>
          <p:cNvPr id="4" name="Содержимое 3"/>
          <p:cNvSpPr>
            <a:spLocks noGrp="1"/>
          </p:cNvSpPr>
          <p:nvPr>
            <p:ph sz="half" idx="2"/>
          </p:nvPr>
        </p:nvSpPr>
        <p:spPr/>
        <p:txBody>
          <a:bodyPr>
            <a:normAutofit fontScale="77500" lnSpcReduction="20000"/>
          </a:bodyPr>
          <a:lstStyle/>
          <a:p>
            <a:r>
              <a:rPr lang="ru-RU" dirty="0" smtClean="0"/>
              <a:t>Подготовка его проекта начинается с августа 1990 г. В ней принимали участие представители 12 союзных республик, за исключением республик Прибалтики. 17 марта 1991 г. был проведен всесоюзный референдум по вопросу о сохранении СССР, который звучал следующим образом: «Считаете ли Вы необходимым сохранение Союза Советских Социалистических Республик как обновленной федерации равноправных суверенных республик, в которой будут в полной мере гарантироваться права и свобода человека любой национальности». Из принявших участие в голосовании 148,6 </a:t>
            </a:r>
            <a:r>
              <a:rPr lang="ru-RU" dirty="0" err="1" smtClean="0"/>
              <a:t>млн</a:t>
            </a:r>
            <a:r>
              <a:rPr lang="ru-RU" dirty="0" smtClean="0"/>
              <a:t> чел. (80% имевших право голоса) за сохранение Союза высказались 113,5 </a:t>
            </a:r>
            <a:r>
              <a:rPr lang="ru-RU" dirty="0" err="1" smtClean="0"/>
              <a:t>млн</a:t>
            </a:r>
            <a:r>
              <a:rPr lang="ru-RU" dirty="0" smtClean="0"/>
              <a:t> чел. (76,4%). </a:t>
            </a:r>
            <a:endParaRPr lang="ru-RU" dirty="0"/>
          </a:p>
        </p:txBody>
      </p:sp>
      <p:pic>
        <p:nvPicPr>
          <p:cNvPr id="14338" name="Picture 2" descr="C:\Documents and Settings\user\Мои документы\Мои рисунки\55f0a7595dde22933dafc47620bab4d4_big.jpg"/>
          <p:cNvPicPr>
            <a:picLocks noGrp="1" noChangeAspect="1" noChangeArrowheads="1"/>
          </p:cNvPicPr>
          <p:nvPr>
            <p:ph sz="half" idx="1"/>
          </p:nvPr>
        </p:nvPicPr>
        <p:blipFill>
          <a:blip r:embed="rId2" cstate="screen"/>
          <a:srcRect/>
          <a:stretch>
            <a:fillRect/>
          </a:stretch>
        </p:blipFill>
        <p:spPr bwMode="auto">
          <a:xfrm>
            <a:off x="357158" y="2714620"/>
            <a:ext cx="4511683" cy="3383762"/>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642918"/>
            <a:ext cx="8382000" cy="2357454"/>
          </a:xfrm>
        </p:spPr>
        <p:txBody>
          <a:bodyPr>
            <a:normAutofit fontScale="90000"/>
          </a:bodyPr>
          <a:lstStyle/>
          <a:p>
            <a:pPr algn="ctr"/>
            <a:r>
              <a:rPr lang="ru-RU" sz="4400" b="1" dirty="0" smtClean="0">
                <a:latin typeface="Times New Roman" pitchFamily="18" charset="0"/>
                <a:cs typeface="Times New Roman" pitchFamily="18" charset="0"/>
              </a:rPr>
              <a:t>Предпосылки распада СССР</a:t>
            </a:r>
            <a:r>
              <a:rPr lang="ru-RU" sz="3200" dirty="0" smtClean="0"/>
              <a:t/>
            </a:r>
            <a:br>
              <a:rPr lang="ru-RU" sz="3200" dirty="0" smtClean="0"/>
            </a:br>
            <a:r>
              <a:rPr lang="ru-RU" sz="3200" dirty="0" smtClean="0"/>
              <a:t> </a:t>
            </a:r>
            <a:r>
              <a:rPr lang="ru-RU" sz="2700" dirty="0" smtClean="0">
                <a:latin typeface="Times New Roman" pitchFamily="18" charset="0"/>
                <a:cs typeface="Times New Roman" pitchFamily="18" charset="0"/>
              </a:rPr>
              <a:t>В 70е-80е годы страну возглавляли центральные органы КПСС. Их главной целью было обновление социализма, суть которого заключалась в соединении социализма и демократии, что должно было привести к лучшему социализму.</a:t>
            </a:r>
            <a:r>
              <a:rPr lang="ru-RU" sz="3200" dirty="0" smtClean="0"/>
              <a:t/>
            </a:r>
            <a:br>
              <a:rPr lang="ru-RU" sz="3200" dirty="0" smtClean="0"/>
            </a:br>
            <a:endParaRPr lang="ru-RU" sz="3200" dirty="0"/>
          </a:p>
        </p:txBody>
      </p:sp>
      <p:sp>
        <p:nvSpPr>
          <p:cNvPr id="3" name="Текст 2"/>
          <p:cNvSpPr>
            <a:spLocks noGrp="1"/>
          </p:cNvSpPr>
          <p:nvPr>
            <p:ph type="body" idx="1"/>
          </p:nvPr>
        </p:nvSpPr>
        <p:spPr>
          <a:xfrm>
            <a:off x="381000" y="2714620"/>
            <a:ext cx="4041648" cy="857256"/>
          </a:xfrm>
        </p:spPr>
        <p:txBody>
          <a:bodyPr/>
          <a:lstStyle/>
          <a:p>
            <a:pPr algn="ctr"/>
            <a:r>
              <a:rPr lang="ru-RU" dirty="0" smtClean="0"/>
              <a:t>Генеральный секретарь ЦК КПСС М.С.Горбачев</a:t>
            </a:r>
            <a:endParaRPr lang="ru-RU" dirty="0"/>
          </a:p>
        </p:txBody>
      </p:sp>
      <p:sp>
        <p:nvSpPr>
          <p:cNvPr id="4" name="Текст 3"/>
          <p:cNvSpPr>
            <a:spLocks noGrp="1"/>
          </p:cNvSpPr>
          <p:nvPr>
            <p:ph type="body" sz="half" idx="3"/>
          </p:nvPr>
        </p:nvSpPr>
        <p:spPr>
          <a:xfrm>
            <a:off x="4721225" y="2714620"/>
            <a:ext cx="4041775" cy="857256"/>
          </a:xfrm>
        </p:spPr>
        <p:txBody>
          <a:bodyPr/>
          <a:lstStyle/>
          <a:p>
            <a:pPr algn="ctr"/>
            <a:r>
              <a:rPr lang="ru-RU" dirty="0" smtClean="0"/>
              <a:t>Председатель Совета Министров СССР Н.И.Рыжков</a:t>
            </a:r>
            <a:endParaRPr lang="ru-RU" dirty="0"/>
          </a:p>
        </p:txBody>
      </p:sp>
      <p:pic>
        <p:nvPicPr>
          <p:cNvPr id="5122" name="Picture 2" descr="C:\Documents and Settings\user\Мои документы\Мои рисунки\1215970404_gorbachev.jpg"/>
          <p:cNvPicPr>
            <a:picLocks noGrp="1" noChangeAspect="1" noChangeArrowheads="1"/>
          </p:cNvPicPr>
          <p:nvPr>
            <p:ph sz="quarter" idx="2"/>
          </p:nvPr>
        </p:nvPicPr>
        <p:blipFill>
          <a:blip r:embed="rId2" cstate="screen"/>
          <a:srcRect/>
          <a:stretch>
            <a:fillRect/>
          </a:stretch>
        </p:blipFill>
        <p:spPr bwMode="auto">
          <a:xfrm>
            <a:off x="357158" y="3643314"/>
            <a:ext cx="4041775" cy="2928958"/>
          </a:xfrm>
          <a:prstGeom prst="rect">
            <a:avLst/>
          </a:prstGeom>
          <a:noFill/>
        </p:spPr>
      </p:pic>
      <p:pic>
        <p:nvPicPr>
          <p:cNvPr id="5123" name="Picture 3" descr="C:\Documents and Settings\user\Мои документы\Мои рисунки\picture37273.jpg"/>
          <p:cNvPicPr>
            <a:picLocks noGrp="1" noChangeAspect="1" noChangeArrowheads="1"/>
          </p:cNvPicPr>
          <p:nvPr>
            <p:ph sz="quarter" idx="4"/>
          </p:nvPr>
        </p:nvPicPr>
        <p:blipFill>
          <a:blip r:embed="rId3" cstate="screen"/>
          <a:srcRect/>
          <a:stretch>
            <a:fillRect/>
          </a:stretch>
        </p:blipFill>
        <p:spPr bwMode="auto">
          <a:xfrm>
            <a:off x="4786314" y="3643314"/>
            <a:ext cx="4000528" cy="2964655"/>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solidFill>
                  <a:schemeClr val="accent1">
                    <a:lumMod val="50000"/>
                  </a:schemeClr>
                </a:solidFill>
                <a:latin typeface="Times New Roman" pitchFamily="18" charset="0"/>
                <a:cs typeface="Times New Roman" pitchFamily="18" charset="0"/>
              </a:rPr>
              <a:t>Ново - Огаревский процесс</a:t>
            </a:r>
            <a:endParaRPr lang="ru-RU" dirty="0"/>
          </a:p>
        </p:txBody>
      </p:sp>
      <p:sp>
        <p:nvSpPr>
          <p:cNvPr id="4" name="Содержимое 3"/>
          <p:cNvSpPr>
            <a:spLocks noGrp="1"/>
          </p:cNvSpPr>
          <p:nvPr>
            <p:ph sz="half" idx="2"/>
          </p:nvPr>
        </p:nvSpPr>
        <p:spPr/>
        <p:txBody>
          <a:bodyPr>
            <a:normAutofit lnSpcReduction="10000"/>
          </a:bodyPr>
          <a:lstStyle/>
          <a:p>
            <a:r>
              <a:rPr lang="ru-RU" dirty="0" smtClean="0"/>
              <a:t>После проведения референдума разработка проекта Союзного договора пошла быстрее. 23 апреля 1991 г. в </a:t>
            </a:r>
            <a:r>
              <a:rPr lang="ru-RU" dirty="0" err="1" smtClean="0"/>
              <a:t>Ново-Огарево</a:t>
            </a:r>
            <a:r>
              <a:rPr lang="ru-RU" dirty="0" smtClean="0"/>
              <a:t> (загородная резиденция </a:t>
            </a:r>
          </a:p>
          <a:p>
            <a:r>
              <a:rPr lang="ru-RU" dirty="0" smtClean="0"/>
              <a:t>М.С. Горбачева) состоялась встреча руководителей 9 союзных республик и </a:t>
            </a:r>
          </a:p>
          <a:p>
            <a:r>
              <a:rPr lang="ru-RU" dirty="0" smtClean="0"/>
              <a:t>М.С. Горбачева. Не принимали участия в переговорах руководители прибалтийских республик, Грузии, Армении и Молдовы. </a:t>
            </a:r>
          </a:p>
          <a:p>
            <a:endParaRPr lang="ru-RU" dirty="0"/>
          </a:p>
        </p:txBody>
      </p:sp>
      <p:pic>
        <p:nvPicPr>
          <p:cNvPr id="15363" name="Picture 3" descr="C:\Documents and Settings\user\Мои документы\Мои рисунки\горбач.jpeg"/>
          <p:cNvPicPr>
            <a:picLocks noGrp="1" noChangeAspect="1" noChangeArrowheads="1"/>
          </p:cNvPicPr>
          <p:nvPr>
            <p:ph sz="half" idx="1"/>
          </p:nvPr>
        </p:nvPicPr>
        <p:blipFill>
          <a:blip r:embed="rId2" cstate="screen"/>
          <a:srcRect/>
          <a:stretch>
            <a:fillRect/>
          </a:stretch>
        </p:blipFill>
        <p:spPr bwMode="auto">
          <a:xfrm>
            <a:off x="1428728" y="2428868"/>
            <a:ext cx="3171972" cy="4099625"/>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500042"/>
            <a:ext cx="8229600" cy="1285884"/>
          </a:xfrm>
        </p:spPr>
        <p:txBody>
          <a:bodyPr/>
          <a:lstStyle/>
          <a:p>
            <a:pPr algn="ctr"/>
            <a:r>
              <a:rPr lang="ru-RU" b="1" dirty="0" smtClean="0">
                <a:solidFill>
                  <a:schemeClr val="accent1">
                    <a:lumMod val="50000"/>
                  </a:schemeClr>
                </a:solidFill>
                <a:latin typeface="Times New Roman" pitchFamily="18" charset="0"/>
                <a:cs typeface="Times New Roman" pitchFamily="18" charset="0"/>
              </a:rPr>
              <a:t>Ново - Огаревский процесс</a:t>
            </a:r>
            <a:endParaRPr lang="ru-RU" dirty="0"/>
          </a:p>
        </p:txBody>
      </p:sp>
      <p:sp>
        <p:nvSpPr>
          <p:cNvPr id="4" name="Содержимое 3"/>
          <p:cNvSpPr>
            <a:spLocks noGrp="1"/>
          </p:cNvSpPr>
          <p:nvPr>
            <p:ph sz="half" idx="2"/>
          </p:nvPr>
        </p:nvSpPr>
        <p:spPr>
          <a:xfrm>
            <a:off x="4000496" y="1857364"/>
            <a:ext cx="5000660" cy="4918023"/>
          </a:xfrm>
        </p:spPr>
        <p:txBody>
          <a:bodyPr>
            <a:normAutofit fontScale="92500" lnSpcReduction="20000"/>
          </a:bodyPr>
          <a:lstStyle/>
          <a:p>
            <a:r>
              <a:rPr lang="ru-RU" dirty="0" smtClean="0"/>
              <a:t>Здесь было достигнуто принципиальное согласие на разработку такого договора, но выявились существенные разногласия о соотношении полномочий между республиками и центром. Дальнейшая работа над текстом Союзного договора получила название «</a:t>
            </a:r>
            <a:r>
              <a:rPr lang="ru-RU" dirty="0" err="1" smtClean="0"/>
              <a:t>ново-огаревского</a:t>
            </a:r>
            <a:r>
              <a:rPr lang="ru-RU" dirty="0" smtClean="0"/>
              <a:t> процесса». В июне проект был готов и в августе опубликован в печати. Его статьи были достаточно противоречивы. Советский Союз как единое государство фактически переставал существовать. Союзные республики становились самостоятельными субъектами международного права, их полномочия были существенно расширены, могли свободно входить и выходить из состава СССР. </a:t>
            </a:r>
            <a:endParaRPr lang="ru-RU" dirty="0"/>
          </a:p>
        </p:txBody>
      </p:sp>
      <p:pic>
        <p:nvPicPr>
          <p:cNvPr id="16386" name="Picture 2" descr="C:\Documents and Settings\user\Мои документы\Мои рисунки\���� ���1.JPG"/>
          <p:cNvPicPr>
            <a:picLocks noGrp="1" noChangeAspect="1" noChangeArrowheads="1"/>
          </p:cNvPicPr>
          <p:nvPr>
            <p:ph sz="half" idx="1"/>
          </p:nvPr>
        </p:nvPicPr>
        <p:blipFill>
          <a:blip r:embed="rId2" cstate="screen"/>
          <a:srcRect/>
          <a:stretch>
            <a:fillRect/>
          </a:stretch>
        </p:blipFill>
        <p:spPr bwMode="auto">
          <a:xfrm>
            <a:off x="994198" y="2249488"/>
            <a:ext cx="2964604" cy="4525962"/>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42918"/>
            <a:ext cx="8229600" cy="571504"/>
          </a:xfrm>
        </p:spPr>
        <p:txBody>
          <a:bodyPr>
            <a:normAutofit fontScale="90000"/>
          </a:bodyPr>
          <a:lstStyle/>
          <a:p>
            <a:pPr algn="ctr"/>
            <a:r>
              <a:rPr lang="ru-RU" b="1" dirty="0" smtClean="0">
                <a:solidFill>
                  <a:schemeClr val="accent1">
                    <a:lumMod val="50000"/>
                  </a:schemeClr>
                </a:solidFill>
                <a:latin typeface="Times New Roman" pitchFamily="18" charset="0"/>
                <a:cs typeface="Times New Roman" pitchFamily="18" charset="0"/>
              </a:rPr>
              <a:t>Ново - Огаревский процесс</a:t>
            </a:r>
            <a:endParaRPr lang="ru-RU" dirty="0"/>
          </a:p>
        </p:txBody>
      </p:sp>
      <p:sp>
        <p:nvSpPr>
          <p:cNvPr id="4" name="Содержимое 3"/>
          <p:cNvSpPr>
            <a:spLocks noGrp="1"/>
          </p:cNvSpPr>
          <p:nvPr>
            <p:ph sz="half" idx="2"/>
          </p:nvPr>
        </p:nvSpPr>
        <p:spPr>
          <a:xfrm>
            <a:off x="4500562" y="1571612"/>
            <a:ext cx="4429156" cy="5203775"/>
          </a:xfrm>
        </p:spPr>
        <p:txBody>
          <a:bodyPr>
            <a:normAutofit fontScale="85000" lnSpcReduction="20000"/>
          </a:bodyPr>
          <a:lstStyle/>
          <a:p>
            <a:r>
              <a:rPr lang="ru-RU" dirty="0" smtClean="0"/>
              <a:t>Центр превращался из управляющего в координирующий. Реально в руках союзного руководства оставались лишь вопросы обороны, финансовой политики, внутренних дел, частично - налоговой и социальной политики. Часть вопросов принадлежала к совместной союзно-республиканской компетенции (прежде всего принятие новых законодательных актов, определение размеров налоговых отчислений на нужды центра, а также основных направлений их расходования). Все остальные стороны жизни общества были в пределах компетенции республик. Аббревиатура СССР расшифровывалась как Союз Советских Суверенных Республик. Подписание договора было назначено на 20 августа, но из-за резкого изменения политической ситуации в стране он так и не был подписан.</a:t>
            </a:r>
          </a:p>
          <a:p>
            <a:endParaRPr lang="ru-RU" dirty="0"/>
          </a:p>
        </p:txBody>
      </p:sp>
      <p:pic>
        <p:nvPicPr>
          <p:cNvPr id="17410" name="Picture 2" descr="C:\Documents and Settings\user\Мои документы\Мои рисунки\Gorbachev_Reagan_GenevaSummit_1985.jpg"/>
          <p:cNvPicPr>
            <a:picLocks noGrp="1" noChangeAspect="1" noChangeArrowheads="1"/>
          </p:cNvPicPr>
          <p:nvPr>
            <p:ph sz="half" idx="1"/>
          </p:nvPr>
        </p:nvPicPr>
        <p:blipFill>
          <a:blip r:embed="rId2" cstate="screen"/>
          <a:srcRect/>
          <a:stretch>
            <a:fillRect/>
          </a:stretch>
        </p:blipFill>
        <p:spPr bwMode="auto">
          <a:xfrm>
            <a:off x="285720" y="2928934"/>
            <a:ext cx="4500562" cy="2982645"/>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71480"/>
            <a:ext cx="8229600" cy="642942"/>
          </a:xfrm>
        </p:spPr>
        <p:txBody>
          <a:bodyPr>
            <a:normAutofit fontScale="90000"/>
          </a:bodyPr>
          <a:lstStyle/>
          <a:p>
            <a:pPr algn="ctr"/>
            <a:r>
              <a:rPr lang="ru-RU" b="1" dirty="0" smtClean="0">
                <a:solidFill>
                  <a:schemeClr val="accent1">
                    <a:lumMod val="50000"/>
                  </a:schemeClr>
                </a:solidFill>
                <a:latin typeface="Times New Roman" pitchFamily="18" charset="0"/>
                <a:cs typeface="Times New Roman" pitchFamily="18" charset="0"/>
              </a:rPr>
              <a:t>Ново - Огаревский процесс</a:t>
            </a:r>
            <a:endParaRPr lang="ru-RU" dirty="0"/>
          </a:p>
        </p:txBody>
      </p:sp>
      <p:sp>
        <p:nvSpPr>
          <p:cNvPr id="4" name="Содержимое 3"/>
          <p:cNvSpPr>
            <a:spLocks noGrp="1"/>
          </p:cNvSpPr>
          <p:nvPr>
            <p:ph sz="half" idx="2"/>
          </p:nvPr>
        </p:nvSpPr>
        <p:spPr>
          <a:xfrm>
            <a:off x="4648200" y="1285860"/>
            <a:ext cx="4038600" cy="5489527"/>
          </a:xfrm>
        </p:spPr>
        <p:txBody>
          <a:bodyPr>
            <a:normAutofit fontScale="92500" lnSpcReduction="20000"/>
          </a:bodyPr>
          <a:lstStyle/>
          <a:p>
            <a:r>
              <a:rPr lang="ru-RU" dirty="0" smtClean="0"/>
              <a:t>Этот проект не устраивал высших руководителей КПСС и Кабинета министров СССР, потребовавших накануне его опубликования чрезвычайных полномочий и так и не получивших их на заседании Верховного Совета СССР. Но вместе с тем этот документ уже не удовлетворял только что избранного Президента России и радикально настроенных демократов. Горбачев, таким образом, испытывал резкое давление как со стороны высшего союзного руководства, особенно глав КГБ, МВД и МО СССР, так и со стороны радикального крыла сторонников продолжения демократических реформ. </a:t>
            </a:r>
            <a:endParaRPr lang="ru-RU" dirty="0"/>
          </a:p>
        </p:txBody>
      </p:sp>
      <p:pic>
        <p:nvPicPr>
          <p:cNvPr id="18434" name="Picture 2" descr="C:\Documents and Settings\user\Мои документы\Мои рисунки\Gorbachev_102_1.jpg"/>
          <p:cNvPicPr>
            <a:picLocks noGrp="1" noChangeAspect="1" noChangeArrowheads="1"/>
          </p:cNvPicPr>
          <p:nvPr>
            <p:ph sz="half" idx="1"/>
          </p:nvPr>
        </p:nvPicPr>
        <p:blipFill>
          <a:blip r:embed="rId2" cstate="screen"/>
          <a:srcRect/>
          <a:stretch>
            <a:fillRect/>
          </a:stretch>
        </p:blipFill>
        <p:spPr bwMode="auto">
          <a:xfrm>
            <a:off x="214282" y="2857496"/>
            <a:ext cx="4596033" cy="3079342"/>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solidFill>
                  <a:schemeClr val="accent1">
                    <a:lumMod val="50000"/>
                  </a:schemeClr>
                </a:solidFill>
                <a:latin typeface="Times New Roman" pitchFamily="18" charset="0"/>
                <a:cs typeface="Times New Roman" pitchFamily="18" charset="0"/>
              </a:rPr>
              <a:t>Августовский путч 1991 года</a:t>
            </a:r>
            <a:endParaRPr lang="ru-RU" b="1" dirty="0"/>
          </a:p>
        </p:txBody>
      </p:sp>
      <p:sp>
        <p:nvSpPr>
          <p:cNvPr id="4" name="Содержимое 3"/>
          <p:cNvSpPr>
            <a:spLocks noGrp="1"/>
          </p:cNvSpPr>
          <p:nvPr>
            <p:ph sz="half" idx="2"/>
          </p:nvPr>
        </p:nvSpPr>
        <p:spPr/>
        <p:txBody>
          <a:bodyPr>
            <a:normAutofit fontScale="85000" lnSpcReduction="10000"/>
          </a:bodyPr>
          <a:lstStyle/>
          <a:p>
            <a:r>
              <a:rPr lang="ru-RU" dirty="0" smtClean="0"/>
              <a:t>Чтобы сорвать подписание этого договора и сохранить свои властные полномочия, часть высшего партийно-государственного руководства попыталась захватить власть. 18 августа несколько «силовиков» приехали к отдыхавшему в Крыму в Форосе М.С. Горбачеву и предложили ему подписать указ о введении в стране чрезвычайного положения, но получили отказ. Вернувшись в Москву, они объявили, что Горбачев не может исполнять обязанности Президента СССР «по состоянию здоровья» и его полномочия переходят к вице-президенту Г.И. </a:t>
            </a:r>
            <a:r>
              <a:rPr lang="ru-RU" dirty="0" err="1" smtClean="0"/>
              <a:t>Янаеву</a:t>
            </a:r>
            <a:r>
              <a:rPr lang="ru-RU" dirty="0" smtClean="0"/>
              <a:t>. </a:t>
            </a:r>
            <a:endParaRPr lang="ru-RU" dirty="0"/>
          </a:p>
        </p:txBody>
      </p:sp>
      <p:pic>
        <p:nvPicPr>
          <p:cNvPr id="19464" name="Picture 8" descr="C:\Documents and Settings\user\Мои документы\Мои рисунки\labirint252862big.jpg"/>
          <p:cNvPicPr>
            <a:picLocks noGrp="1" noChangeAspect="1" noChangeArrowheads="1"/>
          </p:cNvPicPr>
          <p:nvPr>
            <p:ph sz="half" idx="1"/>
          </p:nvPr>
        </p:nvPicPr>
        <p:blipFill>
          <a:blip r:embed="rId2" cstate="screen"/>
          <a:srcRect/>
          <a:stretch>
            <a:fillRect/>
          </a:stretch>
        </p:blipFill>
        <p:spPr bwMode="auto">
          <a:xfrm>
            <a:off x="1035111" y="2249488"/>
            <a:ext cx="2882778" cy="4525962"/>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chemeClr val="accent1">
                    <a:lumMod val="50000"/>
                  </a:schemeClr>
                </a:solidFill>
                <a:latin typeface="Times New Roman" pitchFamily="18" charset="0"/>
                <a:cs typeface="Times New Roman" pitchFamily="18" charset="0"/>
              </a:rPr>
              <a:t>Августовский путч 1991 года</a:t>
            </a:r>
            <a:endParaRPr lang="ru-RU" dirty="0"/>
          </a:p>
        </p:txBody>
      </p:sp>
      <p:sp>
        <p:nvSpPr>
          <p:cNvPr id="4" name="Содержимое 3"/>
          <p:cNvSpPr>
            <a:spLocks noGrp="1"/>
          </p:cNvSpPr>
          <p:nvPr>
            <p:ph sz="half" idx="2"/>
          </p:nvPr>
        </p:nvSpPr>
        <p:spPr/>
        <p:txBody>
          <a:bodyPr>
            <a:normAutofit fontScale="77500" lnSpcReduction="20000"/>
          </a:bodyPr>
          <a:lstStyle/>
          <a:p>
            <a:r>
              <a:rPr lang="ru-RU" dirty="0" smtClean="0"/>
              <a:t>19 августа 1991 г. в стране было введено чрезвычайное положение. На улицы Москвы и ряда других крупных городов были введены войска, включая танки, почти все центральные газеты, за исключением «Правды», «Известий», «Труда» и некоторых других, были запрещены. Прекратили работу все каналы Центрального телевидения, за исключением 1-й программы, и почти все радиостанции. Деятельность всех партий, кроме КПСС, была приостановлена. Вокруг здания Верховного Совета РСФСР («Белого дома») были сконцентрированы войска, которые должны были занять здание, разогнать парламент и арестовать наиболее активных его участников.</a:t>
            </a:r>
          </a:p>
          <a:p>
            <a:endParaRPr lang="ru-RU" dirty="0"/>
          </a:p>
        </p:txBody>
      </p:sp>
      <p:pic>
        <p:nvPicPr>
          <p:cNvPr id="20482" name="Picture 2" descr="C:\Documents and Settings\user\Мои документы\Мои рисунки\ddb994698728cc51b02ef574e31.jpg"/>
          <p:cNvPicPr>
            <a:picLocks noGrp="1" noChangeAspect="1" noChangeArrowheads="1"/>
          </p:cNvPicPr>
          <p:nvPr>
            <p:ph sz="half" idx="1"/>
          </p:nvPr>
        </p:nvPicPr>
        <p:blipFill>
          <a:blip r:embed="rId2" cstate="screen"/>
          <a:srcRect/>
          <a:stretch>
            <a:fillRect/>
          </a:stretch>
        </p:blipFill>
        <p:spPr bwMode="auto">
          <a:xfrm>
            <a:off x="285720" y="2786058"/>
            <a:ext cx="4490122" cy="3267155"/>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00042"/>
            <a:ext cx="8229600" cy="857256"/>
          </a:xfrm>
        </p:spPr>
        <p:txBody>
          <a:bodyPr/>
          <a:lstStyle/>
          <a:p>
            <a:r>
              <a:rPr lang="ru-RU" b="1" dirty="0" smtClean="0">
                <a:solidFill>
                  <a:schemeClr val="accent1">
                    <a:lumMod val="50000"/>
                  </a:schemeClr>
                </a:solidFill>
                <a:latin typeface="Times New Roman" pitchFamily="18" charset="0"/>
                <a:cs typeface="Times New Roman" pitchFamily="18" charset="0"/>
              </a:rPr>
              <a:t>Августовский путч 1991 года</a:t>
            </a:r>
            <a:endParaRPr lang="ru-RU" dirty="0"/>
          </a:p>
        </p:txBody>
      </p:sp>
      <p:sp>
        <p:nvSpPr>
          <p:cNvPr id="4" name="Содержимое 3"/>
          <p:cNvSpPr>
            <a:spLocks noGrp="1"/>
          </p:cNvSpPr>
          <p:nvPr>
            <p:ph sz="half" idx="2"/>
          </p:nvPr>
        </p:nvSpPr>
        <p:spPr>
          <a:xfrm>
            <a:off x="4648200" y="1285860"/>
            <a:ext cx="4281518" cy="5489527"/>
          </a:xfrm>
        </p:spPr>
        <p:txBody>
          <a:bodyPr>
            <a:normAutofit fontScale="85000" lnSpcReduction="10000"/>
          </a:bodyPr>
          <a:lstStyle/>
          <a:p>
            <a:r>
              <a:rPr lang="ru-RU" dirty="0" smtClean="0"/>
              <a:t>Возглавил переворот Государственный комитет по чрезвычайному положению (ГКЧП) в составе: и. о. президента СССР Г.И. </a:t>
            </a:r>
            <a:r>
              <a:rPr lang="ru-RU" dirty="0" err="1" smtClean="0"/>
              <a:t>Янаев</a:t>
            </a:r>
            <a:r>
              <a:rPr lang="ru-RU" dirty="0" smtClean="0"/>
              <a:t>, секретарь ЦК КПСС, первый заместитель председателя Совета Обороны О.Д. Бакланов, председатель КГБ СССР В.А. Крючков, премьер-министр СССР В.С. Павлов, министр внутренних дел СССР Б.К. </a:t>
            </a:r>
            <a:r>
              <a:rPr lang="ru-RU" dirty="0" err="1" smtClean="0"/>
              <a:t>Пуго</a:t>
            </a:r>
            <a:r>
              <a:rPr lang="ru-RU" dirty="0" smtClean="0"/>
              <a:t>, председатель Крестьянского союза СССР В.А. Стародубцев, министр обороны СССР Д.Т. Язов и президент Ассоциации госпредприятий А.И. </a:t>
            </a:r>
            <a:r>
              <a:rPr lang="ru-RU" dirty="0" err="1" smtClean="0"/>
              <a:t>Тизяков</a:t>
            </a:r>
            <a:r>
              <a:rPr lang="ru-RU" dirty="0" smtClean="0"/>
              <a:t>. Главную задачу переворота ГКЧП видел в восстановлении в СССР порядков, которые существовали до 1985 г., т.е. в ликвидации многопартийности, коммерческих структур, в уничтожении ростков демократии.</a:t>
            </a:r>
          </a:p>
          <a:p>
            <a:endParaRPr lang="ru-RU" dirty="0"/>
          </a:p>
        </p:txBody>
      </p:sp>
      <p:pic>
        <p:nvPicPr>
          <p:cNvPr id="5" name="Picture 5" descr="C:\Documents and Settings\user\Мои документы\Мои рисунки\image_32667.jpg"/>
          <p:cNvPicPr>
            <a:picLocks noGrp="1" noChangeAspect="1" noChangeArrowheads="1"/>
          </p:cNvPicPr>
          <p:nvPr>
            <p:ph sz="half" idx="1"/>
          </p:nvPr>
        </p:nvPicPr>
        <p:blipFill>
          <a:blip r:embed="rId2" cstate="screen"/>
          <a:srcRect/>
          <a:stretch>
            <a:fillRect/>
          </a:stretch>
        </p:blipFill>
        <p:spPr bwMode="auto">
          <a:xfrm>
            <a:off x="285720" y="2857496"/>
            <a:ext cx="4568736" cy="2965806"/>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chemeClr val="accent1">
                    <a:lumMod val="50000"/>
                  </a:schemeClr>
                </a:solidFill>
                <a:latin typeface="Times New Roman" pitchFamily="18" charset="0"/>
                <a:cs typeface="Times New Roman" pitchFamily="18" charset="0"/>
              </a:rPr>
              <a:t>Августовский путч 1991 года</a:t>
            </a:r>
            <a:endParaRPr lang="ru-RU" dirty="0"/>
          </a:p>
        </p:txBody>
      </p:sp>
      <p:sp>
        <p:nvSpPr>
          <p:cNvPr id="4" name="Содержимое 3"/>
          <p:cNvSpPr>
            <a:spLocks noGrp="1"/>
          </p:cNvSpPr>
          <p:nvPr>
            <p:ph sz="half" idx="2"/>
          </p:nvPr>
        </p:nvSpPr>
        <p:spPr/>
        <p:txBody>
          <a:bodyPr>
            <a:normAutofit fontScale="92500" lnSpcReduction="10000"/>
          </a:bodyPr>
          <a:lstStyle/>
          <a:p>
            <a:r>
              <a:rPr lang="ru-RU" dirty="0" smtClean="0"/>
              <a:t>Но переворот не удался. Население страны в основном отказалось поддержать ГКЧП, армия же не захотела применять силу против граждан своего государства. Уже 20 августа вокруг «Белого дома» выросли баррикады, на которых находилось несколько десятков тысяч человек, часть воинских подразделений перешла на сторону обороняющихся. 22 августа путч потерпел поражение, а члены ГКЧП были арестованы. </a:t>
            </a:r>
          </a:p>
          <a:p>
            <a:endParaRPr lang="ru-RU" dirty="0"/>
          </a:p>
        </p:txBody>
      </p:sp>
      <p:pic>
        <p:nvPicPr>
          <p:cNvPr id="21508" name="Picture 4" descr="C:\Documents and Settings\user\Мои документы\Мои рисунки\3401_4.jpg"/>
          <p:cNvPicPr>
            <a:picLocks noGrp="1" noChangeAspect="1" noChangeArrowheads="1"/>
          </p:cNvPicPr>
          <p:nvPr>
            <p:ph sz="half" idx="1"/>
          </p:nvPr>
        </p:nvPicPr>
        <p:blipFill>
          <a:blip r:embed="rId2" cstate="screen"/>
          <a:srcRect/>
          <a:stretch>
            <a:fillRect/>
          </a:stretch>
        </p:blipFill>
        <p:spPr bwMode="auto">
          <a:xfrm>
            <a:off x="214282" y="2500306"/>
            <a:ext cx="4549191" cy="3639353"/>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42918"/>
            <a:ext cx="8229600" cy="785818"/>
          </a:xfrm>
        </p:spPr>
        <p:txBody>
          <a:bodyPr/>
          <a:lstStyle/>
          <a:p>
            <a:pPr algn="ctr"/>
            <a:r>
              <a:rPr lang="ru-RU" b="1" dirty="0" smtClean="0">
                <a:solidFill>
                  <a:schemeClr val="accent1">
                    <a:lumMod val="50000"/>
                  </a:schemeClr>
                </a:solidFill>
                <a:latin typeface="Times New Roman" pitchFamily="18" charset="0"/>
                <a:cs typeface="Times New Roman" pitchFamily="18" charset="0"/>
              </a:rPr>
              <a:t>Августовский путч 1991 года</a:t>
            </a:r>
            <a:endParaRPr lang="ru-RU" dirty="0"/>
          </a:p>
        </p:txBody>
      </p:sp>
      <p:sp>
        <p:nvSpPr>
          <p:cNvPr id="4" name="Содержимое 3"/>
          <p:cNvSpPr>
            <a:spLocks noGrp="1"/>
          </p:cNvSpPr>
          <p:nvPr>
            <p:ph sz="half" idx="2"/>
          </p:nvPr>
        </p:nvSpPr>
        <p:spPr>
          <a:xfrm>
            <a:off x="4648200" y="1357298"/>
            <a:ext cx="4210080" cy="5418089"/>
          </a:xfrm>
        </p:spPr>
        <p:txBody>
          <a:bodyPr>
            <a:normAutofit fontScale="85000" lnSpcReduction="10000"/>
          </a:bodyPr>
          <a:lstStyle/>
          <a:p>
            <a:r>
              <a:rPr lang="ru-RU" dirty="0" smtClean="0"/>
              <a:t>Практически во всех крупных городах прошли массовые манифестации, направленные против КПСС, что послужило удобным поводом для приостановки деятельности КПСС в стране. По указанию Президента РСФСР Б.Н. Ельцина были закрыты и опечатаны здания ЦК КПСС, обкомов, райкомов, архивов и др. С 23 августа 1991 г. КПСС перестала существовать как правящая государственная структура. Одновременно с прекращением деятельности КПСС по указу президента РСФСР был временно закрыт ряд газет, прежде всего «Правда», «Труд», «Советская Россия» и некоторые другие. Но вскоре в результате протестов общественности они были вновь открыты. </a:t>
            </a:r>
          </a:p>
          <a:p>
            <a:endParaRPr lang="ru-RU" dirty="0"/>
          </a:p>
        </p:txBody>
      </p:sp>
      <p:pic>
        <p:nvPicPr>
          <p:cNvPr id="22530" name="Picture 2" descr="C:\Documents and Settings\user\Мои документы\Мои рисунки\poster-1973i.jpg"/>
          <p:cNvPicPr>
            <a:picLocks noGrp="1" noChangeAspect="1" noChangeArrowheads="1"/>
          </p:cNvPicPr>
          <p:nvPr>
            <p:ph sz="half" idx="1"/>
          </p:nvPr>
        </p:nvPicPr>
        <p:blipFill>
          <a:blip r:embed="rId2" cstate="screen"/>
          <a:srcRect/>
          <a:stretch>
            <a:fillRect/>
          </a:stretch>
        </p:blipFill>
        <p:spPr bwMode="auto">
          <a:xfrm>
            <a:off x="931492" y="1443178"/>
            <a:ext cx="3640507" cy="5332272"/>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457200" y="642918"/>
            <a:ext cx="8229600" cy="642942"/>
          </a:xfrm>
        </p:spPr>
        <p:txBody>
          <a:bodyPr>
            <a:normAutofit fontScale="90000"/>
          </a:bodyPr>
          <a:lstStyle/>
          <a:p>
            <a:pPr algn="ctr"/>
            <a:r>
              <a:rPr lang="ru-RU" b="1" dirty="0" smtClean="0">
                <a:solidFill>
                  <a:schemeClr val="accent1">
                    <a:lumMod val="50000"/>
                  </a:schemeClr>
                </a:solidFill>
                <a:latin typeface="Times New Roman" pitchFamily="18" charset="0"/>
                <a:cs typeface="Times New Roman" pitchFamily="18" charset="0"/>
              </a:rPr>
              <a:t>Августовский путч 1991 года</a:t>
            </a:r>
            <a:endParaRPr lang="ru-RU" dirty="0"/>
          </a:p>
        </p:txBody>
      </p:sp>
      <p:pic>
        <p:nvPicPr>
          <p:cNvPr id="23554" name="Picture 2" descr="C:\Documents and Settings\user\Мои документы\Мои рисунки\1282589674_baltijskij-put.jpg"/>
          <p:cNvPicPr>
            <a:picLocks noGrp="1" noChangeAspect="1" noChangeArrowheads="1"/>
          </p:cNvPicPr>
          <p:nvPr>
            <p:ph idx="1"/>
          </p:nvPr>
        </p:nvPicPr>
        <p:blipFill>
          <a:blip r:embed="rId2" cstate="screen"/>
          <a:stretch>
            <a:fillRect/>
          </a:stretch>
        </p:blipFill>
        <p:spPr bwMode="auto">
          <a:xfrm>
            <a:off x="1500166" y="3357562"/>
            <a:ext cx="5619750" cy="3067050"/>
          </a:xfrm>
          <a:prstGeom prst="rect">
            <a:avLst/>
          </a:prstGeom>
          <a:noFill/>
        </p:spPr>
      </p:pic>
      <p:sp>
        <p:nvSpPr>
          <p:cNvPr id="4" name="Содержимое 3"/>
          <p:cNvSpPr>
            <a:spLocks noGrp="1"/>
          </p:cNvSpPr>
          <p:nvPr>
            <p:ph sz="half" idx="4294967295"/>
          </p:nvPr>
        </p:nvSpPr>
        <p:spPr>
          <a:xfrm>
            <a:off x="0" y="1285860"/>
            <a:ext cx="9001156" cy="2286016"/>
          </a:xfrm>
        </p:spPr>
        <p:txBody>
          <a:bodyPr>
            <a:normAutofit fontScale="70000" lnSpcReduction="20000"/>
          </a:bodyPr>
          <a:lstStyle/>
          <a:p>
            <a:r>
              <a:rPr lang="ru-RU" dirty="0" smtClean="0"/>
              <a:t>После поражения путча распад СССР, начавшийся еще в конце 80-х гг., принял лавинообразный характер. В обществе не оказалось влиятельных сил, способных сохранить СССР. С сентября 1991 г. прежнего Советского Союза уже не существовало. Латвия, Литва и Эстония стали полностью независимыми государствами, их официально признали Россия и некоторые другие страны. Грузия, Армения, Украина и Молдова также стремились проводить полностью независимый курс.</a:t>
            </a:r>
          </a:p>
          <a:p>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71480"/>
            <a:ext cx="8229600" cy="1000132"/>
          </a:xfrm>
        </p:spPr>
        <p:txBody>
          <a:bodyPr/>
          <a:lstStyle/>
          <a:p>
            <a:pPr algn="ctr"/>
            <a:r>
              <a:rPr lang="ru-RU" b="1" dirty="0" smtClean="0">
                <a:latin typeface="Times New Roman" pitchFamily="18" charset="0"/>
                <a:cs typeface="Times New Roman" pitchFamily="18" charset="0"/>
              </a:rPr>
              <a:t>Предпосылки распада СССР</a:t>
            </a:r>
            <a:endParaRPr lang="ru-RU" dirty="0"/>
          </a:p>
        </p:txBody>
      </p:sp>
      <p:sp>
        <p:nvSpPr>
          <p:cNvPr id="3" name="Содержимое 2"/>
          <p:cNvSpPr>
            <a:spLocks noGrp="1"/>
          </p:cNvSpPr>
          <p:nvPr>
            <p:ph idx="1"/>
          </p:nvPr>
        </p:nvSpPr>
        <p:spPr>
          <a:xfrm>
            <a:off x="457200" y="1571612"/>
            <a:ext cx="8229600" cy="5002924"/>
          </a:xfrm>
        </p:spPr>
        <p:txBody>
          <a:bodyPr/>
          <a:lstStyle/>
          <a:p>
            <a:r>
              <a:rPr lang="ru-RU" sz="2000" dirty="0" smtClean="0"/>
              <a:t>В помощь осуществления замыслов было создано Политбюро ЦК партии, в которое входили: </a:t>
            </a:r>
            <a:r>
              <a:rPr lang="ru-RU" sz="2000" dirty="0" err="1" smtClean="0"/>
              <a:t>В.М.Чебриков</a:t>
            </a:r>
            <a:r>
              <a:rPr lang="ru-RU" sz="2000" dirty="0" smtClean="0"/>
              <a:t>, Е.К.Лигачев, Б.Н.Ельцин, А.Н.Яковлев и Э.А.Шеварднадзе.</a:t>
            </a:r>
          </a:p>
          <a:p>
            <a:endParaRPr lang="ru-RU" dirty="0"/>
          </a:p>
        </p:txBody>
      </p:sp>
      <p:pic>
        <p:nvPicPr>
          <p:cNvPr id="6146" name="Picture 2" descr="C:\Documents and Settings\user\Мои документы\Мои рисунки\7731.jpg"/>
          <p:cNvPicPr>
            <a:picLocks noChangeAspect="1" noChangeArrowheads="1"/>
          </p:cNvPicPr>
          <p:nvPr/>
        </p:nvPicPr>
        <p:blipFill>
          <a:blip r:embed="rId2" cstate="screen"/>
          <a:srcRect/>
          <a:stretch>
            <a:fillRect/>
          </a:stretch>
        </p:blipFill>
        <p:spPr bwMode="auto">
          <a:xfrm>
            <a:off x="188738" y="2786058"/>
            <a:ext cx="1935176" cy="2270876"/>
          </a:xfrm>
          <a:prstGeom prst="rect">
            <a:avLst/>
          </a:prstGeom>
          <a:noFill/>
        </p:spPr>
      </p:pic>
      <p:pic>
        <p:nvPicPr>
          <p:cNvPr id="6154" name="Picture 10" descr="C:\Documents and Settings\user\Мои документы\Мои рисунки\49212257_shevardnadze_.jpg"/>
          <p:cNvPicPr>
            <a:picLocks noChangeAspect="1" noChangeArrowheads="1"/>
          </p:cNvPicPr>
          <p:nvPr/>
        </p:nvPicPr>
        <p:blipFill>
          <a:blip r:embed="rId3" cstate="screen"/>
          <a:srcRect/>
          <a:stretch>
            <a:fillRect/>
          </a:stretch>
        </p:blipFill>
        <p:spPr bwMode="auto">
          <a:xfrm>
            <a:off x="7286644" y="4286256"/>
            <a:ext cx="1687513" cy="2197100"/>
          </a:xfrm>
          <a:prstGeom prst="rect">
            <a:avLst/>
          </a:prstGeom>
          <a:noFill/>
        </p:spPr>
      </p:pic>
      <p:pic>
        <p:nvPicPr>
          <p:cNvPr id="6155" name="Picture 11" descr="C:\Documents and Settings\user\Мои документы\Мои рисунки\1267640362.jpg"/>
          <p:cNvPicPr>
            <a:picLocks noChangeAspect="1" noChangeArrowheads="1"/>
          </p:cNvPicPr>
          <p:nvPr/>
        </p:nvPicPr>
        <p:blipFill>
          <a:blip r:embed="rId4" cstate="screen"/>
          <a:srcRect/>
          <a:stretch>
            <a:fillRect/>
          </a:stretch>
        </p:blipFill>
        <p:spPr bwMode="auto">
          <a:xfrm>
            <a:off x="6072198" y="2643182"/>
            <a:ext cx="2173291" cy="1714512"/>
          </a:xfrm>
          <a:prstGeom prst="rect">
            <a:avLst/>
          </a:prstGeom>
          <a:noFill/>
        </p:spPr>
      </p:pic>
      <p:pic>
        <p:nvPicPr>
          <p:cNvPr id="6156" name="Picture 12" descr="C:\Documents and Settings\user\Мои документы\Мои рисунки\13121.jpg"/>
          <p:cNvPicPr>
            <a:picLocks noChangeAspect="1" noChangeArrowheads="1"/>
          </p:cNvPicPr>
          <p:nvPr/>
        </p:nvPicPr>
        <p:blipFill>
          <a:blip r:embed="rId5" cstate="screen"/>
          <a:srcRect/>
          <a:stretch>
            <a:fillRect/>
          </a:stretch>
        </p:blipFill>
        <p:spPr bwMode="auto">
          <a:xfrm>
            <a:off x="3929058" y="4143380"/>
            <a:ext cx="2262189" cy="2240385"/>
          </a:xfrm>
          <a:prstGeom prst="rect">
            <a:avLst/>
          </a:prstGeom>
          <a:noFill/>
        </p:spPr>
      </p:pic>
      <p:pic>
        <p:nvPicPr>
          <p:cNvPr id="6157" name="Picture 13" descr="C:\Documents and Settings\user\Мои документы\Мои рисунки\27258-182435-42f4d18366306a48e4ae48125f2c511b.jpg"/>
          <p:cNvPicPr>
            <a:picLocks noChangeAspect="1" noChangeArrowheads="1"/>
          </p:cNvPicPr>
          <p:nvPr/>
        </p:nvPicPr>
        <p:blipFill>
          <a:blip r:embed="rId6" cstate="screen"/>
          <a:srcRect/>
          <a:stretch>
            <a:fillRect/>
          </a:stretch>
        </p:blipFill>
        <p:spPr bwMode="auto">
          <a:xfrm>
            <a:off x="2071670" y="2857496"/>
            <a:ext cx="1862140" cy="2783930"/>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14356"/>
            <a:ext cx="8229600" cy="1143008"/>
          </a:xfrm>
        </p:spPr>
        <p:txBody>
          <a:bodyPr/>
          <a:lstStyle/>
          <a:p>
            <a:pPr algn="ctr"/>
            <a:r>
              <a:rPr lang="ru-RU" b="1" dirty="0" smtClean="0">
                <a:solidFill>
                  <a:schemeClr val="accent1">
                    <a:lumMod val="50000"/>
                  </a:schemeClr>
                </a:solidFill>
                <a:latin typeface="Times New Roman" pitchFamily="18" charset="0"/>
                <a:cs typeface="Times New Roman" pitchFamily="18" charset="0"/>
              </a:rPr>
              <a:t>Беловежское соглашение</a:t>
            </a:r>
            <a:endParaRPr lang="ru-RU" b="1" dirty="0"/>
          </a:p>
        </p:txBody>
      </p:sp>
      <p:sp>
        <p:nvSpPr>
          <p:cNvPr id="4" name="Содержимое 3"/>
          <p:cNvSpPr>
            <a:spLocks noGrp="1"/>
          </p:cNvSpPr>
          <p:nvPr>
            <p:ph sz="half" idx="2"/>
          </p:nvPr>
        </p:nvSpPr>
        <p:spPr>
          <a:xfrm>
            <a:off x="4648200" y="1643050"/>
            <a:ext cx="4281518" cy="5132337"/>
          </a:xfrm>
        </p:spPr>
        <p:txBody>
          <a:bodyPr>
            <a:normAutofit lnSpcReduction="10000"/>
          </a:bodyPr>
          <a:lstStyle/>
          <a:p>
            <a:r>
              <a:rPr lang="ru-RU" dirty="0" smtClean="0"/>
              <a:t>Развал Союза ССР довершили Беловежские соглашения. 8 декабря 1991 г. руководители трех славянских республик - России, Украины и Белоруссии, являвшихся государствами - учредителями СССР, объявили, что Союз ССР как «субъект международного права и геополитическая реальность прекращает свое существование». Одновременно было согласовано совместное заявление об образовании Содружества Независимых Государств (СНГ).</a:t>
            </a:r>
            <a:endParaRPr lang="ru-RU" dirty="0"/>
          </a:p>
        </p:txBody>
      </p:sp>
      <p:pic>
        <p:nvPicPr>
          <p:cNvPr id="24578" name="Picture 2" descr="C:\Documents and Settings\user\Мои документы\Мои рисунки\62.jpg"/>
          <p:cNvPicPr>
            <a:picLocks noGrp="1" noChangeAspect="1" noChangeArrowheads="1"/>
          </p:cNvPicPr>
          <p:nvPr>
            <p:ph sz="half" idx="1"/>
          </p:nvPr>
        </p:nvPicPr>
        <p:blipFill>
          <a:blip r:embed="rId2" cstate="screen"/>
          <a:srcRect/>
          <a:stretch>
            <a:fillRect/>
          </a:stretch>
        </p:blipFill>
        <p:spPr bwMode="auto">
          <a:xfrm>
            <a:off x="380375" y="2071678"/>
            <a:ext cx="4420794" cy="3305266"/>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solidFill>
                  <a:schemeClr val="accent1">
                    <a:lumMod val="50000"/>
                  </a:schemeClr>
                </a:solidFill>
                <a:latin typeface="Times New Roman" pitchFamily="18" charset="0"/>
                <a:cs typeface="Times New Roman" pitchFamily="18" charset="0"/>
              </a:rPr>
              <a:t>Беловежское соглашение</a:t>
            </a:r>
            <a:endParaRPr lang="ru-RU" dirty="0"/>
          </a:p>
        </p:txBody>
      </p:sp>
      <p:sp>
        <p:nvSpPr>
          <p:cNvPr id="4" name="Содержимое 3"/>
          <p:cNvSpPr>
            <a:spLocks noGrp="1"/>
          </p:cNvSpPr>
          <p:nvPr>
            <p:ph sz="half" idx="2"/>
          </p:nvPr>
        </p:nvSpPr>
        <p:spPr/>
        <p:txBody>
          <a:bodyPr>
            <a:normAutofit fontScale="92500"/>
          </a:bodyPr>
          <a:lstStyle/>
          <a:p>
            <a:r>
              <a:rPr lang="ru-RU" dirty="0" smtClean="0"/>
              <a:t>21 декабря 1991 г. на встрече в Алма-Ате главы 11 бывших республик СССР подписали Декларацию в поддержку Беловежских соглашений и заявили о создании Содружества Независимых Государств с координирующими функциями и без каких-либо совместных законодательных, исполнительных или судебных органов. От участия в СНГ уклонились республики Прибалтики, а также Грузия.</a:t>
            </a:r>
            <a:endParaRPr lang="ru-RU" dirty="0"/>
          </a:p>
        </p:txBody>
      </p:sp>
      <p:pic>
        <p:nvPicPr>
          <p:cNvPr id="25602" name="Picture 2" descr="C:\Documents and Settings\user\Мои документы\Мои рисунки\1282119393_111.jpg"/>
          <p:cNvPicPr>
            <a:picLocks noGrp="1" noChangeAspect="1" noChangeArrowheads="1"/>
          </p:cNvPicPr>
          <p:nvPr>
            <p:ph sz="half" idx="1"/>
          </p:nvPr>
        </p:nvPicPr>
        <p:blipFill>
          <a:blip r:embed="rId2" cstate="screen"/>
          <a:srcRect/>
          <a:stretch>
            <a:fillRect/>
          </a:stretch>
        </p:blipFill>
        <p:spPr bwMode="auto">
          <a:xfrm>
            <a:off x="214282" y="2500306"/>
            <a:ext cx="4697083" cy="3529522"/>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lstStyle/>
          <a:p>
            <a:pPr algn="ctr"/>
            <a:r>
              <a:rPr lang="ru-RU" b="1" dirty="0" smtClean="0">
                <a:solidFill>
                  <a:schemeClr val="accent1">
                    <a:lumMod val="50000"/>
                  </a:schemeClr>
                </a:solidFill>
                <a:latin typeface="Times New Roman" pitchFamily="18" charset="0"/>
                <a:cs typeface="Times New Roman" pitchFamily="18" charset="0"/>
              </a:rPr>
              <a:t>Беловежское соглашение</a:t>
            </a:r>
            <a:endParaRPr lang="ru-RU" dirty="0"/>
          </a:p>
        </p:txBody>
      </p:sp>
      <p:pic>
        <p:nvPicPr>
          <p:cNvPr id="26626" name="Picture 2" descr="C:\Documents and Settings\user\Мои документы\Мои рисунки\post-26471-1244796861.jpg"/>
          <p:cNvPicPr>
            <a:picLocks noGrp="1" noChangeAspect="1" noChangeArrowheads="1"/>
          </p:cNvPicPr>
          <p:nvPr>
            <p:ph idx="1"/>
          </p:nvPr>
        </p:nvPicPr>
        <p:blipFill>
          <a:blip r:embed="rId2" cstate="screen"/>
          <a:stretch>
            <a:fillRect/>
          </a:stretch>
        </p:blipFill>
        <p:spPr bwMode="auto">
          <a:xfrm>
            <a:off x="214282" y="2571744"/>
            <a:ext cx="5158342" cy="3449641"/>
          </a:xfrm>
          <a:prstGeom prst="rect">
            <a:avLst/>
          </a:prstGeom>
          <a:noFill/>
        </p:spPr>
      </p:pic>
      <p:sp>
        <p:nvSpPr>
          <p:cNvPr id="4" name="Содержимое 3"/>
          <p:cNvSpPr>
            <a:spLocks noGrp="1"/>
          </p:cNvSpPr>
          <p:nvPr>
            <p:ph sz="half" idx="4294967295"/>
          </p:nvPr>
        </p:nvSpPr>
        <p:spPr>
          <a:xfrm>
            <a:off x="5105400" y="2249488"/>
            <a:ext cx="4038600" cy="4525962"/>
          </a:xfrm>
        </p:spPr>
        <p:txBody>
          <a:bodyPr>
            <a:normAutofit fontScale="77500" lnSpcReduction="20000"/>
          </a:bodyPr>
          <a:lstStyle/>
          <a:p>
            <a:r>
              <a:rPr lang="ru-RU" dirty="0" smtClean="0"/>
              <a:t>В связи с прекращением существования СССР 25 декабря 1991 г. в 19 часов Президент СССР М.С. Горбачев выступил по телевидению, заявив о сложении своих полномочий. После этого красный флаг СССР над Кремлем был заменен трехцветным российским. Завершилась целая эпоха в истории нашей страны.</a:t>
            </a:r>
          </a:p>
          <a:p>
            <a:endParaRPr lang="ru-RU"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14356"/>
            <a:ext cx="8229600" cy="857256"/>
          </a:xfrm>
        </p:spPr>
        <p:txBody>
          <a:bodyPr/>
          <a:lstStyle/>
          <a:p>
            <a:pPr marL="514350" indent="-514350" algn="ctr">
              <a:lnSpc>
                <a:spcPct val="120000"/>
              </a:lnSpc>
            </a:pPr>
            <a:r>
              <a:rPr lang="ru-RU" b="1" dirty="0" smtClean="0">
                <a:solidFill>
                  <a:schemeClr val="accent1">
                    <a:lumMod val="50000"/>
                  </a:schemeClr>
                </a:solidFill>
                <a:latin typeface="Times New Roman" pitchFamily="18" charset="0"/>
                <a:cs typeface="Times New Roman" pitchFamily="18" charset="0"/>
              </a:rPr>
              <a:t>Последствия распада СССР</a:t>
            </a:r>
          </a:p>
        </p:txBody>
      </p:sp>
      <p:sp>
        <p:nvSpPr>
          <p:cNvPr id="3" name="Содержимое 2"/>
          <p:cNvSpPr>
            <a:spLocks noGrp="1"/>
          </p:cNvSpPr>
          <p:nvPr>
            <p:ph sz="half" idx="1"/>
          </p:nvPr>
        </p:nvSpPr>
        <p:spPr>
          <a:xfrm>
            <a:off x="285720" y="1643050"/>
            <a:ext cx="4071966" cy="5132337"/>
          </a:xfrm>
        </p:spPr>
        <p:txBody>
          <a:bodyPr>
            <a:normAutofit/>
          </a:bodyPr>
          <a:lstStyle/>
          <a:p>
            <a:r>
              <a:rPr lang="ru-RU" dirty="0" smtClean="0"/>
              <a:t> В результате подписания Беловежских соглашений были разорваны все существовавшие связи между   союзными республиками. Прежде всего разрыв этих связей сказался на жизни людей в постсоветском пространстве. Резко обострились национальные отношения, что привело к межэтническим столкновениям почти во всех союзных республиках . </a:t>
            </a:r>
            <a:endParaRPr lang="ru-RU" dirty="0"/>
          </a:p>
        </p:txBody>
      </p:sp>
      <p:pic>
        <p:nvPicPr>
          <p:cNvPr id="1027" name="Picture 3" descr="C:\Documents and Settings\user\Мои документы\Мои рисунки\nazi.jpg"/>
          <p:cNvPicPr>
            <a:picLocks noGrp="1" noChangeAspect="1" noChangeArrowheads="1"/>
          </p:cNvPicPr>
          <p:nvPr>
            <p:ph sz="half" idx="2"/>
          </p:nvPr>
        </p:nvPicPr>
        <p:blipFill>
          <a:blip r:embed="rId2" cstate="screen"/>
          <a:srcRect/>
          <a:stretch>
            <a:fillRect/>
          </a:stretch>
        </p:blipFill>
        <p:spPr bwMode="auto">
          <a:xfrm>
            <a:off x="4357686" y="1857364"/>
            <a:ext cx="4683706" cy="3111993"/>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14356"/>
            <a:ext cx="8229600" cy="928694"/>
          </a:xfrm>
        </p:spPr>
        <p:txBody>
          <a:bodyPr>
            <a:normAutofit fontScale="90000"/>
          </a:bodyPr>
          <a:lstStyle/>
          <a:p>
            <a:pPr algn="ctr"/>
            <a:r>
              <a:rPr lang="ru-RU" b="1" dirty="0" smtClean="0">
                <a:solidFill>
                  <a:schemeClr val="accent1">
                    <a:lumMod val="50000"/>
                  </a:schemeClr>
                </a:solidFill>
                <a:latin typeface="Times New Roman" pitchFamily="18" charset="0"/>
                <a:cs typeface="Times New Roman" pitchFamily="18" charset="0"/>
              </a:rPr>
              <a:t>Последствия распада СССР</a:t>
            </a:r>
            <a:br>
              <a:rPr lang="ru-RU" b="1" dirty="0" smtClean="0">
                <a:solidFill>
                  <a:schemeClr val="accent1">
                    <a:lumMod val="50000"/>
                  </a:schemeClr>
                </a:solidFill>
                <a:latin typeface="Times New Roman" pitchFamily="18" charset="0"/>
                <a:cs typeface="Times New Roman" pitchFamily="18" charset="0"/>
              </a:rPr>
            </a:br>
            <a:endParaRPr lang="ru-RU" b="1" dirty="0"/>
          </a:p>
        </p:txBody>
      </p:sp>
      <p:sp>
        <p:nvSpPr>
          <p:cNvPr id="3" name="Содержимое 2"/>
          <p:cNvSpPr>
            <a:spLocks noGrp="1"/>
          </p:cNvSpPr>
          <p:nvPr>
            <p:ph sz="half" idx="1"/>
          </p:nvPr>
        </p:nvSpPr>
        <p:spPr>
          <a:xfrm>
            <a:off x="214282" y="1785926"/>
            <a:ext cx="4000528" cy="4989461"/>
          </a:xfrm>
        </p:spPr>
        <p:txBody>
          <a:bodyPr>
            <a:normAutofit fontScale="92500" lnSpcReduction="10000"/>
          </a:bodyPr>
          <a:lstStyle/>
          <a:p>
            <a:r>
              <a:rPr lang="ru-RU" dirty="0" smtClean="0"/>
              <a:t>Происходит обострение социальных последствий политического и экономического кризиса, наблюдается резкий рост национализма, дискриминации  русскоязычного населения и русского языка в республиках бывшего Советского Союза.  Все эти последствия распада СССР повергли в отчаяние миллионы людей и привели к резкой дифференциации общества на бедных и богатых, беспрецедентному росту потока беженцев. </a:t>
            </a:r>
            <a:endParaRPr lang="ru-RU" dirty="0"/>
          </a:p>
        </p:txBody>
      </p:sp>
      <p:pic>
        <p:nvPicPr>
          <p:cNvPr id="2051" name="Picture 3" descr="C:\Documents and Settings\user\Мои документы\Мои рисунки\15129.jpg"/>
          <p:cNvPicPr>
            <a:picLocks noGrp="1" noChangeAspect="1" noChangeArrowheads="1"/>
          </p:cNvPicPr>
          <p:nvPr>
            <p:ph sz="half" idx="2"/>
          </p:nvPr>
        </p:nvPicPr>
        <p:blipFill>
          <a:blip r:embed="rId2" cstate="screen"/>
          <a:srcRect/>
          <a:stretch>
            <a:fillRect/>
          </a:stretch>
        </p:blipFill>
        <p:spPr bwMode="auto">
          <a:xfrm>
            <a:off x="4214810" y="1785926"/>
            <a:ext cx="4616737" cy="2433680"/>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dirty="0" smtClean="0">
                <a:solidFill>
                  <a:schemeClr val="accent1">
                    <a:lumMod val="50000"/>
                  </a:schemeClr>
                </a:solidFill>
                <a:latin typeface="Times New Roman" pitchFamily="18" charset="0"/>
                <a:cs typeface="Times New Roman" pitchFamily="18" charset="0"/>
              </a:rPr>
              <a:t>Последствия распада СССР</a:t>
            </a:r>
            <a:r>
              <a:rPr lang="ru-RU" dirty="0" smtClean="0">
                <a:solidFill>
                  <a:schemeClr val="accent1">
                    <a:lumMod val="50000"/>
                  </a:schemeClr>
                </a:solidFill>
                <a:latin typeface="Times New Roman" pitchFamily="18" charset="0"/>
                <a:cs typeface="Times New Roman" pitchFamily="18" charset="0"/>
              </a:rPr>
              <a:t/>
            </a:r>
            <a:br>
              <a:rPr lang="ru-RU" dirty="0" smtClean="0">
                <a:solidFill>
                  <a:schemeClr val="accent1">
                    <a:lumMod val="50000"/>
                  </a:schemeClr>
                </a:solidFill>
                <a:latin typeface="Times New Roman" pitchFamily="18" charset="0"/>
                <a:cs typeface="Times New Roman" pitchFamily="18" charset="0"/>
              </a:rPr>
            </a:br>
            <a:endParaRPr lang="ru-RU" dirty="0"/>
          </a:p>
        </p:txBody>
      </p:sp>
      <p:sp>
        <p:nvSpPr>
          <p:cNvPr id="3" name="Содержимое 2"/>
          <p:cNvSpPr>
            <a:spLocks noGrp="1"/>
          </p:cNvSpPr>
          <p:nvPr>
            <p:ph idx="1"/>
          </p:nvPr>
        </p:nvSpPr>
        <p:spPr/>
        <p:txBody>
          <a:bodyPr>
            <a:normAutofit fontScale="92500"/>
          </a:bodyPr>
          <a:lstStyle/>
          <a:p>
            <a:r>
              <a:rPr lang="ru-RU" dirty="0" smtClean="0"/>
              <a:t>В первые годы после распада СССР наблюдалось: падение (временное) объемов производства, распад финансовой системы;</a:t>
            </a:r>
          </a:p>
          <a:p>
            <a:r>
              <a:rPr lang="ru-RU" dirty="0" smtClean="0"/>
              <a:t>упадок правопорядка, исчезновение социальных институтов, старых политических образований, всей системы государственности.</a:t>
            </a:r>
          </a:p>
          <a:p>
            <a:r>
              <a:rPr lang="ru-RU" dirty="0" smtClean="0"/>
              <a:t> менее гарантированным стал доступ России к внешним рынкам потребителей ее энергоресурсов. Осложнилась ситуация с доступом к морским портам.</a:t>
            </a:r>
            <a:endParaRPr lang="ru-RU"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dirty="0" smtClean="0">
                <a:solidFill>
                  <a:schemeClr val="accent1">
                    <a:lumMod val="50000"/>
                  </a:schemeClr>
                </a:solidFill>
                <a:latin typeface="Times New Roman" pitchFamily="18" charset="0"/>
                <a:cs typeface="Times New Roman" pitchFamily="18" charset="0"/>
              </a:rPr>
              <a:t>Последствия распада СССР</a:t>
            </a:r>
            <a:r>
              <a:rPr lang="ru-RU" dirty="0" smtClean="0">
                <a:solidFill>
                  <a:schemeClr val="accent1">
                    <a:lumMod val="50000"/>
                  </a:schemeClr>
                </a:solidFill>
                <a:latin typeface="Times New Roman" pitchFamily="18" charset="0"/>
                <a:cs typeface="Times New Roman" pitchFamily="18" charset="0"/>
              </a:rPr>
              <a:t/>
            </a:r>
            <a:br>
              <a:rPr lang="ru-RU" dirty="0" smtClean="0">
                <a:solidFill>
                  <a:schemeClr val="accent1">
                    <a:lumMod val="50000"/>
                  </a:schemeClr>
                </a:solidFill>
                <a:latin typeface="Times New Roman" pitchFamily="18" charset="0"/>
                <a:cs typeface="Times New Roman" pitchFamily="18" charset="0"/>
              </a:rPr>
            </a:br>
            <a:endParaRPr lang="ru-RU" dirty="0"/>
          </a:p>
        </p:txBody>
      </p:sp>
      <p:sp>
        <p:nvSpPr>
          <p:cNvPr id="3" name="Содержимое 2"/>
          <p:cNvSpPr>
            <a:spLocks noGrp="1"/>
          </p:cNvSpPr>
          <p:nvPr>
            <p:ph sz="half" idx="1"/>
          </p:nvPr>
        </p:nvSpPr>
        <p:spPr/>
        <p:txBody>
          <a:bodyPr/>
          <a:lstStyle/>
          <a:p>
            <a:r>
              <a:rPr lang="ru-RU" dirty="0" smtClean="0"/>
              <a:t> Вся система международных отношений стала менее стабильной и менее предсказуемой. Отодвинулась угроза мировой, в том числе ядерной войны, однако повысилась вероятность локальных войн и вооруженных конфликтов. Это испытывает на себе Россия сейчас – Чеченская война.</a:t>
            </a:r>
            <a:endParaRPr lang="ru-RU" dirty="0"/>
          </a:p>
        </p:txBody>
      </p:sp>
      <p:pic>
        <p:nvPicPr>
          <p:cNvPr id="3074" name="Picture 2" descr="C:\Documents and Settings\user\Мои документы\Мои рисунки\picture.jpg"/>
          <p:cNvPicPr>
            <a:picLocks noGrp="1" noChangeAspect="1" noChangeArrowheads="1"/>
          </p:cNvPicPr>
          <p:nvPr>
            <p:ph sz="half" idx="2"/>
          </p:nvPr>
        </p:nvPicPr>
        <p:blipFill>
          <a:blip r:embed="rId2" cstate="screen"/>
          <a:srcRect/>
          <a:stretch>
            <a:fillRect/>
          </a:stretch>
        </p:blipFill>
        <p:spPr bwMode="auto">
          <a:xfrm>
            <a:off x="4357686" y="2357430"/>
            <a:ext cx="4570741" cy="3428057"/>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42918"/>
            <a:ext cx="8229600" cy="2000264"/>
          </a:xfrm>
        </p:spPr>
        <p:txBody>
          <a:bodyPr>
            <a:normAutofit fontScale="90000"/>
          </a:bodyPr>
          <a:lstStyle/>
          <a:p>
            <a:pPr algn="ctr"/>
            <a:r>
              <a:rPr lang="ru-RU" b="1" dirty="0" smtClean="0">
                <a:latin typeface="Times New Roman" pitchFamily="18" charset="0"/>
                <a:cs typeface="Times New Roman" pitchFamily="18" charset="0"/>
              </a:rPr>
              <a:t/>
            </a:r>
            <a:br>
              <a:rPr lang="ru-RU" b="1" dirty="0" smtClean="0">
                <a:latin typeface="Times New Roman" pitchFamily="18" charset="0"/>
                <a:cs typeface="Times New Roman" pitchFamily="18" charset="0"/>
              </a:rPr>
            </a:br>
            <a:r>
              <a:rPr lang="ru-RU" sz="4400" b="1" dirty="0" smtClean="0">
                <a:latin typeface="Times New Roman" pitchFamily="18" charset="0"/>
                <a:cs typeface="Times New Roman" pitchFamily="18" charset="0"/>
              </a:rPr>
              <a:t>Предпосылки распада СССР</a:t>
            </a:r>
            <a:r>
              <a:rPr lang="ru-RU" b="1" dirty="0" smtClean="0">
                <a:latin typeface="Times New Roman" pitchFamily="18" charset="0"/>
                <a:cs typeface="Times New Roman" pitchFamily="18" charset="0"/>
              </a:rPr>
              <a:t/>
            </a:r>
            <a:br>
              <a:rPr lang="ru-RU" b="1" dirty="0" smtClean="0">
                <a:latin typeface="Times New Roman" pitchFamily="18" charset="0"/>
                <a:cs typeface="Times New Roman" pitchFamily="18" charset="0"/>
              </a:rPr>
            </a:br>
            <a:r>
              <a:rPr lang="ru-RU" b="1" dirty="0" smtClean="0">
                <a:latin typeface="Times New Roman" pitchFamily="18" charset="0"/>
                <a:cs typeface="Times New Roman" pitchFamily="18" charset="0"/>
              </a:rPr>
              <a:t/>
            </a:r>
            <a:br>
              <a:rPr lang="ru-RU" b="1" dirty="0" smtClean="0">
                <a:latin typeface="Times New Roman" pitchFamily="18" charset="0"/>
                <a:cs typeface="Times New Roman" pitchFamily="18" charset="0"/>
              </a:rPr>
            </a:br>
            <a:r>
              <a:rPr lang="ru-RU" sz="3100" dirty="0" smtClean="0">
                <a:latin typeface="Times New Roman" pitchFamily="18" charset="0"/>
                <a:cs typeface="Times New Roman" pitchFamily="18" charset="0"/>
              </a:rPr>
              <a:t> Главным рычагом на пути к лучшему социализму Горбачев видел в ускорении социально-экономического развития.</a:t>
            </a:r>
            <a:endParaRPr lang="ru-RU" sz="3100" dirty="0">
              <a:latin typeface="Times New Roman" pitchFamily="18" charset="0"/>
              <a:cs typeface="Times New Roman" pitchFamily="18" charset="0"/>
            </a:endParaRPr>
          </a:p>
        </p:txBody>
      </p:sp>
      <p:pic>
        <p:nvPicPr>
          <p:cNvPr id="7171" name="Picture 3" descr="C:\Documents and Settings\user\Мои документы\Мои рисунки\14929.jpg"/>
          <p:cNvPicPr>
            <a:picLocks noGrp="1" noChangeAspect="1" noChangeArrowheads="1"/>
          </p:cNvPicPr>
          <p:nvPr>
            <p:ph idx="1"/>
          </p:nvPr>
        </p:nvPicPr>
        <p:blipFill>
          <a:blip r:embed="rId2" cstate="screen"/>
          <a:srcRect/>
          <a:stretch>
            <a:fillRect/>
          </a:stretch>
        </p:blipFill>
        <p:spPr bwMode="auto">
          <a:xfrm>
            <a:off x="2214546" y="3286124"/>
            <a:ext cx="4286250" cy="325755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71480"/>
            <a:ext cx="8229600" cy="2143140"/>
          </a:xfrm>
        </p:spPr>
        <p:txBody>
          <a:bodyPr>
            <a:normAutofit fontScale="90000"/>
          </a:bodyPr>
          <a:lstStyle/>
          <a:p>
            <a:pPr algn="ctr"/>
            <a:r>
              <a:rPr lang="ru-RU" sz="4400" b="1" dirty="0" smtClean="0">
                <a:latin typeface="Times New Roman" pitchFamily="18" charset="0"/>
                <a:cs typeface="Times New Roman" pitchFamily="18" charset="0"/>
              </a:rPr>
              <a:t>Предпосылки распада СССР</a:t>
            </a:r>
            <a:r>
              <a:rPr lang="ru-RU" sz="3200" b="1" dirty="0" smtClean="0">
                <a:latin typeface="Times New Roman" pitchFamily="18" charset="0"/>
                <a:cs typeface="Times New Roman" pitchFamily="18" charset="0"/>
              </a:rPr>
              <a:t/>
            </a:r>
            <a:br>
              <a:rPr lang="ru-RU" sz="3200" b="1" dirty="0" smtClean="0">
                <a:latin typeface="Times New Roman" pitchFamily="18" charset="0"/>
                <a:cs typeface="Times New Roman" pitchFamily="18" charset="0"/>
              </a:rPr>
            </a:br>
            <a:r>
              <a:rPr lang="ru-RU" sz="2400" b="1" dirty="0" smtClean="0">
                <a:latin typeface="Times New Roman" pitchFamily="18" charset="0"/>
                <a:cs typeface="Times New Roman" pitchFamily="18" charset="0"/>
              </a:rPr>
              <a:t/>
            </a:r>
            <a:br>
              <a:rPr lang="ru-RU" sz="2400" b="1"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Особое внимание уделялось машиностроительной отрасли, так как при реконструкции техники народнохозяйственного комплекса решились бы два важных вопроса: жилищный и продовольственный.</a:t>
            </a:r>
            <a:endParaRPr lang="ru-RU" sz="2400" dirty="0">
              <a:latin typeface="Times New Roman" pitchFamily="18" charset="0"/>
              <a:cs typeface="Times New Roman" pitchFamily="18" charset="0"/>
            </a:endParaRPr>
          </a:p>
        </p:txBody>
      </p:sp>
      <p:pic>
        <p:nvPicPr>
          <p:cNvPr id="8194" name="Picture 2" descr="C:\Documents and Settings\user\Мои документы\Мои рисунки\111.jpg"/>
          <p:cNvPicPr>
            <a:picLocks noGrp="1" noChangeAspect="1" noChangeArrowheads="1"/>
          </p:cNvPicPr>
          <p:nvPr>
            <p:ph idx="1"/>
          </p:nvPr>
        </p:nvPicPr>
        <p:blipFill>
          <a:blip r:embed="rId2" cstate="screen"/>
          <a:srcRect/>
          <a:stretch>
            <a:fillRect/>
          </a:stretch>
        </p:blipFill>
        <p:spPr bwMode="auto">
          <a:xfrm>
            <a:off x="1571639" y="3000375"/>
            <a:ext cx="6000721" cy="3573463"/>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14356"/>
            <a:ext cx="8229600" cy="1143008"/>
          </a:xfrm>
        </p:spPr>
        <p:txBody>
          <a:bodyPr/>
          <a:lstStyle/>
          <a:p>
            <a:pPr algn="ctr"/>
            <a:r>
              <a:rPr lang="ru-RU" b="1" dirty="0" smtClean="0">
                <a:latin typeface="Times New Roman" pitchFamily="18" charset="0"/>
                <a:cs typeface="Times New Roman" pitchFamily="18" charset="0"/>
              </a:rPr>
              <a:t>Предпосылки распада СССР</a:t>
            </a:r>
            <a:endParaRPr lang="ru-RU" dirty="0"/>
          </a:p>
        </p:txBody>
      </p:sp>
      <p:sp>
        <p:nvSpPr>
          <p:cNvPr id="4" name="Содержимое 3"/>
          <p:cNvSpPr>
            <a:spLocks noGrp="1"/>
          </p:cNvSpPr>
          <p:nvPr>
            <p:ph sz="half" idx="2"/>
          </p:nvPr>
        </p:nvSpPr>
        <p:spPr>
          <a:xfrm>
            <a:off x="4643438" y="2071678"/>
            <a:ext cx="4038600" cy="4525963"/>
          </a:xfrm>
        </p:spPr>
        <p:txBody>
          <a:bodyPr/>
          <a:lstStyle/>
          <a:p>
            <a:r>
              <a:rPr lang="ru-RU" dirty="0" smtClean="0"/>
              <a:t>Ставка на энтузиазм, не подкрепленная необходимой техникой и квалификацией работников, привела не к ускорению, а к значительному росту аварий в различных отраслях народного хозяйства. Самой крупной из них стала катастрофа на Чернобыльской АЭС в апреле 1986 года.</a:t>
            </a:r>
            <a:endParaRPr lang="ru-RU" dirty="0"/>
          </a:p>
        </p:txBody>
      </p:sp>
      <p:pic>
        <p:nvPicPr>
          <p:cNvPr id="1026" name="Picture 2" descr="C:\Documents and Settings\user\Мои документы\Мои рисунки\mercredi13.jpg"/>
          <p:cNvPicPr>
            <a:picLocks noGrp="1" noChangeAspect="1" noChangeArrowheads="1"/>
          </p:cNvPicPr>
          <p:nvPr>
            <p:ph sz="half" idx="1"/>
          </p:nvPr>
        </p:nvPicPr>
        <p:blipFill>
          <a:blip r:embed="rId2" cstate="screen"/>
          <a:srcRect/>
          <a:stretch>
            <a:fillRect/>
          </a:stretch>
        </p:blipFill>
        <p:spPr bwMode="auto">
          <a:xfrm>
            <a:off x="1071538" y="1714488"/>
            <a:ext cx="2803693" cy="4489458"/>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85794"/>
            <a:ext cx="8229600" cy="1000132"/>
          </a:xfrm>
        </p:spPr>
        <p:txBody>
          <a:bodyPr/>
          <a:lstStyle/>
          <a:p>
            <a:pPr algn="ctr"/>
            <a:r>
              <a:rPr lang="ru-RU" b="1" dirty="0" smtClean="0">
                <a:latin typeface="Times New Roman" pitchFamily="18" charset="0"/>
                <a:cs typeface="Times New Roman" pitchFamily="18" charset="0"/>
              </a:rPr>
              <a:t>Предпосылки распада СССР</a:t>
            </a:r>
            <a:endParaRPr lang="ru-RU" dirty="0"/>
          </a:p>
        </p:txBody>
      </p:sp>
      <p:sp>
        <p:nvSpPr>
          <p:cNvPr id="4" name="Содержимое 3"/>
          <p:cNvSpPr>
            <a:spLocks noGrp="1"/>
          </p:cNvSpPr>
          <p:nvPr>
            <p:ph sz="half" idx="2"/>
          </p:nvPr>
        </p:nvSpPr>
        <p:spPr>
          <a:xfrm>
            <a:off x="4071934" y="1714488"/>
            <a:ext cx="4614866" cy="5060899"/>
          </a:xfrm>
        </p:spPr>
        <p:txBody>
          <a:bodyPr>
            <a:normAutofit lnSpcReduction="10000"/>
          </a:bodyPr>
          <a:lstStyle/>
          <a:p>
            <a:r>
              <a:rPr lang="ru-RU" dirty="0" smtClean="0"/>
              <a:t>Испытывая нарастающие трудности в экономике, руководство страны во главе с М.С.Горбачевым с лета 1988 г. решилось на реформирование закостеневшей политической системы СССР, которую расценило как главное звено «механизма торможения».</a:t>
            </a:r>
          </a:p>
          <a:p>
            <a:r>
              <a:rPr lang="ru-RU" dirty="0" smtClean="0"/>
              <a:t>На первом этапе целью политической реформы было укрепление руководящей роли КПСС в обществе через оживление Советов, привнесение в советскую систему элементов парламентаризма и разделения властей.</a:t>
            </a:r>
            <a:endParaRPr lang="ru-RU" dirty="0"/>
          </a:p>
        </p:txBody>
      </p:sp>
      <p:pic>
        <p:nvPicPr>
          <p:cNvPr id="2051" name="Picture 3" descr="C:\Documents and Settings\user\Мои документы\Мои рисунки\флаг.jpg"/>
          <p:cNvPicPr>
            <a:picLocks noGrp="1" noChangeAspect="1" noChangeArrowheads="1"/>
          </p:cNvPicPr>
          <p:nvPr>
            <p:ph sz="half" idx="1"/>
          </p:nvPr>
        </p:nvPicPr>
        <p:blipFill>
          <a:blip r:embed="rId2" cstate="screen"/>
          <a:srcRect/>
          <a:stretch>
            <a:fillRect/>
          </a:stretch>
        </p:blipFill>
        <p:spPr bwMode="auto">
          <a:xfrm>
            <a:off x="392877" y="2071678"/>
            <a:ext cx="3339707" cy="4452942"/>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9"/>
          <p:cNvSpPr>
            <a:spLocks noGrp="1"/>
          </p:cNvSpPr>
          <p:nvPr>
            <p:ph type="title"/>
          </p:nvPr>
        </p:nvSpPr>
        <p:spPr>
          <a:xfrm>
            <a:off x="457200" y="928670"/>
            <a:ext cx="8229600" cy="1357322"/>
          </a:xfrm>
        </p:spPr>
        <p:txBody>
          <a:bodyPr>
            <a:normAutofit fontScale="90000"/>
          </a:bodyPr>
          <a:lstStyle/>
          <a:p>
            <a:pPr algn="ctr"/>
            <a:r>
              <a:rPr lang="ru-RU" b="1" dirty="0" smtClean="0">
                <a:latin typeface="Times New Roman" pitchFamily="18" charset="0"/>
                <a:cs typeface="Times New Roman" pitchFamily="18" charset="0"/>
              </a:rPr>
              <a:t>Предпосылки распада СССР </a:t>
            </a: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700" dirty="0" smtClean="0">
                <a:latin typeface="Times New Roman" pitchFamily="18" charset="0"/>
                <a:cs typeface="Times New Roman" pitchFamily="18" charset="0"/>
              </a:rPr>
              <a:t>В соответствии с решениями XIX Всесоюзной партийной конференции(июнь 1988 г.) учреждается новый высший орган власти – </a:t>
            </a:r>
            <a:r>
              <a:rPr lang="ru-RU" sz="2700" dirty="0" smtClean="0">
                <a:solidFill>
                  <a:srgbClr val="C00000"/>
                </a:solidFill>
                <a:latin typeface="Times New Roman" pitchFamily="18" charset="0"/>
                <a:cs typeface="Times New Roman" pitchFamily="18" charset="0"/>
              </a:rPr>
              <a:t>Съезд народных депутатов СССР </a:t>
            </a:r>
            <a:r>
              <a:rPr lang="ru-RU" sz="2700" dirty="0" smtClean="0">
                <a:latin typeface="Times New Roman" pitchFamily="18" charset="0"/>
                <a:cs typeface="Times New Roman" pitchFamily="18" charset="0"/>
              </a:rPr>
              <a:t>и соответствующие республиканские съезды. </a:t>
            </a:r>
            <a:r>
              <a:rPr lang="ru-RU" dirty="0" smtClean="0"/>
              <a:t/>
            </a:r>
            <a:br>
              <a:rPr lang="ru-RU" dirty="0" smtClean="0"/>
            </a:br>
            <a:endParaRPr lang="ru-RU" dirty="0"/>
          </a:p>
        </p:txBody>
      </p:sp>
      <p:pic>
        <p:nvPicPr>
          <p:cNvPr id="12290" name="Picture 2" descr="C:\Documents and Settings\user\Мои документы\Мои рисунки\img-67269-f3a3070e77.jpg"/>
          <p:cNvPicPr>
            <a:picLocks noGrp="1" noChangeAspect="1" noChangeArrowheads="1"/>
          </p:cNvPicPr>
          <p:nvPr>
            <p:ph idx="1"/>
          </p:nvPr>
        </p:nvPicPr>
        <p:blipFill>
          <a:blip r:embed="rId2" cstate="screen"/>
          <a:srcRect/>
          <a:stretch>
            <a:fillRect/>
          </a:stretch>
        </p:blipFill>
        <p:spPr bwMode="auto">
          <a:xfrm>
            <a:off x="1689100" y="2375680"/>
            <a:ext cx="5597544" cy="4198158"/>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Городская">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1037</TotalTime>
  <Words>2590</Words>
  <Application>Microsoft Office PowerPoint</Application>
  <PresentationFormat>Экран (4:3)</PresentationFormat>
  <Paragraphs>100</Paragraphs>
  <Slides>46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46</vt:i4>
      </vt:variant>
    </vt:vector>
  </HeadingPairs>
  <TitlesOfParts>
    <vt:vector size="47" baseType="lpstr">
      <vt:lpstr>Городская</vt:lpstr>
      <vt:lpstr>Распад СССР</vt:lpstr>
      <vt:lpstr>План</vt:lpstr>
      <vt:lpstr>Предпосылки распада СССР  В 70е-80е годы страну возглавляли центральные органы КПСС. Их главной целью было обновление социализма, суть которого заключалась в соединении социализма и демократии, что должно было привести к лучшему социализму. </vt:lpstr>
      <vt:lpstr>Предпосылки распада СССР</vt:lpstr>
      <vt:lpstr> Предпосылки распада СССР   Главным рычагом на пути к лучшему социализму Горбачев видел в ускорении социально-экономического развития.</vt:lpstr>
      <vt:lpstr>Предпосылки распада СССР  Особое внимание уделялось машиностроительной отрасли, так как при реконструкции техники народнохозяйственного комплекса решились бы два важных вопроса: жилищный и продовольственный.</vt:lpstr>
      <vt:lpstr>Предпосылки распада СССР</vt:lpstr>
      <vt:lpstr>Предпосылки распада СССР</vt:lpstr>
      <vt:lpstr>Предпосылки распада СССР  В соответствии с решениями XIX Всесоюзной партийной конференции(июнь 1988 г.) учреждается новый высший орган власти – Съезд народных депутатов СССР и соответствующие республиканские съезды.  </vt:lpstr>
      <vt:lpstr>Предпосылки распада СССР В конце 1988 года изменена система выборов в Советы. Избрание народных депутатов должно проводиться на альтернативной основе. Выборы в высший орган власти состоялись весной 1989 года.</vt:lpstr>
      <vt:lpstr>Предпосылки распада СССР</vt:lpstr>
      <vt:lpstr>Предпосылки распада СССР  С середины 1987 г. был провозглашен курс на гласность. Была снята цензура, стали публиковаться ранее запрещенные книги, началось издание новых газет. </vt:lpstr>
      <vt:lpstr>Предпосылки распада СССР  Это послужило всплеском социальной активности населения: массовые митинги, дискуссии в газетах о выборе пути общественного развития, объединения в поддержку «перестройки». </vt:lpstr>
      <vt:lpstr>Предпосылки распада СССР</vt:lpstr>
      <vt:lpstr>Предпосылки распада СССР</vt:lpstr>
      <vt:lpstr>Предпосылки распада СССР</vt:lpstr>
      <vt:lpstr>Причины распада СССР</vt:lpstr>
      <vt:lpstr>Причины распада СССР</vt:lpstr>
      <vt:lpstr>Причины распада СССР</vt:lpstr>
      <vt:lpstr>Причины распада СССР</vt:lpstr>
      <vt:lpstr>Причины распада СССР</vt:lpstr>
      <vt:lpstr>Причины распада СССР</vt:lpstr>
      <vt:lpstr>Причины распада СССР</vt:lpstr>
      <vt:lpstr>Причины распада СССР</vt:lpstr>
      <vt:lpstr>Причины распада СССР</vt:lpstr>
      <vt:lpstr>Причины распада СССР</vt:lpstr>
      <vt:lpstr>Причины распада СССР</vt:lpstr>
      <vt:lpstr>Причины распада СССР</vt:lpstr>
      <vt:lpstr>Ново - Огаревский процесс</vt:lpstr>
      <vt:lpstr>Ново - Огаревский процесс</vt:lpstr>
      <vt:lpstr>Ново - Огаревский процесс</vt:lpstr>
      <vt:lpstr>Ново - Огаревский процесс</vt:lpstr>
      <vt:lpstr>Ново - Огаревский процесс</vt:lpstr>
      <vt:lpstr>Августовский путч 1991 года</vt:lpstr>
      <vt:lpstr>Августовский путч 1991 года</vt:lpstr>
      <vt:lpstr>Августовский путч 1991 года</vt:lpstr>
      <vt:lpstr>Августовский путч 1991 года</vt:lpstr>
      <vt:lpstr>Августовский путч 1991 года</vt:lpstr>
      <vt:lpstr>Августовский путч 1991 года</vt:lpstr>
      <vt:lpstr>Беловежское соглашение</vt:lpstr>
      <vt:lpstr>Беловежское соглашение</vt:lpstr>
      <vt:lpstr>Беловежское соглашение</vt:lpstr>
      <vt:lpstr>Последствия распада СССР</vt:lpstr>
      <vt:lpstr>Последствия распада СССР </vt:lpstr>
      <vt:lpstr>Последствия распада СССР </vt:lpstr>
      <vt:lpstr>Последствия распада СССР </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Распад СССР</dc:title>
  <dc:creator>user</dc:creator>
  <cp:lastModifiedBy>Uzer</cp:lastModifiedBy>
  <cp:revision>114</cp:revision>
  <dcterms:created xsi:type="dcterms:W3CDTF">2010-11-08T12:20:02Z</dcterms:created>
  <dcterms:modified xsi:type="dcterms:W3CDTF">2013-04-26T12:23:49Z</dcterms:modified>
</cp:coreProperties>
</file>