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8" d="100"/>
          <a:sy n="88" d="100"/>
        </p:scale>
        <p:origin x="-106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5B106E36-FD25-4E2D-B0AA-010F637433A0}" type="datetimeFigureOut">
              <a:rPr lang="ru-RU" smtClean="0"/>
              <a:pPr/>
              <a:t>08.04.2015</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725C68B6-61C2-468F-89AB-4B9F7531AA68}"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08.04.2015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08.04.2015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08.04.2015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08.04.2015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08.04.2015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08.04.2015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08.04.2015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08.04.2015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08.04.2015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08.04.2015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5B106E36-FD25-4E2D-B0AA-010F637433A0}" type="datetimeFigureOut">
              <a:rPr lang="ru-RU" smtClean="0"/>
              <a:pPr/>
              <a:t>08.04.2015</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25C68B6-61C2-468F-89AB-4B9F7531AA6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hyperlink" Target="https://ru.wikipedia.org/wiki/%D0%92%D0%BE%D0%BB%D0%B5%D0%B9%D0%B1%D0%BE%D0%BB%D1%8C%D0%BD%D0%B0%D1%8F_%D0%BF%D0%BB%D0%BE%D1%89%D0%B0%D0%B4%D0%BA%D0%B0" TargetMode="External"/><Relationship Id="rId2" Type="http://schemas.openxmlformats.org/officeDocument/2006/relationships/audio" Target="../media/audio1.wav"/><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hyperlink" Target="https://ru.wikipedia.org/wiki/%D0%92%D1%8B%D0%B1%D0%BE%D1%80%D1%8B_%D0%BF%D0%BE_%D0%B6%D1%80%D0%B5%D0%B1%D0%B8%D1%8E" TargetMode="External"/><Relationship Id="rId4" Type="http://schemas.openxmlformats.org/officeDocument/2006/relationships/hyperlink" Target="https://ru.wikipedia.org/wiki/%D0%92%D0%BE%D0%BB%D0%B5%D0%B9%D0%B1%D0%BE%D0%BB%D1%8C%D0%BD%D1%8B%D0%B9_%D0%BC%D1%8F%D1%87"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ru.wikipedia.org/wiki/%D0%9F%D0%BB%D1%8F%D0%B6%D0%BD%D1%8B%D0%B9_%D0%B2%D0%BE%D0%BB%D0%B5%D0%B9%D0%B1%D0%BE%D0%BB" TargetMode="External"/><Relationship Id="rId2" Type="http://schemas.openxmlformats.org/officeDocument/2006/relationships/audio" Target="../media/audio1.wav"/><Relationship Id="rId1" Type="http://schemas.openxmlformats.org/officeDocument/2006/relationships/slideLayout" Target="../slideLayouts/slideLayout9.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25470"/>
          </a:xfrm>
        </p:spPr>
        <p:txBody>
          <a:bodyPr>
            <a:normAutofit fontScale="90000"/>
          </a:bodyPr>
          <a:lstStyle/>
          <a:p>
            <a:r>
              <a:rPr lang="ru-RU" dirty="0" smtClean="0"/>
              <a:t>Приемы и передачи мяча в      волейболе</a:t>
            </a:r>
            <a:endParaRPr lang="ru-RU" dirty="0"/>
          </a:p>
        </p:txBody>
      </p:sp>
      <p:pic>
        <p:nvPicPr>
          <p:cNvPr id="4" name="Содержимое 3" descr="8.jpg"/>
          <p:cNvPicPr>
            <a:picLocks noGrp="1" noChangeAspect="1"/>
          </p:cNvPicPr>
          <p:nvPr>
            <p:ph idx="1"/>
          </p:nvPr>
        </p:nvPicPr>
        <p:blipFill>
          <a:blip r:embed="rId3"/>
          <a:stretch>
            <a:fillRect/>
          </a:stretch>
        </p:blipFill>
        <p:spPr>
          <a:xfrm>
            <a:off x="0" y="1214423"/>
            <a:ext cx="9144000" cy="5643578"/>
          </a:xfrm>
        </p:spPr>
      </p:pic>
    </p:spTree>
  </p:cSld>
  <p:clrMapOvr>
    <a:masterClrMapping/>
  </p:clrMapOvr>
  <p:transition spd="slow">
    <p:dissolve/>
    <p:sndAc>
      <p:stSnd>
        <p:snd r:embed="rId2" name="chimes.wav" builtIn="1"/>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71604" y="274638"/>
            <a:ext cx="5857916" cy="439718"/>
          </a:xfrm>
        </p:spPr>
        <p:txBody>
          <a:bodyPr>
            <a:normAutofit fontScale="90000"/>
          </a:bodyPr>
          <a:lstStyle/>
          <a:p>
            <a:r>
              <a:rPr lang="ru-RU" dirty="0" smtClean="0"/>
              <a:t>Прием подачи</a:t>
            </a:r>
            <a:endParaRPr lang="ru-RU" dirty="0"/>
          </a:p>
        </p:txBody>
      </p:sp>
      <p:sp>
        <p:nvSpPr>
          <p:cNvPr id="3" name="Содержимое 2"/>
          <p:cNvSpPr>
            <a:spLocks noGrp="1"/>
          </p:cNvSpPr>
          <p:nvPr>
            <p:ph idx="1"/>
          </p:nvPr>
        </p:nvSpPr>
        <p:spPr>
          <a:xfrm>
            <a:off x="457200" y="785794"/>
            <a:ext cx="8229600" cy="5523566"/>
          </a:xfrm>
        </p:spPr>
        <p:txBody>
          <a:bodyPr>
            <a:normAutofit/>
          </a:bodyPr>
          <a:lstStyle/>
          <a:p>
            <a:r>
              <a:rPr lang="ru-RU" sz="1200" b="1" dirty="0" smtClean="0"/>
              <a:t>Приём подачи</a:t>
            </a:r>
            <a:endParaRPr lang="ru-RU" sz="1200" b="1" dirty="0" smtClean="0"/>
          </a:p>
          <a:p>
            <a:r>
              <a:rPr lang="ru-RU" sz="1200" dirty="0" smtClean="0"/>
              <a:t>Обычно принимают мяч игроки, стоящие на задней линии, то есть в 5-й, 6-й, 1-й зонах. Однако принять подачу может любой игрок. Игрокам принимающей команды разрешается сделать три касания (игроку нельзя дважды подряд трогать мяч) и максимум третьим касанием перевести мяч на половину противника. Обрабатывать мяч на приёме можно в любом месте площадки и свободного пространства, но только не на самой половине площадки противника. При этом если приходится пасом переводить мяч обратно на свою игровую половину, вторая передача из трёх не может проходить между антеннами, а обязательно должна проходить мимо антенн. При приёме не допускается никакая задержка мяча при его обработке, хотя принимать мяч можно любой частью </a:t>
            </a:r>
            <a:r>
              <a:rPr lang="ru-RU" sz="1200" dirty="0" smtClean="0"/>
              <a:t>тела. Планирующую </a:t>
            </a:r>
            <a:r>
              <a:rPr lang="ru-RU" sz="1200" dirty="0" smtClean="0"/>
              <a:t>подачу могут принимать 2 игрока на задней линии, но для приёма силовой подачи требуется уже 3 игрока.</a:t>
            </a:r>
          </a:p>
          <a:p>
            <a:endParaRPr lang="ru-RU" sz="1200" dirty="0"/>
          </a:p>
        </p:txBody>
      </p:sp>
      <p:pic>
        <p:nvPicPr>
          <p:cNvPr id="4" name="Рисунок 3" descr="150px-Haavisto.jpg"/>
          <p:cNvPicPr>
            <a:picLocks noChangeAspect="1"/>
          </p:cNvPicPr>
          <p:nvPr/>
        </p:nvPicPr>
        <p:blipFill>
          <a:blip r:embed="rId3"/>
          <a:stretch>
            <a:fillRect/>
          </a:stretch>
        </p:blipFill>
        <p:spPr>
          <a:xfrm>
            <a:off x="1857356" y="2610612"/>
            <a:ext cx="4714908" cy="4247388"/>
          </a:xfrm>
          <a:prstGeom prst="rect">
            <a:avLst/>
          </a:prstGeom>
        </p:spPr>
      </p:pic>
    </p:spTree>
  </p:cSld>
  <p:clrMapOvr>
    <a:masterClrMapping/>
  </p:clrMapOvr>
  <p:transition spd="slow">
    <p:split dir="in"/>
    <p:sndAc>
      <p:stSnd>
        <p:snd r:embed="rId2" name="chimes.wav" builtIn="1"/>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00B0F0"/>
                </a:solidFill>
              </a:rPr>
              <a:t>Спасибо за внимание</a:t>
            </a:r>
            <a:endParaRPr lang="ru-RU" dirty="0">
              <a:solidFill>
                <a:srgbClr val="00B0F0"/>
              </a:solidFill>
            </a:endParaRPr>
          </a:p>
        </p:txBody>
      </p:sp>
      <p:pic>
        <p:nvPicPr>
          <p:cNvPr id="6" name="Содержимое 5" descr="300px-Bulgaria-serbia_volley_2012.jpg"/>
          <p:cNvPicPr>
            <a:picLocks noGrp="1" noChangeAspect="1"/>
          </p:cNvPicPr>
          <p:nvPr>
            <p:ph idx="1"/>
          </p:nvPr>
        </p:nvPicPr>
        <p:blipFill>
          <a:blip r:embed="rId3"/>
          <a:stretch>
            <a:fillRect/>
          </a:stretch>
        </p:blipFill>
        <p:spPr>
          <a:xfrm>
            <a:off x="0" y="1428736"/>
            <a:ext cx="9144000" cy="5000660"/>
          </a:xfrm>
        </p:spPr>
      </p:pic>
      <p:sp>
        <p:nvSpPr>
          <p:cNvPr id="4" name="Улыбающееся лицо 3"/>
          <p:cNvSpPr/>
          <p:nvPr/>
        </p:nvSpPr>
        <p:spPr>
          <a:xfrm>
            <a:off x="7429520" y="642918"/>
            <a:ext cx="571504" cy="500066"/>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Улыбающееся лицо 4"/>
          <p:cNvSpPr/>
          <p:nvPr/>
        </p:nvSpPr>
        <p:spPr>
          <a:xfrm>
            <a:off x="8001024" y="642918"/>
            <a:ext cx="571504" cy="500066"/>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slow">
    <p:blinds dir="vert"/>
    <p:sndAc>
      <p:stSnd>
        <p:snd r:embed="rId2" name="applause.wav" builtIn="1"/>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3008313" cy="428604"/>
          </a:xfrm>
        </p:spPr>
        <p:txBody>
          <a:bodyPr>
            <a:normAutofit/>
          </a:bodyPr>
          <a:lstStyle/>
          <a:p>
            <a:r>
              <a:rPr lang="ru-RU" dirty="0" smtClean="0"/>
              <a:t>Приемы и передачи</a:t>
            </a:r>
            <a:endParaRPr lang="ru-RU" dirty="0"/>
          </a:p>
        </p:txBody>
      </p:sp>
      <p:sp>
        <p:nvSpPr>
          <p:cNvPr id="3" name="Текст 2"/>
          <p:cNvSpPr>
            <a:spLocks noGrp="1"/>
          </p:cNvSpPr>
          <p:nvPr>
            <p:ph type="body" idx="2"/>
          </p:nvPr>
        </p:nvSpPr>
        <p:spPr>
          <a:xfrm>
            <a:off x="0" y="357166"/>
            <a:ext cx="3571868" cy="6500834"/>
          </a:xfrm>
        </p:spPr>
        <p:txBody>
          <a:bodyPr/>
          <a:lstStyle/>
          <a:p>
            <a:r>
              <a:rPr lang="ru-RU" dirty="0" smtClean="0"/>
              <a:t>Когда игроки принимают мяч от противника или игрока по команде, принято говорить о технике приема мяча. Когда мяч направляется партнеру по команде для последующей атаки, говорят о технике передачи мяча. Однако прием и передача мяча тесно связаны между собой и не отличаются друг от друга  принципиально, как, например, нападающий удар и блокирование. По сути прием и передача — единое действие, суть которого — изменить направление полета мяча на такое, которое обеспечит максимальную вероятность выигрыша очка.</a:t>
            </a:r>
          </a:p>
          <a:p>
            <a:r>
              <a:rPr lang="ru-RU" dirty="0" smtClean="0"/>
              <a:t>Главная задача при приеме мяча не дать мячу коснуться площадки. В свою очередь главная задача при передаче, точно направить его нападающему игроку для завершения атаки. Исходя из этого прием мяча является защитным действием, а передача  — атакующим.</a:t>
            </a:r>
          </a:p>
          <a:p>
            <a:r>
              <a:rPr lang="ru-RU" dirty="0" smtClean="0"/>
              <a:t>В игре бывают ситуации, когда мяч после приема сразу направляется для нападающего удара. Однако в реальных играх такое встречается довольно редко.</a:t>
            </a:r>
          </a:p>
          <a:p>
            <a:endParaRPr lang="ru-RU" dirty="0"/>
          </a:p>
        </p:txBody>
      </p:sp>
      <p:pic>
        <p:nvPicPr>
          <p:cNvPr id="5" name="Содержимое 4" descr="8988987.bmp"/>
          <p:cNvPicPr>
            <a:picLocks noGrp="1" noChangeAspect="1"/>
          </p:cNvPicPr>
          <p:nvPr>
            <p:ph sz="half" idx="1"/>
          </p:nvPr>
        </p:nvPicPr>
        <p:blipFill>
          <a:blip r:embed="rId3"/>
          <a:stretch>
            <a:fillRect/>
          </a:stretch>
        </p:blipFill>
        <p:spPr>
          <a:xfrm>
            <a:off x="4073525" y="0"/>
            <a:ext cx="4572000" cy="6858000"/>
          </a:xfrm>
        </p:spPr>
      </p:pic>
    </p:spTree>
  </p:cSld>
  <p:clrMapOvr>
    <a:masterClrMapping/>
  </p:clrMapOvr>
  <p:transition spd="slow">
    <p:wheel spokes="8"/>
    <p:sndAc>
      <p:stSnd>
        <p:snd r:embed="rId2" name="chimes.wav" builtIn="1"/>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42918"/>
            <a:ext cx="8229600" cy="2143140"/>
          </a:xfrm>
        </p:spPr>
        <p:txBody>
          <a:bodyPr>
            <a:normAutofit fontScale="90000"/>
          </a:bodyPr>
          <a:lstStyle/>
          <a:p>
            <a:r>
              <a:rPr lang="ru-RU" sz="1200" dirty="0" smtClean="0">
                <a:solidFill>
                  <a:schemeClr val="bg1"/>
                </a:solidFill>
              </a:rPr>
              <a:t>Верхняя передача мяча</a:t>
            </a:r>
            <a:r>
              <a:rPr lang="ru-RU" sz="1200" dirty="0" smtClean="0">
                <a:solidFill>
                  <a:srgbClr val="FFFF00"/>
                </a:solidFill>
              </a:rPr>
              <a:t>. От успешного освоения верхней передачи во многом зависит обучение волейболу вообще. Изучение верхней передачи начинается с первых занятий и совершенствуется на всех последующих, за исключением занятий по общей физической подготовке.</a:t>
            </a:r>
            <a:br>
              <a:rPr lang="ru-RU" sz="1200" dirty="0" smtClean="0">
                <a:solidFill>
                  <a:srgbClr val="FFFF00"/>
                </a:solidFill>
              </a:rPr>
            </a:br>
            <a:r>
              <a:rPr lang="ru-RU" sz="1200" dirty="0" smtClean="0">
                <a:solidFill>
                  <a:srgbClr val="FFFF00"/>
                </a:solidFill>
              </a:rPr>
              <a:t>Верхняя передача мяча двумя руками представляет собой основной технический прием волейбола. Только эта передача обеспечивает наиболее точную передачу мяча. Не овладев техникой верхней передачей, невозможно добиться сколько-нибудь значительных успехов в </a:t>
            </a:r>
            <a:r>
              <a:rPr lang="ru-RU" sz="1200" dirty="0" err="1" smtClean="0">
                <a:solidFill>
                  <a:srgbClr val="FFFF00"/>
                </a:solidFill>
              </a:rPr>
              <a:t>игре.На</a:t>
            </a:r>
            <a:r>
              <a:rPr lang="ru-RU" sz="1200" dirty="0" smtClean="0">
                <a:solidFill>
                  <a:srgbClr val="FFFF00"/>
                </a:solidFill>
              </a:rPr>
              <a:t> рисунке ниже показаны основные положения волейболиста при верхней передаче мяча.</a:t>
            </a:r>
            <a:br>
              <a:rPr lang="ru-RU" sz="1200" dirty="0" smtClean="0">
                <a:solidFill>
                  <a:srgbClr val="FFFF00"/>
                </a:solidFill>
              </a:rPr>
            </a:br>
            <a:r>
              <a:rPr lang="ru-RU" sz="1200" dirty="0" smtClean="0">
                <a:solidFill>
                  <a:srgbClr val="FFFF00"/>
                </a:solidFill>
              </a:rPr>
              <a:t>Основой правильного выполнения передачи является своевременный выход к мячу и выбор исходного положения:</a:t>
            </a:r>
            <a:br>
              <a:rPr lang="ru-RU" sz="1200" dirty="0" smtClean="0">
                <a:solidFill>
                  <a:srgbClr val="FFFF00"/>
                </a:solidFill>
              </a:rPr>
            </a:br>
            <a:r>
              <a:rPr lang="ru-RU" sz="1200" dirty="0" smtClean="0">
                <a:solidFill>
                  <a:srgbClr val="FFFF00"/>
                </a:solidFill>
              </a:rPr>
              <a:t>Ноги согнуты в коленях и расставлены, одна нога впереди.</a:t>
            </a:r>
            <a:br>
              <a:rPr lang="ru-RU" sz="1200" dirty="0" smtClean="0">
                <a:solidFill>
                  <a:srgbClr val="FFFF00"/>
                </a:solidFill>
              </a:rPr>
            </a:br>
            <a:r>
              <a:rPr lang="ru-RU" sz="1200" dirty="0" smtClean="0">
                <a:solidFill>
                  <a:srgbClr val="FFFF00"/>
                </a:solidFill>
              </a:rPr>
              <a:t>Туловище находится в вертикальном положении</a:t>
            </a:r>
            <a:br>
              <a:rPr lang="ru-RU" sz="1200" dirty="0" smtClean="0">
                <a:solidFill>
                  <a:srgbClr val="FFFF00"/>
                </a:solidFill>
              </a:rPr>
            </a:br>
            <a:r>
              <a:rPr lang="ru-RU" sz="1200" dirty="0" smtClean="0">
                <a:solidFill>
                  <a:srgbClr val="FFFF00"/>
                </a:solidFill>
              </a:rPr>
              <a:t>руки вынесены вперед-вверх и согнуты в локтях</a:t>
            </a:r>
            <a:br>
              <a:rPr lang="ru-RU" sz="1200" dirty="0" smtClean="0">
                <a:solidFill>
                  <a:srgbClr val="FFFF00"/>
                </a:solidFill>
              </a:rPr>
            </a:br>
            <a:r>
              <a:rPr lang="ru-RU" sz="1200" dirty="0" smtClean="0">
                <a:solidFill>
                  <a:srgbClr val="FFFF00"/>
                </a:solidFill>
              </a:rPr>
              <a:t>Собственно обработка мяча:</a:t>
            </a:r>
            <a:br>
              <a:rPr lang="ru-RU" sz="1200" dirty="0" smtClean="0">
                <a:solidFill>
                  <a:srgbClr val="FFFF00"/>
                </a:solidFill>
              </a:rPr>
            </a:br>
            <a:r>
              <a:rPr lang="ru-RU" sz="1200" dirty="0" smtClean="0">
                <a:solidFill>
                  <a:srgbClr val="FFFF00"/>
                </a:solidFill>
              </a:rPr>
              <a:t>руки соприкасаются с мячом на уровне лица над головой</a:t>
            </a:r>
            <a:br>
              <a:rPr lang="ru-RU" sz="1200" dirty="0" smtClean="0">
                <a:solidFill>
                  <a:srgbClr val="FFFF00"/>
                </a:solidFill>
              </a:rPr>
            </a:br>
            <a:r>
              <a:rPr lang="ru-RU" sz="1200" dirty="0" smtClean="0">
                <a:solidFill>
                  <a:srgbClr val="FFFF00"/>
                </a:solidFill>
              </a:rPr>
              <a:t>кисти находятся в положении тыльного сгибания</a:t>
            </a:r>
            <a:br>
              <a:rPr lang="ru-RU" sz="1200" dirty="0" smtClean="0">
                <a:solidFill>
                  <a:srgbClr val="FFFF00"/>
                </a:solidFill>
              </a:rPr>
            </a:br>
            <a:r>
              <a:rPr lang="ru-RU" sz="1200" dirty="0" smtClean="0">
                <a:solidFill>
                  <a:srgbClr val="FFFF00"/>
                </a:solidFill>
              </a:rPr>
              <a:t>-пальцы слегка напряжены и согнуты, они плотно охватывают мяч, образуя своеобразную воронку </a:t>
            </a:r>
            <a:br>
              <a:rPr lang="ru-RU" sz="1200" dirty="0" smtClean="0">
                <a:solidFill>
                  <a:srgbClr val="FFFF00"/>
                </a:solidFill>
              </a:rPr>
            </a:br>
            <a:r>
              <a:rPr lang="ru-RU" sz="1200" dirty="0" smtClean="0">
                <a:solidFill>
                  <a:srgbClr val="FFFF00"/>
                </a:solidFill>
              </a:rPr>
              <a:t>-основная нагрузка при передаче падает преимущественно на указательные и средние пальцы</a:t>
            </a:r>
            <a:br>
              <a:rPr lang="ru-RU" sz="1200" dirty="0" smtClean="0">
                <a:solidFill>
                  <a:srgbClr val="FFFF00"/>
                </a:solidFill>
              </a:rPr>
            </a:br>
            <a:r>
              <a:rPr lang="ru-RU" sz="1200" dirty="0" smtClean="0">
                <a:solidFill>
                  <a:srgbClr val="FFFF00"/>
                </a:solidFill>
              </a:rPr>
              <a:t>-ноги и руки выпрямляются</a:t>
            </a:r>
            <a:br>
              <a:rPr lang="ru-RU" sz="1200" dirty="0" smtClean="0">
                <a:solidFill>
                  <a:srgbClr val="FFFF00"/>
                </a:solidFill>
              </a:rPr>
            </a:br>
            <a:r>
              <a:rPr lang="ru-RU" sz="1200" dirty="0" smtClean="0">
                <a:solidFill>
                  <a:srgbClr val="FFFF00"/>
                </a:solidFill>
              </a:rPr>
              <a:t>разгибанием в лучезапястных суставах и эластичным движением пальцев, мячу придается нужное направление .</a:t>
            </a:r>
            <a:br>
              <a:rPr lang="ru-RU" sz="1200" dirty="0" smtClean="0">
                <a:solidFill>
                  <a:srgbClr val="FFFF00"/>
                </a:solidFill>
              </a:rPr>
            </a:br>
            <a:r>
              <a:rPr lang="ru-RU" sz="1200" dirty="0" smtClean="0">
                <a:solidFill>
                  <a:srgbClr val="FFFF00"/>
                </a:solidFill>
              </a:rPr>
              <a:t>В зависимости от полета мяча верхняя передача может выполняется в средней или низкой стойках.</a:t>
            </a:r>
            <a:r>
              <a:rPr lang="ru-RU" sz="1200" dirty="0" smtClean="0"/>
              <a:t/>
            </a:r>
            <a:br>
              <a:rPr lang="ru-RU" sz="1200" dirty="0" smtClean="0"/>
            </a:br>
            <a:endParaRPr lang="ru-RU" sz="1200" dirty="0"/>
          </a:p>
        </p:txBody>
      </p:sp>
      <p:pic>
        <p:nvPicPr>
          <p:cNvPr id="4" name="Содержимое 3" descr="priem_myacha_sverhu_big.jpg"/>
          <p:cNvPicPr>
            <a:picLocks noGrp="1" noChangeAspect="1"/>
          </p:cNvPicPr>
          <p:nvPr>
            <p:ph idx="1"/>
          </p:nvPr>
        </p:nvPicPr>
        <p:blipFill>
          <a:blip r:embed="rId3"/>
          <a:stretch>
            <a:fillRect/>
          </a:stretch>
        </p:blipFill>
        <p:spPr>
          <a:xfrm>
            <a:off x="0" y="3278981"/>
            <a:ext cx="9144000" cy="3579019"/>
          </a:xfrm>
        </p:spPr>
      </p:pic>
    </p:spTree>
  </p:cSld>
  <p:clrMapOvr>
    <a:masterClrMapping/>
  </p:clrMapOvr>
  <p:transition spd="slow">
    <p:strips dir="ru"/>
    <p:sndAc>
      <p:stSnd>
        <p:snd r:embed="rId2" name="chimes.wav" builtIn="1"/>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011486"/>
          </a:xfrm>
        </p:spPr>
        <p:txBody>
          <a:bodyPr>
            <a:normAutofit/>
          </a:bodyPr>
          <a:lstStyle/>
          <a:p>
            <a:r>
              <a:rPr lang="ru-RU" sz="1200" dirty="0" smtClean="0">
                <a:solidFill>
                  <a:schemeClr val="bg1"/>
                </a:solidFill>
              </a:rPr>
              <a:t>Прием мяча снизу двумя руками. </a:t>
            </a:r>
            <a:r>
              <a:rPr lang="ru-RU" sz="1200" dirty="0" smtClean="0">
                <a:solidFill>
                  <a:srgbClr val="FFFF00"/>
                </a:solidFill>
              </a:rPr>
              <a:t>По времени обучения прием мяча снизу уступает обучению верхней передаче, однако это не менее важный элемент в подготовке волейболистов. Прием снизу применяется в случаях, когда принять мяч сверху уже нельзя, например, у самой сетки или когда остается одно касание, а игрок движется к мячу, находясь спиной к сетке.</a:t>
            </a:r>
            <a:br>
              <a:rPr lang="ru-RU" sz="1200" dirty="0" smtClean="0">
                <a:solidFill>
                  <a:srgbClr val="FFFF00"/>
                </a:solidFill>
              </a:rPr>
            </a:br>
            <a:r>
              <a:rPr lang="ru-RU" sz="1200" dirty="0" smtClean="0">
                <a:solidFill>
                  <a:srgbClr val="FFFF00"/>
                </a:solidFill>
              </a:rPr>
              <a:t>На рисунке показано, как правильно выполнять прием мяча снизу. Игрок выбегает к месту прима мяча. Одна нога (положение а) выставляется вперед с целью остановить движение тела по инерции, руки уже готовы для приема мяча. Вес тела переходит на впереди стоящую ногу, руки выпрямлены, кисти сомкнуты (положения б, в).</a:t>
            </a:r>
            <a:br>
              <a:rPr lang="ru-RU" sz="1200" dirty="0" smtClean="0">
                <a:solidFill>
                  <a:srgbClr val="FFFF00"/>
                </a:solidFill>
              </a:rPr>
            </a:br>
            <a:r>
              <a:rPr lang="ru-RU" sz="1200" dirty="0" smtClean="0">
                <a:solidFill>
                  <a:srgbClr val="FFFF00"/>
                </a:solidFill>
              </a:rPr>
              <a:t/>
            </a:r>
            <a:br>
              <a:rPr lang="ru-RU" sz="1200" dirty="0" smtClean="0">
                <a:solidFill>
                  <a:srgbClr val="FFFF00"/>
                </a:solidFill>
              </a:rPr>
            </a:br>
            <a:r>
              <a:rPr lang="ru-RU" sz="1200" dirty="0" smtClean="0">
                <a:solidFill>
                  <a:srgbClr val="FFFF00"/>
                </a:solidFill>
              </a:rPr>
              <a:t>Для такого приема характерно «</a:t>
            </a:r>
            <a:r>
              <a:rPr lang="ru-RU" sz="1200" dirty="0" err="1" smtClean="0">
                <a:solidFill>
                  <a:srgbClr val="FFFF00"/>
                </a:solidFill>
              </a:rPr>
              <a:t>подседание</a:t>
            </a:r>
            <a:r>
              <a:rPr lang="ru-RU" sz="1200" dirty="0" smtClean="0">
                <a:solidFill>
                  <a:srgbClr val="FFFF00"/>
                </a:solidFill>
              </a:rPr>
              <a:t> под мяч» (положения г, </a:t>
            </a:r>
            <a:r>
              <a:rPr lang="ru-RU" sz="1200" dirty="0" err="1" smtClean="0">
                <a:solidFill>
                  <a:srgbClr val="FFFF00"/>
                </a:solidFill>
              </a:rPr>
              <a:t>д</a:t>
            </a:r>
            <a:r>
              <a:rPr lang="ru-RU" sz="1200" dirty="0" smtClean="0">
                <a:solidFill>
                  <a:srgbClr val="FFFF00"/>
                </a:solidFill>
              </a:rPr>
              <a:t>). Прием производится движением рук вперед-вверх, навстречу мячу.</a:t>
            </a:r>
            <a:br>
              <a:rPr lang="ru-RU" sz="1200" dirty="0" smtClean="0">
                <a:solidFill>
                  <a:srgbClr val="FFFF00"/>
                </a:solidFill>
              </a:rPr>
            </a:br>
            <a:r>
              <a:rPr lang="ru-RU" sz="1200" dirty="0" smtClean="0">
                <a:solidFill>
                  <a:srgbClr val="FFFF00"/>
                </a:solidFill>
              </a:rPr>
              <a:t>В момент приема, руки выпрямлены в локтевых суставах, кисти слегка опущены вниз, точка касания мяча приходится на предплечья у лучезапястных суставов. При приеме мяча на кисти (кулаки) трудно добиться точности полета мяча. В момент касания руки не должны сгибаться в локтях.</a:t>
            </a:r>
            <a:r>
              <a:rPr lang="ru-RU" sz="1100" dirty="0" smtClean="0">
                <a:solidFill>
                  <a:srgbClr val="FFFF00"/>
                </a:solidFill>
              </a:rPr>
              <a:t/>
            </a:r>
            <a:br>
              <a:rPr lang="ru-RU" sz="1100" dirty="0" smtClean="0">
                <a:solidFill>
                  <a:srgbClr val="FFFF00"/>
                </a:solidFill>
              </a:rPr>
            </a:br>
            <a:endParaRPr lang="ru-RU" sz="1100" dirty="0">
              <a:solidFill>
                <a:srgbClr val="FFFF00"/>
              </a:solidFill>
            </a:endParaRPr>
          </a:p>
        </p:txBody>
      </p:sp>
      <p:pic>
        <p:nvPicPr>
          <p:cNvPr id="4" name="Содержимое 3" descr="priem_myacha_snizu_big.jpg"/>
          <p:cNvPicPr>
            <a:picLocks noGrp="1" noChangeAspect="1"/>
          </p:cNvPicPr>
          <p:nvPr>
            <p:ph idx="1"/>
          </p:nvPr>
        </p:nvPicPr>
        <p:blipFill>
          <a:blip r:embed="rId3"/>
          <a:stretch>
            <a:fillRect/>
          </a:stretch>
        </p:blipFill>
        <p:spPr>
          <a:xfrm>
            <a:off x="0" y="3321050"/>
            <a:ext cx="9144000" cy="3536950"/>
          </a:xfrm>
        </p:spPr>
      </p:pic>
    </p:spTree>
  </p:cSld>
  <p:clrMapOvr>
    <a:masterClrMapping/>
  </p:clrMapOvr>
  <p:transition spd="slow">
    <p:wedge/>
    <p:sndAc>
      <p:stSnd>
        <p:snd r:embed="rId2" name="chimes.wav" builtIn="1"/>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654296"/>
          </a:xfrm>
        </p:spPr>
        <p:txBody>
          <a:bodyPr>
            <a:normAutofit/>
          </a:bodyPr>
          <a:lstStyle/>
          <a:p>
            <a:r>
              <a:rPr lang="ru-RU" sz="1200" dirty="0" smtClean="0">
                <a:solidFill>
                  <a:schemeClr val="bg1"/>
                </a:solidFill>
              </a:rPr>
              <a:t>Прием мяча сверху двумя руками с последующим падением и перекатом в сторону на бедро и спину.</a:t>
            </a:r>
            <a:r>
              <a:rPr lang="ru-RU" sz="1200" dirty="0" smtClean="0"/>
              <a:t/>
            </a:r>
            <a:br>
              <a:rPr lang="ru-RU" sz="1200" dirty="0" smtClean="0"/>
            </a:br>
            <a:r>
              <a:rPr lang="ru-RU" sz="1200" dirty="0" smtClean="0"/>
              <a:t>Когда игрок не может выполнить прием мяча сверху в низкой стойке, он выполняет его с последующим падением. На рисунке выше изображены основы техники приема мяча сверху с падением. После перемещения к точке приема, делается выпад по направлению к мячу. Вес тела переносится на ногу, которой был сделан выпад. Падение происходит в сторону выпада, при резком подведении плеч под мяч, падение может произойти на ягодицы с перекатом через спину.</a:t>
            </a:r>
            <a:br>
              <a:rPr lang="ru-RU" sz="1200" dirty="0" smtClean="0"/>
            </a:br>
            <a:r>
              <a:rPr lang="ru-RU" sz="1200" dirty="0" smtClean="0"/>
              <a:t>Падение при этом приеме, неизбежно т.к. центр тяжести тела находится за точкой опоры.</a:t>
            </a:r>
            <a:br>
              <a:rPr lang="ru-RU" sz="1200" dirty="0" smtClean="0"/>
            </a:br>
            <a:endParaRPr lang="ru-RU" sz="1200" dirty="0"/>
          </a:p>
        </p:txBody>
      </p:sp>
      <p:pic>
        <p:nvPicPr>
          <p:cNvPr id="4" name="Содержимое 3" descr="priem_myacha_sverhu_s_padeniem_big.jpg"/>
          <p:cNvPicPr>
            <a:picLocks noGrp="1" noChangeAspect="1"/>
          </p:cNvPicPr>
          <p:nvPr>
            <p:ph idx="1"/>
          </p:nvPr>
        </p:nvPicPr>
        <p:blipFill>
          <a:blip r:embed="rId3"/>
          <a:stretch>
            <a:fillRect/>
          </a:stretch>
        </p:blipFill>
        <p:spPr>
          <a:xfrm>
            <a:off x="0" y="2921000"/>
            <a:ext cx="9144000" cy="3937000"/>
          </a:xfrm>
        </p:spPr>
      </p:pic>
    </p:spTree>
  </p:cSld>
  <p:clrMapOvr>
    <a:masterClrMapping/>
  </p:clrMapOvr>
  <p:transition spd="slow">
    <p:fade thruBlk="1"/>
    <p:sndAc>
      <p:stSnd>
        <p:snd r:embed="rId2" name="chimes.wav" builtIn="1"/>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3143248"/>
          </a:xfrm>
        </p:spPr>
        <p:txBody>
          <a:bodyPr>
            <a:normAutofit/>
          </a:bodyPr>
          <a:lstStyle/>
          <a:p>
            <a:r>
              <a:rPr lang="ru-RU" sz="1200" dirty="0" smtClean="0">
                <a:solidFill>
                  <a:schemeClr val="bg1"/>
                </a:solidFill>
              </a:rPr>
              <a:t>Прием мяча снизу одной рукой с падением.</a:t>
            </a:r>
            <a:r>
              <a:rPr lang="ru-RU" sz="1200" dirty="0" smtClean="0"/>
              <a:t/>
            </a:r>
            <a:br>
              <a:rPr lang="ru-RU" sz="1200" dirty="0" smtClean="0"/>
            </a:br>
            <a:r>
              <a:rPr lang="ru-RU" sz="1200" dirty="0" smtClean="0"/>
              <a:t>Этот способ применяется, для того, чтобы достать далекий мяч, когда невозможно выполнить прием предыдущими способами. Этот прием схож по структуре  с предыдущим, поэтому освоить его довольно просто.</a:t>
            </a:r>
            <a:br>
              <a:rPr lang="ru-RU" sz="1200" dirty="0" smtClean="0"/>
            </a:br>
            <a:r>
              <a:rPr lang="ru-RU" sz="1200" dirty="0" smtClean="0"/>
              <a:t>На рисунке ниже показана техника приема мяча снизу одной рукой с падением. Прием выполняется одноименной со стороной выпада рукой. Удар производится кистью с согнутыми пальцами.</a:t>
            </a:r>
            <a:br>
              <a:rPr lang="ru-RU" sz="1200" dirty="0" smtClean="0"/>
            </a:br>
            <a:r>
              <a:rPr lang="ru-RU" sz="1200" dirty="0" smtClean="0"/>
              <a:t>Профессиональные волейболисты после приема мяча с падением делают группировку и перекат через плечо, сразу занимая удобное положение для игры. Для новичков это достаточно трудно, поэтому после приема мяча им просто необходимо постараться быстрее встать на ноги.</a:t>
            </a:r>
            <a:br>
              <a:rPr lang="ru-RU" sz="1200" dirty="0" smtClean="0"/>
            </a:br>
            <a:endParaRPr lang="ru-RU" sz="1200" dirty="0"/>
          </a:p>
        </p:txBody>
      </p:sp>
      <p:pic>
        <p:nvPicPr>
          <p:cNvPr id="4" name="Содержимое 3" descr="priem_myacha_snizu_odnoy_rukoy_big.jpg"/>
          <p:cNvPicPr>
            <a:picLocks noGrp="1" noChangeAspect="1"/>
          </p:cNvPicPr>
          <p:nvPr>
            <p:ph idx="1"/>
          </p:nvPr>
        </p:nvPicPr>
        <p:blipFill>
          <a:blip r:embed="rId3"/>
          <a:stretch>
            <a:fillRect/>
          </a:stretch>
        </p:blipFill>
        <p:spPr>
          <a:xfrm>
            <a:off x="0" y="2643182"/>
            <a:ext cx="9144000" cy="3684588"/>
          </a:xfrm>
        </p:spPr>
      </p:pic>
    </p:spTree>
  </p:cSld>
  <p:clrMapOvr>
    <a:masterClrMapping/>
  </p:clrMapOvr>
  <p:transition spd="slow">
    <p:split orient="vert"/>
    <p:sndAc>
      <p:stSnd>
        <p:snd r:embed="rId2" name="chimes.wav" builtIn="1"/>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298430"/>
          </a:xfrm>
        </p:spPr>
        <p:txBody>
          <a:bodyPr>
            <a:normAutofit fontScale="90000"/>
          </a:bodyPr>
          <a:lstStyle/>
          <a:p>
            <a:r>
              <a:rPr lang="ru-RU" dirty="0" smtClean="0"/>
              <a:t>История волейбола</a:t>
            </a:r>
            <a:endParaRPr lang="ru-RU" dirty="0"/>
          </a:p>
        </p:txBody>
      </p:sp>
      <p:sp>
        <p:nvSpPr>
          <p:cNvPr id="3" name="Текст 2"/>
          <p:cNvSpPr>
            <a:spLocks noGrp="1"/>
          </p:cNvSpPr>
          <p:nvPr>
            <p:ph type="body" idx="2"/>
          </p:nvPr>
        </p:nvSpPr>
        <p:spPr>
          <a:xfrm>
            <a:off x="0" y="609600"/>
            <a:ext cx="3465513" cy="6748490"/>
          </a:xfrm>
        </p:spPr>
        <p:txBody>
          <a:bodyPr>
            <a:normAutofit fontScale="77500" lnSpcReduction="20000"/>
          </a:bodyPr>
          <a:lstStyle/>
          <a:p>
            <a:r>
              <a:rPr lang="ru-RU" sz="1500" dirty="0" smtClean="0"/>
              <a:t>Волейбол родился в 1895 году, а «отцом» стал </a:t>
            </a:r>
            <a:r>
              <a:rPr lang="ru-RU" sz="1500" dirty="0" err="1" smtClean="0"/>
              <a:t>Уильяам</a:t>
            </a:r>
            <a:r>
              <a:rPr lang="ru-RU" sz="1500" dirty="0" smtClean="0"/>
              <a:t> Дж. Морган -  обычный, скромный преподаватель колледжа, который в свое время придумал игру «Волейбол», а предыдущее ее название было -  </a:t>
            </a:r>
            <a:r>
              <a:rPr lang="ru-RU" sz="1500" dirty="0" err="1" smtClean="0"/>
              <a:t>mintonette</a:t>
            </a:r>
            <a:r>
              <a:rPr lang="ru-RU" sz="1500" dirty="0" smtClean="0"/>
              <a:t>.</a:t>
            </a:r>
          </a:p>
          <a:p>
            <a:r>
              <a:rPr lang="ru-RU" sz="1500" dirty="0" err="1" smtClean="0"/>
              <a:t>Уильяам</a:t>
            </a:r>
            <a:r>
              <a:rPr lang="ru-RU" sz="1500" dirty="0" smtClean="0"/>
              <a:t> Дж. Морган смешал элементы таких игр как: баскетбол, бейсбол, гандбол и теннис. </a:t>
            </a:r>
            <a:br>
              <a:rPr lang="ru-RU" sz="1500" dirty="0" smtClean="0"/>
            </a:br>
            <a:r>
              <a:rPr lang="ru-RU" sz="1500" dirty="0" smtClean="0"/>
              <a:t>Он позаимствовал сетку из настольного тенниса, только установил ее выше, примерно на высоте 196 сантиметров от земли, а идея названия волейбол пришла, когда мяч начали перебрасывать над сеткой и именно </a:t>
            </a:r>
            <a:r>
              <a:rPr lang="ru-RU" sz="1500" dirty="0" err="1" smtClean="0"/>
              <a:t>volleyball</a:t>
            </a:r>
            <a:r>
              <a:rPr lang="ru-RU" sz="1500" dirty="0" smtClean="0"/>
              <a:t> (летающий мяч) было подходящим названием для этой игры!</a:t>
            </a:r>
          </a:p>
          <a:p>
            <a:r>
              <a:rPr lang="ru-RU" sz="1500" dirty="0" smtClean="0"/>
              <a:t>Первая официальная игра была сыграна 7 июля 1896 г. в Колледже города  Спрингфилда.</a:t>
            </a:r>
            <a:br>
              <a:rPr lang="ru-RU" sz="1500" dirty="0" smtClean="0"/>
            </a:br>
            <a:r>
              <a:rPr lang="ru-RU" sz="1500" dirty="0" smtClean="0"/>
              <a:t>И уже в 1900 году был создан специальный мяч для игры в волейбол.</a:t>
            </a:r>
          </a:p>
          <a:p>
            <a:r>
              <a:rPr lang="ru-RU" sz="1500" dirty="0" smtClean="0"/>
              <a:t>Сочетание паса и нападающего удара впервые было продемонстрировано в 1916 году на </a:t>
            </a:r>
            <a:r>
              <a:rPr lang="ru-RU" sz="1500" dirty="0" err="1" smtClean="0"/>
              <a:t>Филлипинах</a:t>
            </a:r>
            <a:r>
              <a:rPr lang="ru-RU" sz="1500" dirty="0" smtClean="0"/>
              <a:t>.</a:t>
            </a:r>
            <a:br>
              <a:rPr lang="ru-RU" sz="1500" dirty="0" smtClean="0"/>
            </a:br>
            <a:r>
              <a:rPr lang="ru-RU" sz="1500" dirty="0" smtClean="0"/>
              <a:t>Сначала в волейболе играли до 21 очка, но в 1917 году стали играть до 15 очков.</a:t>
            </a:r>
          </a:p>
          <a:p>
            <a:r>
              <a:rPr lang="ru-RU" sz="1500" dirty="0" smtClean="0"/>
              <a:t>Правило «Трех касаний» было установлено в 1920 году, а также правило нападения с задней линии.</a:t>
            </a:r>
            <a:br>
              <a:rPr lang="ru-RU" sz="1500" dirty="0" smtClean="0"/>
            </a:br>
            <a:r>
              <a:rPr lang="ru-RU" sz="1500" dirty="0" smtClean="0"/>
              <a:t>Первый национальный чемпионат по волейболу прошел в 1922 году в США, а проводился он в Бруклине. Были собраны люди  из 11 штатов, а именно, приняли участие в соревнованиях 27 команд.</a:t>
            </a:r>
          </a:p>
          <a:p>
            <a:r>
              <a:rPr lang="ru-RU" sz="1500" dirty="0" smtClean="0"/>
              <a:t>Волейбольная ассоциация США образована была в 1928 году («USVBA», сейчас, в наше время это – «USA </a:t>
            </a:r>
            <a:r>
              <a:rPr lang="ru-RU" sz="1500" dirty="0" err="1" smtClean="0"/>
              <a:t>Volleyball</a:t>
            </a:r>
            <a:r>
              <a:rPr lang="ru-RU" sz="1500" dirty="0" smtClean="0"/>
              <a:t>»).</a:t>
            </a:r>
            <a:br>
              <a:rPr lang="ru-RU" sz="1500" dirty="0" smtClean="0"/>
            </a:br>
            <a:r>
              <a:rPr lang="ru-RU" sz="1500" dirty="0" smtClean="0"/>
              <a:t>Был проведен первый открытый чемпионат США.</a:t>
            </a:r>
          </a:p>
          <a:p>
            <a:r>
              <a:rPr lang="ru-RU" sz="1500" dirty="0" smtClean="0"/>
              <a:t>Первые судьи появились в 1934 году (до этого матчи судил священник в рясе, играли люди из Ассоциации молодых крестьян!)</a:t>
            </a:r>
          </a:p>
          <a:p>
            <a:r>
              <a:rPr lang="ru-RU" sz="1500" dirty="0" smtClean="0"/>
              <a:t>FIVB или Федерация Международного волейбола была создана в 1947 году, а первый волейбольный турнир прошел 1948 году (пляжный волейбол). </a:t>
            </a:r>
          </a:p>
          <a:p>
            <a:r>
              <a:rPr lang="ru-RU" dirty="0" smtClean="0"/>
              <a:t/>
            </a:r>
            <a:br>
              <a:rPr lang="ru-RU" dirty="0" smtClean="0"/>
            </a:br>
            <a:endParaRPr lang="ru-RU" dirty="0" smtClean="0"/>
          </a:p>
          <a:p>
            <a:endParaRPr lang="ru-RU" dirty="0"/>
          </a:p>
        </p:txBody>
      </p:sp>
      <p:pic>
        <p:nvPicPr>
          <p:cNvPr id="5" name="Содержимое 4" descr="x_9afa1429.jpg"/>
          <p:cNvPicPr>
            <a:picLocks noGrp="1" noChangeAspect="1"/>
          </p:cNvPicPr>
          <p:nvPr>
            <p:ph sz="half" idx="1"/>
          </p:nvPr>
        </p:nvPicPr>
        <p:blipFill>
          <a:blip r:embed="rId3"/>
          <a:stretch>
            <a:fillRect/>
          </a:stretch>
        </p:blipFill>
        <p:spPr>
          <a:xfrm>
            <a:off x="4429124" y="0"/>
            <a:ext cx="4219575" cy="6858000"/>
          </a:xfrm>
        </p:spPr>
      </p:pic>
    </p:spTree>
  </p:cSld>
  <p:clrMapOvr>
    <a:masterClrMapping/>
  </p:clrMapOvr>
  <p:transition spd="slow">
    <p:randomBar dir="vert"/>
    <p:sndAc>
      <p:stSnd>
        <p:snd r:embed="rId2" name="chimes.wav" builtIn="1"/>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85728"/>
            <a:ext cx="3643305" cy="369868"/>
          </a:xfrm>
        </p:spPr>
        <p:txBody>
          <a:bodyPr>
            <a:normAutofit fontScale="90000"/>
          </a:bodyPr>
          <a:lstStyle/>
          <a:p>
            <a:r>
              <a:rPr lang="ru-RU" dirty="0" smtClean="0"/>
              <a:t>Правила игры в        волейбол </a:t>
            </a:r>
            <a:endParaRPr lang="ru-RU" dirty="0"/>
          </a:p>
        </p:txBody>
      </p:sp>
      <p:sp>
        <p:nvSpPr>
          <p:cNvPr id="3" name="Текст 2"/>
          <p:cNvSpPr>
            <a:spLocks noGrp="1"/>
          </p:cNvSpPr>
          <p:nvPr>
            <p:ph type="body" idx="2"/>
          </p:nvPr>
        </p:nvSpPr>
        <p:spPr>
          <a:xfrm>
            <a:off x="0" y="642918"/>
            <a:ext cx="3465513" cy="6215082"/>
          </a:xfrm>
        </p:spPr>
        <p:txBody>
          <a:bodyPr>
            <a:normAutofit lnSpcReduction="10000"/>
          </a:bodyPr>
          <a:lstStyle/>
          <a:p>
            <a:r>
              <a:rPr lang="ru-RU" b="1" dirty="0" smtClean="0"/>
              <a:t>Общие правила</a:t>
            </a:r>
          </a:p>
          <a:p>
            <a:r>
              <a:rPr lang="ru-RU" dirty="0" smtClean="0"/>
              <a:t> </a:t>
            </a:r>
          </a:p>
          <a:p>
            <a:r>
              <a:rPr lang="ru-RU" dirty="0" smtClean="0"/>
              <a:t>«Зоны» на площадке и перемещение игроков</a:t>
            </a:r>
          </a:p>
          <a:p>
            <a:r>
              <a:rPr lang="ru-RU" dirty="0" smtClean="0"/>
              <a:t>Игра ведётся на прямоугольной</a:t>
            </a:r>
            <a:r>
              <a:rPr lang="ru-RU" dirty="0" smtClean="0">
                <a:solidFill>
                  <a:schemeClr val="bg1"/>
                </a:solidFill>
              </a:rPr>
              <a:t> </a:t>
            </a:r>
            <a:r>
              <a:rPr lang="ru-RU" dirty="0" smtClean="0">
                <a:solidFill>
                  <a:schemeClr val="bg1"/>
                </a:solidFill>
                <a:hlinkClick r:id="rId3" tooltip="Волейбольная площадка"/>
              </a:rPr>
              <a:t>площадке</a:t>
            </a:r>
            <a:r>
              <a:rPr lang="ru-RU" dirty="0" smtClean="0">
                <a:solidFill>
                  <a:schemeClr val="bg1"/>
                </a:solidFill>
              </a:rPr>
              <a:t> </a:t>
            </a:r>
            <a:r>
              <a:rPr lang="ru-RU" dirty="0" smtClean="0"/>
              <a:t>размером 18х9 метров. Волейбольная площадка разделена посередине сеткой. Высота сетки для мужчин — 2,43 м, для женщин — 2,24 м.</a:t>
            </a:r>
          </a:p>
          <a:p>
            <a:r>
              <a:rPr lang="ru-RU" dirty="0" smtClean="0"/>
              <a:t>Игра ведётся сферическим </a:t>
            </a:r>
            <a:r>
              <a:rPr lang="ru-RU" dirty="0" smtClean="0">
                <a:hlinkClick r:id="rId4" tooltip="Волейбольный мяч"/>
              </a:rPr>
              <a:t>мячом</a:t>
            </a:r>
            <a:r>
              <a:rPr lang="ru-RU" dirty="0" smtClean="0"/>
              <a:t> окружностью 65—67 см, весом 260—280 г.</a:t>
            </a:r>
          </a:p>
          <a:p>
            <a:r>
              <a:rPr lang="ru-RU" dirty="0" smtClean="0"/>
              <a:t>Каждая из двух команд может иметь в составе до 14 игроков, на поле в каждый момент времени могут находиться 6 игроков. Цель игры — атакующим ударом добить мяч </a:t>
            </a:r>
            <a:r>
              <a:rPr lang="ru-RU" i="1" dirty="0" smtClean="0"/>
              <a:t>до пола</a:t>
            </a:r>
            <a:r>
              <a:rPr lang="ru-RU" dirty="0" smtClean="0"/>
              <a:t>, то есть до игровой поверхности площадки половины противника, или заставить его ошибиться.</a:t>
            </a:r>
          </a:p>
          <a:p>
            <a:r>
              <a:rPr lang="ru-RU" dirty="0" smtClean="0"/>
              <a:t>Игра начинается вводом мяча в игру при помощи подачи согласно </a:t>
            </a:r>
            <a:r>
              <a:rPr lang="ru-RU" dirty="0" smtClean="0">
                <a:hlinkClick r:id="rId5" tooltip="Выборы по жребию"/>
              </a:rPr>
              <a:t>жребию</a:t>
            </a:r>
            <a:r>
              <a:rPr lang="ru-RU" dirty="0" smtClean="0"/>
              <a:t>. После ввода мяча в игру подачей и успешного розыгрыша подача переходит к той команде, которая выиграла очко. Площадка по количеству игроков условно разделена на 6 зон. После каждого перехода право подачи переходит от одной команды к другой в результате розыгрыша очка, игроки перемещаются в следующую зону по часовой стрелке.</a:t>
            </a:r>
          </a:p>
          <a:p>
            <a:endParaRPr lang="ru-RU" dirty="0"/>
          </a:p>
        </p:txBody>
      </p:sp>
      <p:pic>
        <p:nvPicPr>
          <p:cNvPr id="7" name="Содержимое 6" descr="150px-VolleyballRotation_svg.png"/>
          <p:cNvPicPr>
            <a:picLocks noGrp="1" noChangeAspect="1"/>
          </p:cNvPicPr>
          <p:nvPr>
            <p:ph sz="half" idx="1"/>
          </p:nvPr>
        </p:nvPicPr>
        <p:blipFill>
          <a:blip r:embed="rId6"/>
          <a:stretch>
            <a:fillRect/>
          </a:stretch>
        </p:blipFill>
        <p:spPr>
          <a:xfrm>
            <a:off x="4643438" y="0"/>
            <a:ext cx="3727450" cy="6857999"/>
          </a:xfrm>
        </p:spPr>
      </p:pic>
    </p:spTree>
  </p:cSld>
  <p:clrMapOvr>
    <a:masterClrMapping/>
  </p:clrMapOvr>
  <p:transition spd="slow">
    <p:zoom/>
    <p:sndAc>
      <p:stSnd>
        <p:snd r:embed="rId2" name="chimes.wav" builtIn="1"/>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0"/>
            <a:ext cx="5486400" cy="500042"/>
          </a:xfrm>
        </p:spPr>
        <p:txBody>
          <a:bodyPr/>
          <a:lstStyle/>
          <a:p>
            <a:r>
              <a:rPr lang="ru-RU" dirty="0" smtClean="0"/>
              <a:t>Волейбольный мяч</a:t>
            </a:r>
            <a:endParaRPr lang="ru-RU" dirty="0"/>
          </a:p>
        </p:txBody>
      </p:sp>
      <p:sp>
        <p:nvSpPr>
          <p:cNvPr id="4" name="Текст 3"/>
          <p:cNvSpPr>
            <a:spLocks noGrp="1"/>
          </p:cNvSpPr>
          <p:nvPr>
            <p:ph type="body" sz="half" idx="2"/>
          </p:nvPr>
        </p:nvSpPr>
        <p:spPr>
          <a:xfrm>
            <a:off x="0" y="571480"/>
            <a:ext cx="9144000" cy="1125659"/>
          </a:xfrm>
        </p:spPr>
        <p:txBody>
          <a:bodyPr/>
          <a:lstStyle/>
          <a:p>
            <a:r>
              <a:rPr lang="ru-RU" b="1" dirty="0" smtClean="0"/>
              <a:t>Волейбольный мяч</a:t>
            </a:r>
            <a:r>
              <a:rPr lang="ru-RU" dirty="0" smtClean="0"/>
              <a:t> состоит из шести панелей кожи (естественной или искусственной), натянутой вокруг каркаса. Каждая панель состоит из трёх секций или рядов. Мяч может быть разноцветным или полностью белым. Длина окружности мяча 65—67 см; вес — 260—280 г. Внутреннее давление 0,300 — 0,325 кг/см</a:t>
            </a:r>
            <a:r>
              <a:rPr lang="ru-RU" baseline="30000" dirty="0" smtClean="0"/>
              <a:t>2</a:t>
            </a:r>
            <a:r>
              <a:rPr lang="ru-RU" dirty="0" smtClean="0"/>
              <a:t> (294,3—318,82 гПа). Волейбольные мячи, использующиеся в </a:t>
            </a:r>
            <a:r>
              <a:rPr lang="ru-RU" dirty="0" smtClean="0">
                <a:hlinkClick r:id="rId3" action="ppaction://hlinkfile" tooltip="Пляжный волейбол"/>
              </a:rPr>
              <a:t>пляжном волейболе</a:t>
            </a:r>
            <a:r>
              <a:rPr lang="ru-RU" dirty="0" smtClean="0"/>
              <a:t>, немного больше и у них ниже внутреннее давление.</a:t>
            </a:r>
            <a:endParaRPr lang="ru-RU" dirty="0"/>
          </a:p>
        </p:txBody>
      </p:sp>
      <p:pic>
        <p:nvPicPr>
          <p:cNvPr id="9" name="Рисунок 8" descr="ce59fa10a7066c6b910144f92dd8d2710db9bb37.jpg"/>
          <p:cNvPicPr>
            <a:picLocks noGrp="1" noChangeAspect="1"/>
          </p:cNvPicPr>
          <p:nvPr>
            <p:ph type="pic" idx="1"/>
          </p:nvPr>
        </p:nvPicPr>
        <p:blipFill>
          <a:blip r:embed="rId4"/>
          <a:srcRect t="13889" b="13889"/>
          <a:stretch>
            <a:fillRect/>
          </a:stretch>
        </p:blipFill>
        <p:spPr>
          <a:xfrm>
            <a:off x="1071538" y="1571612"/>
            <a:ext cx="6929486" cy="5026025"/>
          </a:xfrm>
        </p:spPr>
      </p:pic>
    </p:spTree>
  </p:cSld>
  <p:clrMapOvr>
    <a:masterClrMapping/>
  </p:clrMapOvr>
  <p:transition spd="slow">
    <p:comb/>
    <p:sndAc>
      <p:stSnd>
        <p:snd r:embed="rId2" name="chimes.wav" builtIn="1"/>
      </p:stSnd>
    </p:sndAc>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74</TotalTime>
  <Words>429</Words>
  <PresentationFormat>Экран (4:3)</PresentationFormat>
  <Paragraphs>33</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Апекс</vt:lpstr>
      <vt:lpstr>Приемы и передачи мяча в      волейболе</vt:lpstr>
      <vt:lpstr>Приемы и передачи</vt:lpstr>
      <vt:lpstr>Верхняя передача мяча. От успешного освоения верхней передачи во многом зависит обучение волейболу вообще. Изучение верхней передачи начинается с первых занятий и совершенствуется на всех последующих, за исключением занятий по общей физической подготовке. Верхняя передача мяча двумя руками представляет собой основной технический прием волейбола. Только эта передача обеспечивает наиболее точную передачу мяча. Не овладев техникой верхней передачей, невозможно добиться сколько-нибудь значительных успехов в игре.На рисунке ниже показаны основные положения волейболиста при верхней передаче мяча. Основой правильного выполнения передачи является своевременный выход к мячу и выбор исходного положения: Ноги согнуты в коленях и расставлены, одна нога впереди. Туловище находится в вертикальном положении руки вынесены вперед-вверх и согнуты в локтях Собственно обработка мяча: руки соприкасаются с мячом на уровне лица над головой кисти находятся в положении тыльного сгибания -пальцы слегка напряжены и согнуты, они плотно охватывают мяч, образуя своеобразную воронку  -основная нагрузка при передаче падает преимущественно на указательные и средние пальцы -ноги и руки выпрямляются разгибанием в лучезапястных суставах и эластичным движением пальцев, мячу придается нужное направление . В зависимости от полета мяча верхняя передача может выполняется в средней или низкой стойках. </vt:lpstr>
      <vt:lpstr>Прием мяча снизу двумя руками. По времени обучения прием мяча снизу уступает обучению верхней передаче, однако это не менее важный элемент в подготовке волейболистов. Прием снизу применяется в случаях, когда принять мяч сверху уже нельзя, например, у самой сетки или когда остается одно касание, а игрок движется к мячу, находясь спиной к сетке. На рисунке показано, как правильно выполнять прием мяча снизу. Игрок выбегает к месту прима мяча. Одна нога (положение а) выставляется вперед с целью остановить движение тела по инерции, руки уже готовы для приема мяча. Вес тела переходит на впереди стоящую ногу, руки выпрямлены, кисти сомкнуты (положения б, в).  Для такого приема характерно «подседание под мяч» (положения г, д). Прием производится движением рук вперед-вверх, навстречу мячу. В момент приема, руки выпрямлены в локтевых суставах, кисти слегка опущены вниз, точка касания мяча приходится на предплечья у лучезапястных суставов. При приеме мяча на кисти (кулаки) трудно добиться точности полета мяча. В момент касания руки не должны сгибаться в локтях. </vt:lpstr>
      <vt:lpstr>Прием мяча сверху двумя руками с последующим падением и перекатом в сторону на бедро и спину. Когда игрок не может выполнить прием мяча сверху в низкой стойке, он выполняет его с последующим падением. На рисунке выше изображены основы техники приема мяча сверху с падением. После перемещения к точке приема, делается выпад по направлению к мячу. Вес тела переносится на ногу, которой был сделан выпад. Падение происходит в сторону выпада, при резком подведении плеч под мяч, падение может произойти на ягодицы с перекатом через спину. Падение при этом приеме, неизбежно т.к. центр тяжести тела находится за точкой опоры. </vt:lpstr>
      <vt:lpstr>Прием мяча снизу одной рукой с падением. Этот способ применяется, для того, чтобы достать далекий мяч, когда невозможно выполнить прием предыдущими способами. Этот прием схож по структуре  с предыдущим, поэтому освоить его довольно просто. На рисунке ниже показана техника приема мяча снизу одной рукой с падением. Прием выполняется одноименной со стороной выпада рукой. Удар производится кистью с согнутыми пальцами. Профессиональные волейболисты после приема мяча с падением делают группировку и перекат через плечо, сразу занимая удобное положение для игры. Для новичков это достаточно трудно, поэтому после приема мяча им просто необходимо постараться быстрее встать на ноги. </vt:lpstr>
      <vt:lpstr>История волейбола</vt:lpstr>
      <vt:lpstr>Правила игры в        волейбол </vt:lpstr>
      <vt:lpstr>Волейбольный мяч</vt:lpstr>
      <vt:lpstr>Прием подачи</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Приемы и передачи мяча в      волейболе</dc:title>
  <cp:lastModifiedBy>Ольга</cp:lastModifiedBy>
  <cp:revision>10</cp:revision>
  <dcterms:modified xsi:type="dcterms:W3CDTF">2015-04-08T07:25:34Z</dcterms:modified>
</cp:coreProperties>
</file>