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4" r:id="rId3"/>
    <p:sldId id="278" r:id="rId4"/>
    <p:sldId id="280" r:id="rId5"/>
    <p:sldId id="277" r:id="rId6"/>
    <p:sldId id="283" r:id="rId7"/>
    <p:sldId id="284" r:id="rId8"/>
    <p:sldId id="276" r:id="rId9"/>
    <p:sldId id="275" r:id="rId10"/>
    <p:sldId id="282" r:id="rId11"/>
    <p:sldId id="286" r:id="rId12"/>
    <p:sldId id="28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230A05-D7A1-4660-92BE-FF466D7DE7EE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82DC86-058E-4210-8D17-EC55E69604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CDF5F-6C85-454A-99AE-B1A4F3E3F690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F98AF-945B-4FE2-A05B-7E3179EFD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48B8F-8498-4934-B5F3-095305D9E366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D393C-299A-4D06-8F17-9E6AF4C105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90507-8479-4A4E-98F2-866EA59DE509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EC070-CE81-45D9-81C1-7FA1AED663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7A98BD-352A-46E2-9BF8-649930CE6BFA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7A70830-7C43-4A3E-A901-D71DFDCBD1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21DBC-8054-4D7A-AD7A-2F93EF542D18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C9474-7786-4257-9ED3-B01AFBAD5C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3F0AF5-56C5-40CC-9E99-51679E550CDB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9683D9-1DEE-4CF5-936F-E88157700B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00E36-2CB7-4517-BC2E-AA6A49D18B3E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16DC5-FB63-4EE0-AE69-043E455328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8CA738-BC83-4303-978D-1A6B8D40436E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DA80A56-71A8-4D4B-8E87-CA8C9EB767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9BAEA8-8193-49A1-8DD8-6409132633D8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732B58-F86C-4749-A212-06D902779F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87B799-E898-4599-95B7-75D7B3C3565E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099F78-E869-42DD-B30D-C997F5AB7B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E4119ED-B194-467C-BD1F-7F1CEA5AF1AD}" type="datetimeFigureOut">
              <a:rPr lang="ru-RU"/>
              <a:pPr>
                <a:defRPr/>
              </a:pPr>
              <a:t>18.04.2020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49834D9-F3B0-47B8-A1A1-37EB47A22F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8" r:id="rId5"/>
    <p:sldLayoutId id="2147483693" r:id="rId6"/>
    <p:sldLayoutId id="2147483699" r:id="rId7"/>
    <p:sldLayoutId id="2147483700" r:id="rId8"/>
    <p:sldLayoutId id="2147483701" r:id="rId9"/>
    <p:sldLayoutId id="2147483692" r:id="rId10"/>
    <p:sldLayoutId id="214748369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.blog.fontanka.ru/photos/2011/06/580x380_7drym0lG0oKLi8V65QkI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istedu.ru/mirror/_litera/www.bashedu.ru/konkurs/azamatov/film_war/10-1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z-rus.ru/images/pic/history/15_5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c/c4/Shengraben1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qrok.net/uploads/posts/2010-06/1276949847_1810-franois-grard-bataille-dausterlitantoine-jean-gros-hst-510x958-vmndc.jp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2143125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Истинный и ложный героизм в изображении Л.Н. Толстого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913" y="1989138"/>
            <a:ext cx="7407275" cy="1752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Урок-исследование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2"/>
          <p:cNvSpPr txBox="1">
            <a:spLocks noChangeArrowheads="1"/>
          </p:cNvSpPr>
          <p:nvPr/>
        </p:nvSpPr>
        <p:spPr bwMode="auto">
          <a:xfrm>
            <a:off x="928688" y="428625"/>
            <a:ext cx="7940675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orbel" pitchFamily="34" charset="0"/>
              </a:rPr>
              <a:t>Цель исследования -  найти ответы на вопросы:</a:t>
            </a:r>
          </a:p>
          <a:p>
            <a:endParaRPr lang="ru-RU">
              <a:latin typeface="Corbel" pitchFamily="34" charset="0"/>
            </a:endParaRPr>
          </a:p>
          <a:p>
            <a:r>
              <a:rPr lang="ru-RU" b="1">
                <a:latin typeface="Corbel" pitchFamily="34" charset="0"/>
              </a:rPr>
              <a:t>Где, по мнению Толстого, определяется исход сражения (в штабе или </a:t>
            </a:r>
          </a:p>
          <a:p>
            <a:r>
              <a:rPr lang="ru-RU" b="1">
                <a:latin typeface="Corbel" pitchFamily="34" charset="0"/>
              </a:rPr>
              <a:t>на поле боя) ? От каких факторов он зависит?</a:t>
            </a:r>
          </a:p>
          <a:p>
            <a:endParaRPr lang="ru-RU" b="1">
              <a:latin typeface="Corbel" pitchFamily="34" charset="0"/>
            </a:endParaRPr>
          </a:p>
          <a:p>
            <a:r>
              <a:rPr lang="ru-RU" b="1">
                <a:latin typeface="Corbel" pitchFamily="34" charset="0"/>
              </a:rPr>
              <a:t>Почему русские войска победили при Шенграбене и потерпели поражение</a:t>
            </a:r>
          </a:p>
          <a:p>
            <a:r>
              <a:rPr lang="ru-RU" b="1">
                <a:latin typeface="Corbel" pitchFamily="34" charset="0"/>
              </a:rPr>
              <a:t> при Аустерлице?</a:t>
            </a:r>
          </a:p>
          <a:p>
            <a:endParaRPr lang="ru-RU" b="1">
              <a:latin typeface="Corbel" pitchFamily="34" charset="0"/>
            </a:endParaRPr>
          </a:p>
          <a:p>
            <a:r>
              <a:rPr lang="ru-RU" b="1">
                <a:latin typeface="Corbel" pitchFamily="34" charset="0"/>
              </a:rPr>
              <a:t>Почему совершившие подвиг Тимохин и Тушин остаются без награды, а</a:t>
            </a:r>
          </a:p>
          <a:p>
            <a:r>
              <a:rPr lang="ru-RU" b="1">
                <a:latin typeface="Corbel" pitchFamily="34" charset="0"/>
              </a:rPr>
              <a:t>плоды победы пожинают Берг и Долохов?</a:t>
            </a:r>
          </a:p>
          <a:p>
            <a:endParaRPr lang="ru-RU" b="1">
              <a:latin typeface="Corbel" pitchFamily="34" charset="0"/>
            </a:endParaRPr>
          </a:p>
          <a:p>
            <a:r>
              <a:rPr lang="ru-RU" b="1">
                <a:latin typeface="Corbel" pitchFamily="34" charset="0"/>
              </a:rPr>
              <a:t>Какую роль в изображении военных событий Толстой отводит приему</a:t>
            </a:r>
          </a:p>
          <a:p>
            <a:r>
              <a:rPr lang="ru-RU" b="1">
                <a:latin typeface="Corbel" pitchFamily="34" charset="0"/>
              </a:rPr>
              <a:t> антитезы? С какой целью писатель противопоставляет внешний вид и </a:t>
            </a:r>
          </a:p>
          <a:p>
            <a:r>
              <a:rPr lang="ru-RU" b="1">
                <a:latin typeface="Corbel" pitchFamily="34" charset="0"/>
              </a:rPr>
              <a:t>внутренний облик героев романа?</a:t>
            </a:r>
          </a:p>
          <a:p>
            <a:endParaRPr lang="ru-RU" b="1">
              <a:latin typeface="Corbel" pitchFamily="34" charset="0"/>
            </a:endParaRPr>
          </a:p>
          <a:p>
            <a:endParaRPr lang="ru-RU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1"/>
          <p:cNvSpPr txBox="1">
            <a:spLocks noChangeArrowheads="1"/>
          </p:cNvSpPr>
          <p:nvPr/>
        </p:nvSpPr>
        <p:spPr bwMode="auto">
          <a:xfrm>
            <a:off x="1428750" y="1500188"/>
            <a:ext cx="69564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orbel" pitchFamily="34" charset="0"/>
              </a:rPr>
              <a:t>Война, считает Толстой, – безумие, </a:t>
            </a:r>
          </a:p>
          <a:p>
            <a:r>
              <a:rPr lang="ru-RU" sz="2800" b="1">
                <a:latin typeface="Corbel" pitchFamily="34" charset="0"/>
              </a:rPr>
              <a:t>«противное человеческому разуму и всей </a:t>
            </a:r>
          </a:p>
          <a:p>
            <a:r>
              <a:rPr lang="ru-RU" sz="2800" b="1">
                <a:latin typeface="Corbel" pitchFamily="34" charset="0"/>
              </a:rPr>
              <a:t>человеческой природе».</a:t>
            </a:r>
          </a:p>
          <a:p>
            <a:endParaRPr lang="ru-RU" sz="2800" b="1"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Картинка 135 из 117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28625"/>
            <a:ext cx="7500938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"/>
          <p:cNvSpPr txBox="1">
            <a:spLocks noChangeArrowheads="1"/>
          </p:cNvSpPr>
          <p:nvPr/>
        </p:nvSpPr>
        <p:spPr bwMode="auto">
          <a:xfrm>
            <a:off x="357188" y="785813"/>
            <a:ext cx="886777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ru-RU" sz="2000" b="1">
                <a:latin typeface="Corbel" pitchFamily="34" charset="0"/>
              </a:rPr>
              <a:t>        Война всегда интересовала меня. Но война не в смысле комбинаций </a:t>
            </a:r>
          </a:p>
          <a:p>
            <a:pPr algn="just"/>
            <a:r>
              <a:rPr lang="ru-RU" sz="2000" b="1">
                <a:latin typeface="Corbel" pitchFamily="34" charset="0"/>
              </a:rPr>
              <a:t>великих полководцев – воображение мое отказывалось следить за </a:t>
            </a:r>
          </a:p>
          <a:p>
            <a:pPr algn="just"/>
            <a:r>
              <a:rPr lang="ru-RU" sz="2000" b="1">
                <a:latin typeface="Corbel" pitchFamily="34" charset="0"/>
              </a:rPr>
              <a:t>такими громадными действиями: я не понимал их – а интересовал меня </a:t>
            </a:r>
          </a:p>
          <a:p>
            <a:pPr algn="just"/>
            <a:r>
              <a:rPr lang="ru-RU" sz="2000" b="1">
                <a:latin typeface="Corbel" pitchFamily="34" charset="0"/>
              </a:rPr>
              <a:t>сам факт войны – убийство. Мне интереснее знать: каким образом и под </a:t>
            </a:r>
          </a:p>
          <a:p>
            <a:pPr algn="just"/>
            <a:r>
              <a:rPr lang="ru-RU" sz="2000" b="1">
                <a:latin typeface="Corbel" pitchFamily="34" charset="0"/>
              </a:rPr>
              <a:t>влиянием какого чувства убил один солдат другого, чем расположение </a:t>
            </a:r>
          </a:p>
          <a:p>
            <a:pPr algn="just"/>
            <a:r>
              <a:rPr lang="ru-RU" sz="2000" b="1">
                <a:latin typeface="Corbel" pitchFamily="34" charset="0"/>
              </a:rPr>
              <a:t>войск при Аустерлицкой или  Бородинской битве.</a:t>
            </a:r>
          </a:p>
          <a:p>
            <a:pPr algn="just"/>
            <a:endParaRPr lang="ru-RU" sz="2000" b="1">
              <a:latin typeface="Corbel" pitchFamily="34" charset="0"/>
            </a:endParaRPr>
          </a:p>
          <a:p>
            <a:pPr algn="just"/>
            <a:r>
              <a:rPr lang="ru-RU" sz="2000" b="1">
                <a:latin typeface="Corbel" pitchFamily="34" charset="0"/>
              </a:rPr>
              <a:t>                                                                                   Л.Н. Толстой</a:t>
            </a:r>
          </a:p>
        </p:txBody>
      </p:sp>
      <p:pic>
        <p:nvPicPr>
          <p:cNvPr id="14338" name="Picture 2" descr="Картинка 1 из 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3571875"/>
            <a:ext cx="43624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2"/>
          <p:cNvSpPr txBox="1">
            <a:spLocks noChangeArrowheads="1"/>
          </p:cNvSpPr>
          <p:nvPr/>
        </p:nvSpPr>
        <p:spPr bwMode="auto">
          <a:xfrm>
            <a:off x="928688" y="428625"/>
            <a:ext cx="7940675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orbel" pitchFamily="34" charset="0"/>
              </a:rPr>
              <a:t>Цель исследования -  найти ответы на вопросы:</a:t>
            </a:r>
          </a:p>
          <a:p>
            <a:endParaRPr lang="ru-RU">
              <a:latin typeface="Corbel" pitchFamily="34" charset="0"/>
            </a:endParaRPr>
          </a:p>
          <a:p>
            <a:r>
              <a:rPr lang="ru-RU" b="1">
                <a:latin typeface="Corbel" pitchFamily="34" charset="0"/>
              </a:rPr>
              <a:t>Где, по мнению Толстого, определяется исход сражения (в штабе или </a:t>
            </a:r>
          </a:p>
          <a:p>
            <a:r>
              <a:rPr lang="ru-RU" b="1">
                <a:latin typeface="Corbel" pitchFamily="34" charset="0"/>
              </a:rPr>
              <a:t>на поле боя) ? От каких факторов он зависит?</a:t>
            </a:r>
          </a:p>
          <a:p>
            <a:endParaRPr lang="ru-RU" b="1">
              <a:latin typeface="Corbel" pitchFamily="34" charset="0"/>
            </a:endParaRPr>
          </a:p>
          <a:p>
            <a:r>
              <a:rPr lang="ru-RU" b="1">
                <a:latin typeface="Corbel" pitchFamily="34" charset="0"/>
              </a:rPr>
              <a:t>Почему русские войска победили при Шенграбене и потерпели поражение</a:t>
            </a:r>
          </a:p>
          <a:p>
            <a:r>
              <a:rPr lang="ru-RU" b="1">
                <a:latin typeface="Corbel" pitchFamily="34" charset="0"/>
              </a:rPr>
              <a:t> при Аустерлице?</a:t>
            </a:r>
          </a:p>
          <a:p>
            <a:endParaRPr lang="ru-RU" b="1">
              <a:latin typeface="Corbel" pitchFamily="34" charset="0"/>
            </a:endParaRPr>
          </a:p>
          <a:p>
            <a:r>
              <a:rPr lang="ru-RU" b="1">
                <a:latin typeface="Corbel" pitchFamily="34" charset="0"/>
              </a:rPr>
              <a:t>Почему совершившие подвиг Тимохин и Тушин остаются без награды, а</a:t>
            </a:r>
          </a:p>
          <a:p>
            <a:r>
              <a:rPr lang="ru-RU" b="1">
                <a:latin typeface="Corbel" pitchFamily="34" charset="0"/>
              </a:rPr>
              <a:t>плоды победы пожинают Берг и Долохов?</a:t>
            </a:r>
          </a:p>
          <a:p>
            <a:endParaRPr lang="ru-RU" b="1">
              <a:latin typeface="Corbel" pitchFamily="34" charset="0"/>
            </a:endParaRPr>
          </a:p>
          <a:p>
            <a:r>
              <a:rPr lang="ru-RU" b="1">
                <a:latin typeface="Corbel" pitchFamily="34" charset="0"/>
              </a:rPr>
              <a:t>Какую роль в изображении военных событий Толстой отводит приему</a:t>
            </a:r>
          </a:p>
          <a:p>
            <a:r>
              <a:rPr lang="ru-RU" b="1">
                <a:latin typeface="Corbel" pitchFamily="34" charset="0"/>
              </a:rPr>
              <a:t> антитезы? С какой целью писатель противопоставляет внешний вид и </a:t>
            </a:r>
          </a:p>
          <a:p>
            <a:r>
              <a:rPr lang="ru-RU" b="1">
                <a:latin typeface="Corbel" pitchFamily="34" charset="0"/>
              </a:rPr>
              <a:t>внутренний облик героев романа?</a:t>
            </a:r>
          </a:p>
          <a:p>
            <a:endParaRPr lang="ru-RU" b="1">
              <a:latin typeface="Corbel" pitchFamily="34" charset="0"/>
            </a:endParaRPr>
          </a:p>
          <a:p>
            <a:endParaRPr lang="ru-RU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Картинка 19 из 117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75" y="323850"/>
            <a:ext cx="6081713" cy="560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963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Исторический комментарий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0" name="Текст 2"/>
          <p:cNvSpPr>
            <a:spLocks noGrp="1"/>
          </p:cNvSpPr>
          <p:nvPr>
            <p:ph type="body" idx="1"/>
          </p:nvPr>
        </p:nvSpPr>
        <p:spPr>
          <a:xfrm>
            <a:off x="457200" y="328613"/>
            <a:ext cx="4022725" cy="639762"/>
          </a:xfrm>
        </p:spPr>
        <p:txBody>
          <a:bodyPr/>
          <a:lstStyle/>
          <a:p>
            <a:pPr marL="63500"/>
            <a:r>
              <a:rPr lang="ru-RU" sz="2400" b="1" smtClean="0">
                <a:solidFill>
                  <a:srgbClr val="C00000"/>
                </a:solidFill>
              </a:rPr>
              <a:t>Шенграбенское сражение</a:t>
            </a:r>
          </a:p>
        </p:txBody>
      </p:sp>
      <p:sp>
        <p:nvSpPr>
          <p:cNvPr id="17411" name="Текст 3"/>
          <p:cNvSpPr>
            <a:spLocks noGrp="1"/>
          </p:cNvSpPr>
          <p:nvPr>
            <p:ph type="body" sz="half" idx="3"/>
          </p:nvPr>
        </p:nvSpPr>
        <p:spPr>
          <a:xfrm>
            <a:off x="4664075" y="328613"/>
            <a:ext cx="4022725" cy="639762"/>
          </a:xfrm>
        </p:spPr>
        <p:txBody>
          <a:bodyPr/>
          <a:lstStyle/>
          <a:p>
            <a:pPr marL="63500"/>
            <a:r>
              <a:rPr lang="ru-RU" sz="2400" b="1" smtClean="0">
                <a:solidFill>
                  <a:srgbClr val="C00000"/>
                </a:solidFill>
              </a:rPr>
              <a:t>Аустерлицкое сражение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963"/>
            <a:ext cx="4022725" cy="4114800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Решающее сражение в кампании 1805-1807 гг. </a:t>
            </a:r>
            <a:r>
              <a:rPr lang="ru-RU" dirty="0" err="1" smtClean="0"/>
              <a:t>Шенграбен</a:t>
            </a:r>
            <a:r>
              <a:rPr lang="ru-RU" dirty="0" smtClean="0"/>
              <a:t> – это судьба русской армии, а значит, проверка нравственной силы русских солдат. Путь Багратиона через Богемские горы имел целью задержать армию Наполеона и дать русской армии возможность собрать силы.</a:t>
            </a:r>
            <a:endParaRPr lang="ru-RU" dirty="0"/>
          </a:p>
        </p:txBody>
      </p:sp>
      <p:sp>
        <p:nvSpPr>
          <p:cNvPr id="17413" name="Содержимое 5"/>
          <p:cNvSpPr>
            <a:spLocks noGrp="1"/>
          </p:cNvSpPr>
          <p:nvPr>
            <p:ph sz="quarter" idx="4"/>
          </p:nvPr>
        </p:nvSpPr>
        <p:spPr>
          <a:xfrm>
            <a:off x="4664075" y="969963"/>
            <a:ext cx="4022725" cy="4114800"/>
          </a:xfrm>
        </p:spPr>
        <p:txBody>
          <a:bodyPr/>
          <a:lstStyle/>
          <a:p>
            <a:pPr marL="392113" indent="-273050"/>
            <a:r>
              <a:rPr lang="ru-RU" smtClean="0"/>
              <a:t>Аустерлиц – «сражение трех императоров». Цель его – закрепить достигнутый успех. На самом деле Аустерлицкое сражение стало страницей «срама и разочарования для всей России… и торжества Наполеона – победителя»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Картинка 4 из 117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0" y="642938"/>
            <a:ext cx="6429375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Картинка 12 из 117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785813"/>
            <a:ext cx="5645150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3214688" y="4572000"/>
            <a:ext cx="3248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Накануне Аустерлицкой битвы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>
                    <a:satMod val="130000"/>
                  </a:schemeClr>
                </a:solidFill>
              </a:rPr>
              <a:t>Шенграбенское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 и </a:t>
            </a:r>
            <a:r>
              <a:rPr lang="ru-RU" dirty="0" err="1" smtClean="0">
                <a:solidFill>
                  <a:schemeClr val="tx2">
                    <a:satMod val="130000"/>
                  </a:schemeClr>
                </a:solidFill>
              </a:rPr>
              <a:t>Аустерлицкое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 сражения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Шенграбенское </a:t>
            </a:r>
          </a:p>
          <a:p>
            <a:r>
              <a:rPr lang="ru-RU" smtClean="0"/>
              <a:t>Ясность цели</a:t>
            </a:r>
          </a:p>
          <a:p>
            <a:r>
              <a:rPr lang="ru-RU" smtClean="0"/>
              <a:t>Поведение участников в бою</a:t>
            </a:r>
          </a:p>
          <a:p>
            <a:r>
              <a:rPr lang="ru-RU" smtClean="0"/>
              <a:t>Итог </a:t>
            </a:r>
          </a:p>
          <a:p>
            <a:pPr>
              <a:buFont typeface="Wingdings 2" pitchFamily="18" charset="2"/>
              <a:buNone/>
            </a:pPr>
            <a:endParaRPr lang="ru-RU" smtClean="0">
              <a:solidFill>
                <a:srgbClr val="C00000"/>
              </a:solidFill>
            </a:endParaRPr>
          </a:p>
        </p:txBody>
      </p:sp>
      <p:sp>
        <p:nvSpPr>
          <p:cNvPr id="20483" name="Содержимое 3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Аустерлицкое </a:t>
            </a:r>
          </a:p>
          <a:p>
            <a:r>
              <a:rPr lang="ru-RU" smtClean="0"/>
              <a:t>Ясность цели</a:t>
            </a:r>
          </a:p>
          <a:p>
            <a:r>
              <a:rPr lang="ru-RU" smtClean="0"/>
              <a:t>Поведение участников в бою</a:t>
            </a:r>
          </a:p>
          <a:p>
            <a:r>
              <a:rPr lang="ru-RU" smtClean="0"/>
              <a:t>Итог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>
                    <a:satMod val="130000"/>
                  </a:schemeClr>
                </a:solidFill>
              </a:rPr>
              <a:t>Шенграбенское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 и </a:t>
            </a:r>
            <a:r>
              <a:rPr lang="ru-RU" dirty="0" err="1" smtClean="0">
                <a:solidFill>
                  <a:schemeClr val="tx2">
                    <a:satMod val="130000"/>
                  </a:schemeClr>
                </a:solidFill>
              </a:rPr>
              <a:t>Аустерлицкое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 сражения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>
            <a:normAutofit fontScale="77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 smtClean="0">
                <a:solidFill>
                  <a:srgbClr val="C00000"/>
                </a:solidFill>
              </a:rPr>
              <a:t>Шенграбенское</a:t>
            </a:r>
            <a:endParaRPr lang="ru-RU" dirty="0" smtClean="0">
              <a:solidFill>
                <a:srgbClr val="C00000"/>
              </a:solidFill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Цель сражения благородна и понятна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солдатам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Героизм, подвиги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Победа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>
            <a:normAutofit fontScale="77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 smtClean="0">
                <a:solidFill>
                  <a:srgbClr val="C00000"/>
                </a:solidFill>
              </a:rPr>
              <a:t>Аустерлицкое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Цель сражения не понятна солдатам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Неразбериха среди солдат; бессмысленный подвиг князя Андрея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Поражение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349</TotalTime>
  <Words>339</Words>
  <Application>Microsoft Office PowerPoint</Application>
  <PresentationFormat>Экран (4:3)</PresentationFormat>
  <Paragraphs>74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12</vt:i4>
      </vt:variant>
    </vt:vector>
  </HeadingPairs>
  <TitlesOfParts>
    <vt:vector size="25" baseType="lpstr">
      <vt:lpstr>Corbel</vt:lpstr>
      <vt:lpstr>Arial</vt:lpstr>
      <vt:lpstr>Wingdings 2</vt:lpstr>
      <vt:lpstr>Verdana</vt:lpstr>
      <vt:lpstr>Calibri</vt:lpstr>
      <vt:lpstr>Gill Sans MT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Истинный и ложный героизм в изображении Л.Н. Толстого</vt:lpstr>
      <vt:lpstr>Слайд 2</vt:lpstr>
      <vt:lpstr>Слайд 3</vt:lpstr>
      <vt:lpstr>Слайд 4</vt:lpstr>
      <vt:lpstr>Исторический комментарий</vt:lpstr>
      <vt:lpstr>Слайд 6</vt:lpstr>
      <vt:lpstr>Слайд 7</vt:lpstr>
      <vt:lpstr>Шенграбенское и Аустерлицкое сражения</vt:lpstr>
      <vt:lpstr>Шенграбенское и Аустерлицкое сражения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Истинный и ложный героизм</dc:title>
  <dc:creator>User</dc:creator>
  <cp:lastModifiedBy>User</cp:lastModifiedBy>
  <cp:revision>31</cp:revision>
  <dcterms:created xsi:type="dcterms:W3CDTF">2012-03-11T17:44:42Z</dcterms:created>
  <dcterms:modified xsi:type="dcterms:W3CDTF">2020-04-18T15:27:28Z</dcterms:modified>
</cp:coreProperties>
</file>