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64" r:id="rId3"/>
    <p:sldId id="265" r:id="rId4"/>
    <p:sldId id="263" r:id="rId5"/>
    <p:sldId id="269" r:id="rId6"/>
    <p:sldId id="270" r:id="rId7"/>
    <p:sldId id="272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66" r:id="rId16"/>
    <p:sldId id="267" r:id="rId17"/>
    <p:sldId id="268" r:id="rId18"/>
    <p:sldId id="281" r:id="rId19"/>
    <p:sldId id="273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4AFFA-F336-4A70-8344-F55E485546AB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8E2C7-8B17-46B5-B7A1-FAEF9003A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17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Сочинение по картине И.И.Левитана</a:t>
            </a:r>
            <a:r>
              <a:rPr lang="ru-RU" baseline="0" dirty="0" smtClean="0"/>
              <a:t> «Весна. Большая вода». Составила учитель начальных классов МБОУ СОШ№40 г.Симферополь </a:t>
            </a:r>
            <a:r>
              <a:rPr lang="ru-RU" baseline="0" dirty="0" err="1" smtClean="0"/>
              <a:t>Рупчева</a:t>
            </a:r>
            <a:r>
              <a:rPr lang="ru-RU" baseline="0" dirty="0" smtClean="0"/>
              <a:t> В.В.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8E2C7-8B17-46B5-B7A1-FAEF9003AC5D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«Март»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8E2C7-8B17-46B5-B7A1-FAEF9003AC5D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BCCB-414A-48B9-9CB5-65523443553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8C26-4876-4580-A6D4-BED3DEAEC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BCCB-414A-48B9-9CB5-65523443553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8C26-4876-4580-A6D4-BED3DEAEC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BCCB-414A-48B9-9CB5-65523443553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8C26-4876-4580-A6D4-BED3DEAEC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BCCB-414A-48B9-9CB5-65523443553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8C26-4876-4580-A6D4-BED3DEAEC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BCCB-414A-48B9-9CB5-65523443553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8C26-4876-4580-A6D4-BED3DEAEC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BCCB-414A-48B9-9CB5-65523443553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8C26-4876-4580-A6D4-BED3DEAEC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BCCB-414A-48B9-9CB5-65523443553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8C26-4876-4580-A6D4-BED3DEAEC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BCCB-414A-48B9-9CB5-65523443553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8C26-4876-4580-A6D4-BED3DEAEC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BCCB-414A-48B9-9CB5-65523443553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8C26-4876-4580-A6D4-BED3DEAEC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BCCB-414A-48B9-9CB5-65523443553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8C26-4876-4580-A6D4-BED3DEAEC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BCCB-414A-48B9-9CB5-65523443553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8C26-4876-4580-A6D4-BED3DEAEC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4BCCB-414A-48B9-9CB5-65523443553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C8C26-4876-4580-A6D4-BED3DEAECF9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v.900igr.net:10/datas/tsvet-i-forma/TSveta-goluboj.files/0001-001-Goluboj-tsv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1052736"/>
            <a:ext cx="783061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Сочинение по картине  </a:t>
            </a:r>
          </a:p>
          <a:p>
            <a:r>
              <a:rPr lang="ru-RU" sz="4400" b="1" i="1" dirty="0">
                <a:solidFill>
                  <a:srgbClr val="C00000"/>
                </a:solidFill>
              </a:rPr>
              <a:t> </a:t>
            </a:r>
            <a:r>
              <a:rPr lang="ru-RU" sz="4400" b="1" i="1" dirty="0" smtClean="0">
                <a:solidFill>
                  <a:srgbClr val="C00000"/>
                </a:solidFill>
              </a:rPr>
              <a:t>             </a:t>
            </a:r>
            <a:r>
              <a:rPr lang="ru-RU" sz="4400" b="1" i="1" dirty="0" err="1" smtClean="0">
                <a:solidFill>
                  <a:srgbClr val="C00000"/>
                </a:solidFill>
              </a:rPr>
              <a:t>И.И.Левитана</a:t>
            </a:r>
            <a:endParaRPr lang="ru-RU" sz="4400" b="1" i="1" dirty="0" smtClean="0">
              <a:solidFill>
                <a:srgbClr val="C00000"/>
              </a:solidFill>
            </a:endParaRPr>
          </a:p>
          <a:p>
            <a:r>
              <a:rPr lang="ru-RU" sz="4400" b="1" i="1" baseline="0" dirty="0" smtClean="0">
                <a:solidFill>
                  <a:srgbClr val="C00000"/>
                </a:solidFill>
              </a:rPr>
              <a:t> «Весна. Большая вода».</a:t>
            </a:r>
          </a:p>
          <a:p>
            <a:endParaRPr lang="ru-RU" sz="3200" b="1" dirty="0" smtClean="0"/>
          </a:p>
          <a:p>
            <a:endParaRPr lang="ru-RU" sz="3200" b="1" dirty="0"/>
          </a:p>
          <a:p>
            <a:pPr algn="r"/>
            <a:r>
              <a:rPr lang="ru-RU" sz="3200" b="1" baseline="0" dirty="0" smtClean="0"/>
              <a:t>.</a:t>
            </a:r>
            <a:endParaRPr lang="ru-RU" sz="32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92696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solidFill>
                  <a:srgbClr val="C00000"/>
                </a:solidFill>
              </a:rPr>
              <a:t>Полая вода – значит большая вода, когда реки вскрываются, освобождаются ото льда и выходят из своих берегов. </a:t>
            </a:r>
            <a:endParaRPr lang="ru-RU" sz="4000" dirty="0" smtClean="0">
              <a:solidFill>
                <a:srgbClr val="C00000"/>
              </a:solidFill>
            </a:endParaRPr>
          </a:p>
          <a:p>
            <a:r>
              <a:rPr lang="ru-RU" sz="4000" dirty="0" smtClean="0"/>
              <a:t>- А почему вода кажется голубого цвета?</a:t>
            </a:r>
          </a:p>
          <a:p>
            <a:r>
              <a:rPr lang="ru-RU" sz="4000" dirty="0" smtClean="0"/>
              <a:t>- Какое небо? С чем можно сравнить плывущие по небу облака?</a:t>
            </a:r>
            <a:endParaRPr lang="ru-RU" sz="4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00808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Что ещё вы видите в воде?</a:t>
            </a:r>
          </a:p>
          <a:p>
            <a:r>
              <a:rPr lang="ru-RU" sz="4000" dirty="0" smtClean="0"/>
              <a:t>- Какие деревья оказались в воде? </a:t>
            </a:r>
          </a:p>
          <a:p>
            <a:r>
              <a:rPr lang="ru-RU" sz="4000" dirty="0" smtClean="0"/>
              <a:t>- А какие отражаются берёзы и осины? </a:t>
            </a:r>
            <a:endParaRPr lang="ru-RU" sz="4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Лексико-орфографическая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3500" dirty="0" smtClean="0"/>
              <a:t>Какие слова и выражения можно использовать для описания прихода весны?</a:t>
            </a:r>
          </a:p>
          <a:p>
            <a:r>
              <a:rPr lang="ru-RU" sz="3500" i="1" dirty="0" smtClean="0"/>
              <a:t>Плывут лёгкие облака, высокое синее небо.</a:t>
            </a:r>
            <a:endParaRPr lang="ru-RU" sz="3500" dirty="0" smtClean="0"/>
          </a:p>
          <a:p>
            <a:r>
              <a:rPr lang="ru-RU" sz="3500" dirty="0" smtClean="0"/>
              <a:t>- Какие слова и выражения можно использовать при описании деревьев? </a:t>
            </a:r>
          </a:p>
          <a:p>
            <a:r>
              <a:rPr lang="ru-RU" sz="3500" i="1" dirty="0" smtClean="0"/>
              <a:t> кажется, что деревья растут сразу и вверх, и вниз. Это зеркальное отражение в воде придаёт пейзажу загадочность.</a:t>
            </a:r>
            <a:endParaRPr lang="ru-RU" sz="35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Что </a:t>
            </a:r>
            <a:r>
              <a:rPr lang="ru-RU" dirty="0"/>
              <a:t>можно сказать о воде?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628800"/>
            <a:ext cx="8029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</a:rPr>
              <a:t>Широко</a:t>
            </a:r>
            <a:r>
              <a:rPr lang="ru-RU" sz="3600" i="1" dirty="0" smtClean="0">
                <a:solidFill>
                  <a:srgbClr val="C00000"/>
                </a:solidFill>
              </a:rPr>
              <a:t>, привольно, бескрайне разлилась вода, кажется, что она сливается с голубым небом. Она повсюду прозрачная, голубая, как и сам воздух.</a:t>
            </a:r>
            <a:endParaRPr lang="ru-RU" sz="3600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ru-RU" sz="3600" dirty="0" smtClean="0"/>
              <a:t>Запомните, как пишутся слова: </a:t>
            </a:r>
          </a:p>
          <a:p>
            <a:pPr>
              <a:buFontTx/>
              <a:buChar char="-"/>
            </a:pPr>
            <a:r>
              <a:rPr lang="ru-RU" sz="3600" dirty="0" smtClean="0">
                <a:solidFill>
                  <a:srgbClr val="C00000"/>
                </a:solidFill>
              </a:rPr>
              <a:t>пейзаж, растаявший, гармония, насыщенные, половодье. 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Использование олицетворений и метафор.</a:t>
            </a:r>
            <a:endParaRPr lang="ru-RU" sz="4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ppt4web.ru/images/73/11795/640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fs1.ppt4web.ru/images/95232/126804/640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fs1.ppt4web.ru/images/95232/126804/640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0"/>
            <a:ext cx="84249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Примерный вариант сочинения</a:t>
            </a:r>
          </a:p>
          <a:p>
            <a:r>
              <a:rPr lang="ru-RU" sz="2000" b="1" i="1" dirty="0" smtClean="0"/>
              <a:t>На к</a:t>
            </a:r>
            <a:r>
              <a:rPr lang="ru-RU" sz="2000" b="1" i="1" dirty="0" smtClean="0">
                <a:solidFill>
                  <a:srgbClr val="C00000"/>
                </a:solidFill>
              </a:rPr>
              <a:t>а</a:t>
            </a:r>
            <a:r>
              <a:rPr lang="ru-RU" sz="2000" b="1" i="1" dirty="0" smtClean="0"/>
              <a:t>ртине Левитана «Весна. Большая вода» природа изображена величавой, спокойной. Апрельский полдень. Все озарено ласковым солнечным теплом.</a:t>
            </a:r>
          </a:p>
          <a:p>
            <a:r>
              <a:rPr lang="ru-RU" sz="2000" b="1" i="1" dirty="0" smtClean="0"/>
              <a:t>Сне</a:t>
            </a:r>
            <a:r>
              <a:rPr lang="ru-RU" sz="2000" b="1" i="1" dirty="0" smtClean="0">
                <a:solidFill>
                  <a:srgbClr val="C00000"/>
                </a:solidFill>
              </a:rPr>
              <a:t>г</a:t>
            </a:r>
            <a:r>
              <a:rPr lang="ru-RU" sz="2000" b="1" i="1" dirty="0" smtClean="0"/>
              <a:t> растаял. В</a:t>
            </a:r>
            <a:r>
              <a:rPr lang="ru-RU" sz="2000" b="1" i="1" dirty="0" smtClean="0">
                <a:solidFill>
                  <a:srgbClr val="C00000"/>
                </a:solidFill>
              </a:rPr>
              <a:t>о</a:t>
            </a:r>
            <a:r>
              <a:rPr lang="ru-RU" sz="2000" b="1" i="1" dirty="0" smtClean="0"/>
              <a:t>да так </a:t>
            </a:r>
            <a:r>
              <a:rPr lang="ru-RU" sz="2000" b="1" i="1" dirty="0" smtClean="0">
                <a:solidFill>
                  <a:srgbClr val="C00000"/>
                </a:solidFill>
              </a:rPr>
              <a:t>раз</a:t>
            </a:r>
            <a:r>
              <a:rPr lang="ru-RU" sz="2000" b="1" i="1" dirty="0" smtClean="0"/>
              <a:t>лилась, что </a:t>
            </a:r>
            <a:r>
              <a:rPr lang="ru-RU" sz="2000" b="1" i="1" dirty="0" smtClean="0">
                <a:solidFill>
                  <a:srgbClr val="C00000"/>
                </a:solidFill>
              </a:rPr>
              <a:t>за</a:t>
            </a:r>
            <a:r>
              <a:rPr lang="ru-RU" sz="2000" b="1" i="1" dirty="0" smtClean="0"/>
              <a:t>топила все ни</a:t>
            </a:r>
            <a:r>
              <a:rPr lang="ru-RU" sz="2000" b="1" i="1" dirty="0" smtClean="0">
                <a:solidFill>
                  <a:srgbClr val="C00000"/>
                </a:solidFill>
              </a:rPr>
              <a:t>з</a:t>
            </a:r>
            <a:r>
              <a:rPr lang="ru-RU" sz="2000" b="1" i="1" dirty="0" smtClean="0"/>
              <a:t>кие м</a:t>
            </a:r>
            <a:r>
              <a:rPr lang="ru-RU" sz="2000" b="1" i="1" dirty="0" smtClean="0">
                <a:solidFill>
                  <a:srgbClr val="C00000"/>
                </a:solidFill>
              </a:rPr>
              <a:t>е</a:t>
            </a:r>
            <a:r>
              <a:rPr lang="ru-RU" sz="2000" b="1" i="1" dirty="0" smtClean="0"/>
              <a:t>ста, лес, домишки, с</a:t>
            </a:r>
            <a:r>
              <a:rPr lang="ru-RU" sz="2000" b="1" i="1" dirty="0" smtClean="0">
                <a:solidFill>
                  <a:srgbClr val="C00000"/>
                </a:solidFill>
              </a:rPr>
              <a:t>а</a:t>
            </a:r>
            <a:r>
              <a:rPr lang="ru-RU" sz="2000" b="1" i="1" dirty="0" smtClean="0"/>
              <a:t>раи, березовую ро</a:t>
            </a:r>
            <a:r>
              <a:rPr lang="ru-RU" sz="2000" b="1" i="1" dirty="0" smtClean="0">
                <a:solidFill>
                  <a:srgbClr val="C00000"/>
                </a:solidFill>
              </a:rPr>
              <a:t>щу</a:t>
            </a:r>
            <a:r>
              <a:rPr lang="ru-RU" sz="2000" b="1" i="1" dirty="0" smtClean="0"/>
              <a:t>. Медл</a:t>
            </a:r>
            <a:r>
              <a:rPr lang="ru-RU" sz="2000" b="1" i="1" dirty="0" smtClean="0">
                <a:solidFill>
                  <a:srgbClr val="C00000"/>
                </a:solidFill>
              </a:rPr>
              <a:t>енно</a:t>
            </a:r>
            <a:r>
              <a:rPr lang="ru-RU" sz="2000" b="1" i="1" dirty="0" smtClean="0"/>
              <a:t> т</a:t>
            </a:r>
            <a:r>
              <a:rPr lang="ru-RU" sz="2000" b="1" i="1" dirty="0" smtClean="0">
                <a:solidFill>
                  <a:srgbClr val="C00000"/>
                </a:solidFill>
              </a:rPr>
              <a:t>е</a:t>
            </a:r>
            <a:r>
              <a:rPr lang="ru-RU" sz="2000" b="1" i="1" dirty="0" smtClean="0"/>
              <a:t>ч</a:t>
            </a:r>
            <a:r>
              <a:rPr lang="ru-RU" sz="2000" b="1" i="1" dirty="0" smtClean="0">
                <a:solidFill>
                  <a:srgbClr val="C00000"/>
                </a:solidFill>
              </a:rPr>
              <a:t>ё</a:t>
            </a:r>
            <a:r>
              <a:rPr lang="ru-RU" sz="2000" b="1" i="1" dirty="0" smtClean="0"/>
              <a:t>т р</a:t>
            </a:r>
            <a:r>
              <a:rPr lang="ru-RU" sz="2000" b="1" i="1" dirty="0" smtClean="0">
                <a:solidFill>
                  <a:srgbClr val="C00000"/>
                </a:solidFill>
              </a:rPr>
              <a:t>е</a:t>
            </a:r>
            <a:r>
              <a:rPr lang="ru-RU" sz="2000" b="1" i="1" dirty="0" smtClean="0"/>
              <a:t>ка. В сине-голубой  воде, как в зеркале, отража</a:t>
            </a:r>
            <a:r>
              <a:rPr lang="ru-RU" sz="2000" b="1" i="1" dirty="0" smtClean="0">
                <a:solidFill>
                  <a:srgbClr val="C00000"/>
                </a:solidFill>
              </a:rPr>
              <a:t>ют</a:t>
            </a:r>
            <a:r>
              <a:rPr lang="ru-RU" sz="2000" b="1" i="1" dirty="0" smtClean="0"/>
              <a:t>ся стройные, как све</a:t>
            </a:r>
            <a:r>
              <a:rPr lang="ru-RU" sz="2000" b="1" i="1" dirty="0" smtClean="0">
                <a:solidFill>
                  <a:srgbClr val="C00000"/>
                </a:solidFill>
              </a:rPr>
              <a:t>чк</a:t>
            </a:r>
            <a:r>
              <a:rPr lang="ru-RU" sz="2000" b="1" i="1" dirty="0" smtClean="0"/>
              <a:t>и, голые деревья. Совсем скоро </a:t>
            </a:r>
            <a:r>
              <a:rPr lang="ru-RU" sz="2000" b="1" i="1" dirty="0" smtClean="0">
                <a:solidFill>
                  <a:srgbClr val="C00000"/>
                </a:solidFill>
              </a:rPr>
              <a:t>рас</a:t>
            </a:r>
            <a:r>
              <a:rPr lang="ru-RU" sz="2000" b="1" i="1" dirty="0" smtClean="0"/>
              <a:t>пуст</a:t>
            </a:r>
            <a:r>
              <a:rPr lang="ru-RU" sz="2000" b="1" i="1" dirty="0" smtClean="0">
                <a:solidFill>
                  <a:srgbClr val="C00000"/>
                </a:solidFill>
              </a:rPr>
              <a:t>ят</a:t>
            </a:r>
            <a:r>
              <a:rPr lang="ru-RU" sz="2000" b="1" i="1" dirty="0" smtClean="0"/>
              <a:t>ся </a:t>
            </a:r>
            <a:r>
              <a:rPr lang="ru-RU" sz="2000" b="1" i="1" dirty="0" smtClean="0">
                <a:solidFill>
                  <a:srgbClr val="C00000"/>
                </a:solidFill>
              </a:rPr>
              <a:t>набухшие</a:t>
            </a:r>
            <a:r>
              <a:rPr lang="ru-RU" sz="2000" b="1" i="1" dirty="0" smtClean="0"/>
              <a:t> клейкие по</a:t>
            </a:r>
            <a:r>
              <a:rPr lang="ru-RU" sz="2000" b="1" i="1" dirty="0" smtClean="0">
                <a:solidFill>
                  <a:srgbClr val="C00000"/>
                </a:solidFill>
              </a:rPr>
              <a:t>чк</a:t>
            </a:r>
            <a:r>
              <a:rPr lang="ru-RU" sz="2000" b="1" i="1" dirty="0" smtClean="0"/>
              <a:t>и и появ</a:t>
            </a:r>
            <a:r>
              <a:rPr lang="ru-RU" sz="2000" b="1" i="1" dirty="0" smtClean="0">
                <a:solidFill>
                  <a:srgbClr val="C00000"/>
                </a:solidFill>
              </a:rPr>
              <a:t>ит</a:t>
            </a:r>
            <a:r>
              <a:rPr lang="ru-RU" sz="2000" b="1" i="1" dirty="0" smtClean="0"/>
              <a:t>ся первая кружевная зелень.</a:t>
            </a:r>
          </a:p>
          <a:p>
            <a:r>
              <a:rPr lang="ru-RU" sz="2000" b="1" i="1" dirty="0" smtClean="0"/>
              <a:t>День солнечный, ясный. По бледно-голубому небу плывут обл</a:t>
            </a:r>
            <a:r>
              <a:rPr lang="ru-RU" sz="2000" b="1" i="1" dirty="0" smtClean="0">
                <a:solidFill>
                  <a:srgbClr val="C00000"/>
                </a:solidFill>
              </a:rPr>
              <a:t>а</a:t>
            </a:r>
            <a:r>
              <a:rPr lang="ru-RU" sz="2000" b="1" i="1" dirty="0" smtClean="0"/>
              <a:t>ка, напоминающие маленьких барашков. Воздух прозра</a:t>
            </a:r>
            <a:r>
              <a:rPr lang="ru-RU" sz="2000" b="1" i="1" dirty="0" smtClean="0">
                <a:solidFill>
                  <a:srgbClr val="C00000"/>
                </a:solidFill>
              </a:rPr>
              <a:t>чн</a:t>
            </a:r>
            <a:r>
              <a:rPr lang="ru-RU" sz="2000" b="1" i="1" dirty="0" smtClean="0"/>
              <a:t>ый, чистый.</a:t>
            </a:r>
            <a:br>
              <a:rPr lang="ru-RU" sz="2000" b="1" i="1" dirty="0" smtClean="0"/>
            </a:br>
            <a:r>
              <a:rPr lang="ru-RU" sz="2000" b="1" i="1" dirty="0" smtClean="0"/>
              <a:t>Березовая рощ</a:t>
            </a:r>
            <a:r>
              <a:rPr lang="ru-RU" sz="2000" b="1" i="1" dirty="0" smtClean="0">
                <a:solidFill>
                  <a:srgbClr val="C00000"/>
                </a:solidFill>
              </a:rPr>
              <a:t>а</a:t>
            </a:r>
            <a:r>
              <a:rPr lang="ru-RU" sz="2000" b="1" i="1" dirty="0" smtClean="0"/>
              <a:t>, еще </a:t>
            </a:r>
            <a:r>
              <a:rPr lang="ru-RU" sz="2000" b="1" i="1" dirty="0" smtClean="0">
                <a:solidFill>
                  <a:srgbClr val="C00000"/>
                </a:solidFill>
              </a:rPr>
              <a:t>не </a:t>
            </a:r>
            <a:r>
              <a:rPr lang="ru-RU" sz="2000" b="1" i="1" dirty="0" smtClean="0"/>
              <a:t>одетая листвой, </a:t>
            </a:r>
            <a:r>
              <a:rPr lang="ru-RU" sz="2000" b="1" i="1" dirty="0" smtClean="0">
                <a:solidFill>
                  <a:srgbClr val="C00000"/>
                </a:solidFill>
              </a:rPr>
              <a:t>прос</a:t>
            </a:r>
            <a:r>
              <a:rPr lang="ru-RU" sz="2000" b="1" i="1" dirty="0" smtClean="0"/>
              <a:t>матрива</a:t>
            </a:r>
            <a:r>
              <a:rPr lang="ru-RU" sz="2000" b="1" i="1" dirty="0" smtClean="0">
                <a:solidFill>
                  <a:srgbClr val="C00000"/>
                </a:solidFill>
              </a:rPr>
              <a:t>ет</a:t>
            </a:r>
            <a:r>
              <a:rPr lang="ru-RU" sz="2000" b="1" i="1" dirty="0" smtClean="0"/>
              <a:t>ся </a:t>
            </a:r>
            <a:r>
              <a:rPr lang="ru-RU" sz="2000" b="1" i="1" dirty="0" smtClean="0">
                <a:solidFill>
                  <a:srgbClr val="C00000"/>
                </a:solidFill>
              </a:rPr>
              <a:t>насквозь</a:t>
            </a:r>
            <a:r>
              <a:rPr lang="ru-RU" sz="2000" b="1" i="1" dirty="0" smtClean="0"/>
              <a:t>. Розоватые ветви деревьев нежно выделя</a:t>
            </a:r>
            <a:r>
              <a:rPr lang="ru-RU" sz="2000" b="1" i="1" dirty="0" smtClean="0">
                <a:solidFill>
                  <a:srgbClr val="C00000"/>
                </a:solidFill>
              </a:rPr>
              <a:t>ютс</a:t>
            </a:r>
            <a:r>
              <a:rPr lang="ru-RU" sz="2000" b="1" i="1" dirty="0" smtClean="0"/>
              <a:t>я на фоне голубого бездонного неба.</a:t>
            </a:r>
          </a:p>
          <a:p>
            <a:r>
              <a:rPr lang="ru-RU" sz="2000" b="1" i="1" dirty="0" smtClean="0"/>
              <a:t>К изгибающемуся берегу </a:t>
            </a:r>
            <a:r>
              <a:rPr lang="ru-RU" sz="2000" b="1" i="1" dirty="0" smtClean="0">
                <a:solidFill>
                  <a:srgbClr val="C00000"/>
                </a:solidFill>
              </a:rPr>
              <a:t>причалена</a:t>
            </a:r>
            <a:r>
              <a:rPr lang="ru-RU" sz="2000" b="1" i="1" dirty="0" smtClean="0"/>
              <a:t> старенькая ло</a:t>
            </a:r>
            <a:r>
              <a:rPr lang="ru-RU" sz="2000" b="1" i="1" dirty="0" smtClean="0">
                <a:solidFill>
                  <a:srgbClr val="C00000"/>
                </a:solidFill>
              </a:rPr>
              <a:t>д</a:t>
            </a:r>
            <a:r>
              <a:rPr lang="ru-RU" sz="2000" b="1" i="1" dirty="0" smtClean="0"/>
              <a:t>ка. Видимо, здесь н</a:t>
            </a:r>
            <a:r>
              <a:rPr lang="ru-RU" sz="2000" b="1" i="1" dirty="0" smtClean="0">
                <a:solidFill>
                  <a:srgbClr val="C00000"/>
                </a:solidFill>
              </a:rPr>
              <a:t>едавно</a:t>
            </a:r>
            <a:r>
              <a:rPr lang="ru-RU" sz="2000" b="1" i="1" dirty="0" smtClean="0"/>
              <a:t> был ее хозяин и </a:t>
            </a:r>
            <a:r>
              <a:rPr lang="ru-RU" sz="2000" b="1" i="1" dirty="0" smtClean="0">
                <a:solidFill>
                  <a:srgbClr val="C00000"/>
                </a:solidFill>
              </a:rPr>
              <a:t>вот-вот</a:t>
            </a:r>
            <a:r>
              <a:rPr lang="ru-RU" sz="2000" b="1" i="1" dirty="0" smtClean="0"/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при</a:t>
            </a:r>
            <a:r>
              <a:rPr lang="ru-RU" sz="2000" b="1" i="1" dirty="0" smtClean="0"/>
              <a:t>дет на это же место. </a:t>
            </a:r>
            <a:r>
              <a:rPr lang="ru-RU" sz="2000" b="1" i="1" dirty="0" smtClean="0">
                <a:solidFill>
                  <a:srgbClr val="C00000"/>
                </a:solidFill>
              </a:rPr>
              <a:t>Вдали</a:t>
            </a:r>
            <a:r>
              <a:rPr lang="ru-RU" sz="2000" b="1" i="1" dirty="0" smtClean="0"/>
              <a:t> за деревьями видне</a:t>
            </a:r>
            <a:r>
              <a:rPr lang="ru-RU" sz="2000" b="1" i="1" dirty="0" smtClean="0">
                <a:solidFill>
                  <a:srgbClr val="C00000"/>
                </a:solidFill>
              </a:rPr>
              <a:t>ют</a:t>
            </a:r>
            <a:r>
              <a:rPr lang="ru-RU" sz="2000" b="1" i="1" dirty="0" smtClean="0"/>
              <a:t>ся </a:t>
            </a:r>
            <a:r>
              <a:rPr lang="ru-RU" sz="2000" b="1" i="1" dirty="0" smtClean="0">
                <a:solidFill>
                  <a:srgbClr val="C00000"/>
                </a:solidFill>
              </a:rPr>
              <a:t>при</a:t>
            </a:r>
            <a:r>
              <a:rPr lang="ru-RU" sz="2000" b="1" i="1" dirty="0" smtClean="0"/>
              <a:t>брежные домишки и сараи, затопленные большой водой.</a:t>
            </a:r>
          </a:p>
          <a:p>
            <a:r>
              <a:rPr lang="ru-RU" sz="2000" b="1" i="1" dirty="0" smtClean="0"/>
              <a:t>Вся картина пронизана искрящимися лу</a:t>
            </a:r>
            <a:r>
              <a:rPr lang="ru-RU" sz="2000" b="1" i="1" dirty="0" smtClean="0">
                <a:solidFill>
                  <a:srgbClr val="C00000"/>
                </a:solidFill>
              </a:rPr>
              <a:t>ча</a:t>
            </a:r>
            <a:r>
              <a:rPr lang="ru-RU" sz="2000" b="1" i="1" dirty="0" smtClean="0"/>
              <a:t>ми яркого со</a:t>
            </a:r>
            <a:r>
              <a:rPr lang="ru-RU" sz="2000" b="1" i="1" dirty="0" smtClean="0">
                <a:solidFill>
                  <a:srgbClr val="C00000"/>
                </a:solidFill>
              </a:rPr>
              <a:t>л</a:t>
            </a:r>
            <a:r>
              <a:rPr lang="ru-RU" sz="2000" b="1" i="1" dirty="0" smtClean="0"/>
              <a:t>нца. Левитан сумел передать радость весе</a:t>
            </a:r>
            <a:r>
              <a:rPr lang="ru-RU" sz="2000" b="1" i="1" dirty="0" smtClean="0">
                <a:solidFill>
                  <a:srgbClr val="C00000"/>
                </a:solidFill>
              </a:rPr>
              <a:t>нн</a:t>
            </a:r>
            <a:r>
              <a:rPr lang="ru-RU" sz="2000" b="1" i="1" dirty="0" smtClean="0"/>
              <a:t>ей природы и большую любовь к ней. Его рассказ о приходе весны – это надежда на хорошее лето, с</a:t>
            </a:r>
            <a:r>
              <a:rPr lang="ru-RU" sz="2000" b="1" i="1" dirty="0" smtClean="0">
                <a:solidFill>
                  <a:srgbClr val="C00000"/>
                </a:solidFill>
              </a:rPr>
              <a:t>ча</a:t>
            </a:r>
            <a:r>
              <a:rPr lang="ru-RU" sz="2000" b="1" i="1" dirty="0" smtClean="0"/>
              <a:t>стье.</a:t>
            </a:r>
            <a:endParaRPr lang="ru-RU" sz="2000" b="1" i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v.900igr.net:10/datas/tsvet-i-forma/TSveta-goluboj.files/0001-001-Goluboj-tsv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0"/>
            <a:ext cx="86409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Рефлексия</a:t>
            </a:r>
          </a:p>
          <a:p>
            <a:r>
              <a:rPr lang="ru-RU" sz="4400" b="1" dirty="0" smtClean="0"/>
              <a:t>- С каким настроением заканчивается для вас урок? Приклейте значок на доске.</a:t>
            </a:r>
          </a:p>
          <a:p>
            <a:r>
              <a:rPr lang="ru-RU" sz="4400" b="1" i="1" dirty="0" smtClean="0">
                <a:solidFill>
                  <a:schemeClr val="bg1"/>
                </a:solidFill>
              </a:rPr>
              <a:t>Варианты значков:</a:t>
            </a:r>
            <a:endParaRPr lang="ru-RU" sz="4400" b="1" dirty="0" smtClean="0">
              <a:solidFill>
                <a:schemeClr val="bg1"/>
              </a:solidFill>
            </a:endParaRPr>
          </a:p>
          <a:p>
            <a:r>
              <a:rPr lang="ru-RU" sz="4400" b="1" dirty="0" smtClean="0">
                <a:solidFill>
                  <a:srgbClr val="FF0000"/>
                </a:solidFill>
              </a:rPr>
              <a:t>Солнышко - на душе светло, радостно;</a:t>
            </a:r>
          </a:p>
          <a:p>
            <a:r>
              <a:rPr lang="ru-RU" sz="4400" b="1" dirty="0" smtClean="0">
                <a:solidFill>
                  <a:srgbClr val="7030A0"/>
                </a:solidFill>
              </a:rPr>
              <a:t>Тучка – на душе пасмурно и грустно.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lusana.ru/files/1840/573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</p:spPr>
        <p:txBody>
          <a:bodyPr/>
          <a:lstStyle/>
          <a:p>
            <a:r>
              <a:rPr lang="ru-RU" dirty="0" err="1" smtClean="0"/>
              <a:t>Дом.задание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Упр.179 с.87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008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mypresentation.ru/documents/a3f279c488740d97cf829b1842a8f045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telegraf-spb.ru/published/publicdata/B622311/attachments/SC/products_pictures/martoe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813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381328"/>
            <a:ext cx="5042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«Март»</a:t>
            </a:r>
            <a:endParaRPr lang="ru-RU" sz="28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fs00.infourok.ru/images/doc/227/39215/2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fs00.infourok.ru/images/doc/218/3268/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ppthub.ru/uploads/files/img/part_2/ggae/slide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Анализ содержания картины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052736"/>
            <a:ext cx="856895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- </a:t>
            </a:r>
            <a:r>
              <a:rPr lang="ru-RU" sz="4000" b="1" dirty="0" smtClean="0"/>
              <a:t>Как называется картина? Почему?</a:t>
            </a:r>
          </a:p>
          <a:p>
            <a:r>
              <a:rPr lang="ru-RU" sz="4000" b="1" dirty="0" smtClean="0"/>
              <a:t>- Какие краски подобрал художник для этой картины? </a:t>
            </a:r>
          </a:p>
          <a:p>
            <a:r>
              <a:rPr lang="ru-RU" sz="4000" b="1" dirty="0" smtClean="0"/>
              <a:t>- Какие цвета преобладают? </a:t>
            </a:r>
          </a:p>
          <a:p>
            <a:r>
              <a:rPr lang="ru-RU" sz="4000" b="1" dirty="0" smtClean="0"/>
              <a:t>- Что самое яркое в картине? </a:t>
            </a:r>
          </a:p>
          <a:p>
            <a:r>
              <a:rPr lang="ru-RU" sz="4000" b="1" dirty="0" smtClean="0"/>
              <a:t>- Почему главные цвета голубой и жёлтый? (</a:t>
            </a:r>
            <a:r>
              <a:rPr lang="ru-RU" sz="2800" b="1" dirty="0" smtClean="0"/>
              <a:t>рассматривают картину по учебнику)</a:t>
            </a:r>
            <a:endParaRPr lang="ru-RU" sz="28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4046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Откуда же взялось так много воды?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Как называется это явление? Почему?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36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Подошла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невзначай </a:t>
            </a:r>
            <a:r>
              <a:rPr kumimoji="0" lang="ru-RU" sz="36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подступила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Полых вод неоглядная сила, -</a:t>
            </a:r>
            <a:b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36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Набежала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из талых снегов</a:t>
            </a:r>
            <a:b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 обогретых весною бугров.</a:t>
            </a:r>
            <a:b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А.Коринфский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364</Words>
  <Application>Microsoft Office PowerPoint</Application>
  <PresentationFormat>Экран (4:3)</PresentationFormat>
  <Paragraphs>51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содержания картины </vt:lpstr>
      <vt:lpstr>Презентация PowerPoint</vt:lpstr>
      <vt:lpstr>Презентация PowerPoint</vt:lpstr>
      <vt:lpstr>Презентация PowerPoint</vt:lpstr>
      <vt:lpstr>Лексико-орфографическая работа</vt:lpstr>
      <vt:lpstr> Что можно сказать о воде?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Дом.задание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DagLine</cp:lastModifiedBy>
  <cp:revision>17</cp:revision>
  <dcterms:created xsi:type="dcterms:W3CDTF">2016-03-20T16:33:11Z</dcterms:created>
  <dcterms:modified xsi:type="dcterms:W3CDTF">2020-03-26T09:33:14Z</dcterms:modified>
</cp:coreProperties>
</file>