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7" r:id="rId3"/>
    <p:sldId id="277" r:id="rId4"/>
    <p:sldId id="269" r:id="rId5"/>
    <p:sldId id="280" r:id="rId6"/>
    <p:sldId id="279" r:id="rId7"/>
    <p:sldId id="268" r:id="rId8"/>
    <p:sldId id="270" r:id="rId9"/>
    <p:sldId id="278" r:id="rId10"/>
    <p:sldId id="274" r:id="rId11"/>
    <p:sldId id="273" r:id="rId12"/>
    <p:sldId id="272" r:id="rId13"/>
    <p:sldId id="276" r:id="rId14"/>
    <p:sldId id="275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1350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Учитель\Desktop\23.09.19\15.10.19\d29fc8d1a0cdfe6ec948538f5c160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715436" cy="64294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223557" y="500042"/>
            <a:ext cx="7643866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7030A0"/>
                </a:solidFill>
                <a:latin typeface="Cambria" pitchFamily="18" charset="0"/>
              </a:rPr>
              <a:t>“Travel is the only thing you buy that makes you richer</a:t>
            </a:r>
            <a:r>
              <a:rPr lang="en-US" sz="2800" b="1" dirty="0" smtClean="0">
                <a:solidFill>
                  <a:srgbClr val="7030A0"/>
                </a:solidFill>
                <a:latin typeface="Cambria" pitchFamily="18" charset="0"/>
              </a:rPr>
              <a:t>”</a:t>
            </a:r>
            <a:endParaRPr lang="ru-RU" sz="2800" b="1" dirty="0" smtClean="0">
              <a:solidFill>
                <a:srgbClr val="7030A0"/>
              </a:solidFill>
              <a:latin typeface="Cambria" pitchFamily="18" charset="0"/>
            </a:endParaRPr>
          </a:p>
          <a:p>
            <a:pPr algn="ctr"/>
            <a:endParaRPr lang="ru-RU" sz="2800" b="1" dirty="0" smtClean="0">
              <a:solidFill>
                <a:srgbClr val="7030A0"/>
              </a:solidFill>
              <a:latin typeface="Cambria" pitchFamily="18" charset="0"/>
            </a:endParaRPr>
          </a:p>
          <a:p>
            <a:pPr algn="ctr"/>
            <a:r>
              <a:rPr lang="ru-RU" sz="2800" b="1" dirty="0">
                <a:solidFill>
                  <a:srgbClr val="7030A0"/>
                </a:solidFill>
                <a:latin typeface="Cambria" pitchFamily="18" charset="0"/>
              </a:rPr>
              <a:t>"Путешествие - это единственная вещь, отдавая деньги за которую, вы становитесь богаче"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Учитель\Desktop\23.09.19\15.10.19\d29fc8d1a0cdfe6ec948538f5c160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715436" cy="64294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57158" y="285728"/>
          <a:ext cx="6286544" cy="49377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143272"/>
                <a:gridCol w="3143272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Cambria" pitchFamily="18" charset="0"/>
                        </a:rPr>
                        <a:t>1.</a:t>
                      </a:r>
                      <a:r>
                        <a:rPr lang="en-US" sz="2400" dirty="0" smtClean="0">
                          <a:latin typeface="Cambria" pitchFamily="18" charset="0"/>
                        </a:rPr>
                        <a:t>fast train</a:t>
                      </a:r>
                      <a:endParaRPr lang="ru-RU" sz="2400" b="1" dirty="0">
                        <a:solidFill>
                          <a:srgbClr val="7030A0"/>
                        </a:solidFill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ambria" pitchFamily="18" charset="0"/>
                        </a:rPr>
                        <a:t>a)</a:t>
                      </a:r>
                      <a:r>
                        <a:rPr lang="ru-RU" sz="2400" dirty="0" smtClean="0">
                          <a:latin typeface="Cambria" pitchFamily="18" charset="0"/>
                        </a:rPr>
                        <a:t>стойка регистрации</a:t>
                      </a:r>
                      <a:endParaRPr lang="ru-RU" sz="2400" b="1" dirty="0">
                        <a:solidFill>
                          <a:srgbClr val="7030A0"/>
                        </a:solidFill>
                        <a:latin typeface="Cambria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7030A0"/>
                          </a:solidFill>
                          <a:latin typeface="Cambria" pitchFamily="18" charset="0"/>
                        </a:rPr>
                        <a:t>2.</a:t>
                      </a:r>
                      <a:r>
                        <a:rPr lang="en-US" sz="2400" b="1" dirty="0" smtClean="0">
                          <a:solidFill>
                            <a:srgbClr val="7030A0"/>
                          </a:solidFill>
                          <a:latin typeface="Cambria" pitchFamily="18" charset="0"/>
                        </a:rPr>
                        <a:t>arrival</a:t>
                      </a:r>
                      <a:endParaRPr lang="ru-RU" sz="2400" b="1" dirty="0">
                        <a:solidFill>
                          <a:srgbClr val="7030A0"/>
                        </a:solidFill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7030A0"/>
                          </a:solidFill>
                          <a:latin typeface="Cambria" pitchFamily="18" charset="0"/>
                        </a:rPr>
                        <a:t>b)</a:t>
                      </a:r>
                      <a:r>
                        <a:rPr lang="ru-RU" sz="2400" b="1" dirty="0" smtClean="0">
                          <a:solidFill>
                            <a:srgbClr val="7030A0"/>
                          </a:solidFill>
                          <a:latin typeface="Cambria" pitchFamily="18" charset="0"/>
                        </a:rPr>
                        <a:t>таможня</a:t>
                      </a:r>
                      <a:endParaRPr lang="ru-RU" sz="2400" b="1" dirty="0">
                        <a:solidFill>
                          <a:srgbClr val="7030A0"/>
                        </a:solidFill>
                        <a:latin typeface="Cambria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7030A0"/>
                          </a:solidFill>
                          <a:latin typeface="Cambria" pitchFamily="18" charset="0"/>
                        </a:rPr>
                        <a:t>3.</a:t>
                      </a:r>
                      <a:r>
                        <a:rPr lang="en-US" sz="2400" b="1" dirty="0" smtClean="0">
                          <a:solidFill>
                            <a:srgbClr val="7030A0"/>
                          </a:solidFill>
                          <a:latin typeface="Cambria" pitchFamily="18" charset="0"/>
                        </a:rPr>
                        <a:t>departure</a:t>
                      </a:r>
                      <a:endParaRPr lang="ru-RU" sz="2400" b="1" dirty="0">
                        <a:solidFill>
                          <a:srgbClr val="7030A0"/>
                        </a:solidFill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7030A0"/>
                          </a:solidFill>
                          <a:latin typeface="Cambria" pitchFamily="18" charset="0"/>
                        </a:rPr>
                        <a:t>c)</a:t>
                      </a:r>
                      <a:r>
                        <a:rPr lang="ru-RU" sz="2400" b="1" dirty="0" smtClean="0">
                          <a:solidFill>
                            <a:srgbClr val="7030A0"/>
                          </a:solidFill>
                          <a:latin typeface="Cambria" pitchFamily="18" charset="0"/>
                        </a:rPr>
                        <a:t>плата за проезд</a:t>
                      </a:r>
                      <a:endParaRPr lang="ru-RU" sz="2400" b="1" dirty="0">
                        <a:solidFill>
                          <a:srgbClr val="7030A0"/>
                        </a:solidFill>
                        <a:latin typeface="Cambria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7030A0"/>
                          </a:solidFill>
                          <a:latin typeface="Cambria" pitchFamily="18" charset="0"/>
                        </a:rPr>
                        <a:t>4.</a:t>
                      </a:r>
                      <a:r>
                        <a:rPr lang="en-US" sz="2400" b="1" dirty="0" smtClean="0">
                          <a:solidFill>
                            <a:srgbClr val="7030A0"/>
                          </a:solidFill>
                          <a:latin typeface="Cambria" pitchFamily="18" charset="0"/>
                        </a:rPr>
                        <a:t>check-in</a:t>
                      </a:r>
                      <a:endParaRPr lang="ru-RU" sz="2400" b="1" dirty="0">
                        <a:solidFill>
                          <a:srgbClr val="7030A0"/>
                        </a:solidFill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7030A0"/>
                          </a:solidFill>
                          <a:latin typeface="Cambria" pitchFamily="18" charset="0"/>
                        </a:rPr>
                        <a:t>d)</a:t>
                      </a:r>
                      <a:r>
                        <a:rPr lang="ru-RU" sz="2400" b="1" dirty="0" smtClean="0">
                          <a:solidFill>
                            <a:srgbClr val="7030A0"/>
                          </a:solidFill>
                          <a:latin typeface="Cambria" pitchFamily="18" charset="0"/>
                        </a:rPr>
                        <a:t>отправление</a:t>
                      </a:r>
                      <a:endParaRPr lang="ru-RU" sz="2400" b="1" dirty="0">
                        <a:solidFill>
                          <a:srgbClr val="7030A0"/>
                        </a:solidFill>
                        <a:latin typeface="Cambria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7030A0"/>
                          </a:solidFill>
                          <a:latin typeface="Cambria" pitchFamily="18" charset="0"/>
                        </a:rPr>
                        <a:t>5.</a:t>
                      </a:r>
                      <a:r>
                        <a:rPr lang="en-US" sz="2400" b="1" dirty="0" smtClean="0">
                          <a:solidFill>
                            <a:srgbClr val="7030A0"/>
                          </a:solidFill>
                          <a:latin typeface="Cambria" pitchFamily="18" charset="0"/>
                        </a:rPr>
                        <a:t>to check in</a:t>
                      </a:r>
                      <a:endParaRPr lang="ru-RU" sz="2400" b="1" dirty="0">
                        <a:solidFill>
                          <a:srgbClr val="7030A0"/>
                        </a:solidFill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7030A0"/>
                          </a:solidFill>
                          <a:latin typeface="Cambria" pitchFamily="18" charset="0"/>
                        </a:rPr>
                        <a:t>e)</a:t>
                      </a:r>
                      <a:r>
                        <a:rPr lang="ru-RU" sz="2400" b="1" dirty="0" smtClean="0">
                          <a:solidFill>
                            <a:srgbClr val="7030A0"/>
                          </a:solidFill>
                          <a:latin typeface="Cambria" pitchFamily="18" charset="0"/>
                        </a:rPr>
                        <a:t>билетная касса</a:t>
                      </a:r>
                      <a:endParaRPr lang="ru-RU" sz="2400" b="1" dirty="0">
                        <a:solidFill>
                          <a:srgbClr val="7030A0"/>
                        </a:solidFill>
                        <a:latin typeface="Cambria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7030A0"/>
                          </a:solidFill>
                          <a:latin typeface="Cambria" pitchFamily="18" charset="0"/>
                        </a:rPr>
                        <a:t>6.</a:t>
                      </a:r>
                      <a:r>
                        <a:rPr lang="en-US" sz="2400" b="1" dirty="0" smtClean="0">
                          <a:solidFill>
                            <a:srgbClr val="7030A0"/>
                          </a:solidFill>
                          <a:latin typeface="Cambria" pitchFamily="18" charset="0"/>
                        </a:rPr>
                        <a:t>fare</a:t>
                      </a:r>
                      <a:endParaRPr lang="ru-RU" sz="2400" b="1" dirty="0">
                        <a:solidFill>
                          <a:srgbClr val="7030A0"/>
                        </a:solidFill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7030A0"/>
                          </a:solidFill>
                          <a:latin typeface="Cambria" pitchFamily="18" charset="0"/>
                        </a:rPr>
                        <a:t>f)</a:t>
                      </a:r>
                      <a:r>
                        <a:rPr lang="ru-RU" sz="2400" b="1" dirty="0" smtClean="0">
                          <a:solidFill>
                            <a:srgbClr val="7030A0"/>
                          </a:solidFill>
                          <a:latin typeface="Cambria" pitchFamily="18" charset="0"/>
                        </a:rPr>
                        <a:t>скорый поезд</a:t>
                      </a:r>
                      <a:endParaRPr lang="ru-RU" sz="2400" b="1" dirty="0">
                        <a:solidFill>
                          <a:srgbClr val="7030A0"/>
                        </a:solidFill>
                        <a:latin typeface="Cambria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7030A0"/>
                          </a:solidFill>
                          <a:latin typeface="Cambria" pitchFamily="18" charset="0"/>
                        </a:rPr>
                        <a:t>7.</a:t>
                      </a:r>
                      <a:r>
                        <a:rPr lang="en-US" sz="2400" b="1" dirty="0" smtClean="0">
                          <a:solidFill>
                            <a:srgbClr val="7030A0"/>
                          </a:solidFill>
                          <a:latin typeface="Cambria" pitchFamily="18" charset="0"/>
                        </a:rPr>
                        <a:t>booking office</a:t>
                      </a:r>
                      <a:endParaRPr lang="ru-RU" sz="2400" b="1" dirty="0">
                        <a:solidFill>
                          <a:srgbClr val="7030A0"/>
                        </a:solidFill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7030A0"/>
                          </a:solidFill>
                          <a:latin typeface="Cambria" pitchFamily="18" charset="0"/>
                        </a:rPr>
                        <a:t>g)</a:t>
                      </a:r>
                      <a:r>
                        <a:rPr lang="ru-RU" sz="2400" b="1" dirty="0" smtClean="0">
                          <a:solidFill>
                            <a:srgbClr val="7030A0"/>
                          </a:solidFill>
                          <a:latin typeface="Cambria" pitchFamily="18" charset="0"/>
                        </a:rPr>
                        <a:t>бронировать</a:t>
                      </a:r>
                      <a:endParaRPr lang="ru-RU" sz="2400" b="1" dirty="0">
                        <a:solidFill>
                          <a:srgbClr val="7030A0"/>
                        </a:solidFill>
                        <a:latin typeface="Cambria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7030A0"/>
                          </a:solidFill>
                          <a:latin typeface="Cambria" pitchFamily="18" charset="0"/>
                        </a:rPr>
                        <a:t>8.</a:t>
                      </a:r>
                      <a:r>
                        <a:rPr lang="en-US" sz="2400" b="1" dirty="0" smtClean="0">
                          <a:solidFill>
                            <a:srgbClr val="7030A0"/>
                          </a:solidFill>
                          <a:latin typeface="Cambria" pitchFamily="18" charset="0"/>
                        </a:rPr>
                        <a:t>to book</a:t>
                      </a:r>
                      <a:endParaRPr lang="ru-RU" sz="2400" b="1" dirty="0">
                        <a:solidFill>
                          <a:srgbClr val="7030A0"/>
                        </a:solidFill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7030A0"/>
                          </a:solidFill>
                          <a:latin typeface="Cambria" pitchFamily="18" charset="0"/>
                        </a:rPr>
                        <a:t>h)</a:t>
                      </a:r>
                      <a:r>
                        <a:rPr lang="ru-RU" sz="2400" b="1" dirty="0" smtClean="0">
                          <a:solidFill>
                            <a:srgbClr val="7030A0"/>
                          </a:solidFill>
                          <a:latin typeface="Cambria" pitchFamily="18" charset="0"/>
                        </a:rPr>
                        <a:t>таможенник</a:t>
                      </a:r>
                      <a:endParaRPr lang="ru-RU" sz="2400" b="1" dirty="0">
                        <a:solidFill>
                          <a:srgbClr val="7030A0"/>
                        </a:solidFill>
                        <a:latin typeface="Cambria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7030A0"/>
                          </a:solidFill>
                          <a:latin typeface="Cambria" pitchFamily="18" charset="0"/>
                        </a:rPr>
                        <a:t>9.</a:t>
                      </a:r>
                      <a:r>
                        <a:rPr lang="en-US" sz="2400" b="1" dirty="0" smtClean="0">
                          <a:solidFill>
                            <a:srgbClr val="7030A0"/>
                          </a:solidFill>
                          <a:latin typeface="Cambria" pitchFamily="18" charset="0"/>
                        </a:rPr>
                        <a:t>customs</a:t>
                      </a:r>
                      <a:endParaRPr lang="ru-RU" sz="2400" b="1" dirty="0">
                        <a:solidFill>
                          <a:srgbClr val="7030A0"/>
                        </a:solidFill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err="1" smtClean="0">
                          <a:solidFill>
                            <a:srgbClr val="7030A0"/>
                          </a:solidFill>
                          <a:latin typeface="Cambria" pitchFamily="18" charset="0"/>
                        </a:rPr>
                        <a:t>i</a:t>
                      </a:r>
                      <a:r>
                        <a:rPr lang="en-US" sz="2400" b="1" dirty="0" smtClean="0">
                          <a:solidFill>
                            <a:srgbClr val="7030A0"/>
                          </a:solidFill>
                          <a:latin typeface="Cambria" pitchFamily="18" charset="0"/>
                        </a:rPr>
                        <a:t>)</a:t>
                      </a:r>
                      <a:r>
                        <a:rPr lang="ru-RU" sz="2400" b="1" dirty="0" smtClean="0">
                          <a:solidFill>
                            <a:srgbClr val="7030A0"/>
                          </a:solidFill>
                          <a:latin typeface="Cambria" pitchFamily="18" charset="0"/>
                        </a:rPr>
                        <a:t>прибытие</a:t>
                      </a:r>
                      <a:endParaRPr lang="ru-RU" sz="2400" b="1" dirty="0">
                        <a:solidFill>
                          <a:srgbClr val="7030A0"/>
                        </a:solidFill>
                        <a:latin typeface="Cambria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7030A0"/>
                          </a:solidFill>
                          <a:latin typeface="Cambria" pitchFamily="18" charset="0"/>
                        </a:rPr>
                        <a:t>10.</a:t>
                      </a:r>
                      <a:r>
                        <a:rPr lang="en-US" sz="2400" b="1" dirty="0" smtClean="0">
                          <a:solidFill>
                            <a:srgbClr val="7030A0"/>
                          </a:solidFill>
                          <a:latin typeface="Cambria" pitchFamily="18" charset="0"/>
                        </a:rPr>
                        <a:t>customs officer</a:t>
                      </a:r>
                      <a:endParaRPr lang="ru-RU" sz="2400" b="1" dirty="0">
                        <a:solidFill>
                          <a:srgbClr val="7030A0"/>
                        </a:solidFill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7030A0"/>
                          </a:solidFill>
                          <a:latin typeface="Cambria" pitchFamily="18" charset="0"/>
                        </a:rPr>
                        <a:t>j)</a:t>
                      </a:r>
                      <a:r>
                        <a:rPr lang="ru-RU" sz="2400" b="1" dirty="0" smtClean="0">
                          <a:solidFill>
                            <a:srgbClr val="7030A0"/>
                          </a:solidFill>
                          <a:latin typeface="Cambria" pitchFamily="18" charset="0"/>
                        </a:rPr>
                        <a:t>регистрироваться</a:t>
                      </a:r>
                      <a:endParaRPr lang="ru-RU" sz="2400" b="1" dirty="0">
                        <a:solidFill>
                          <a:srgbClr val="7030A0"/>
                        </a:solidFill>
                        <a:latin typeface="Cambria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Учитель\Desktop\23.09.19\15.10.19\d29fc8d1a0cdfe6ec948538f5c160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715436" cy="64294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2267744" y="476672"/>
            <a:ext cx="1728192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  <a:latin typeface="Cambria" pitchFamily="18" charset="0"/>
              </a:rPr>
              <a:t>1.</a:t>
            </a:r>
            <a:r>
              <a:rPr lang="en-US" sz="2400" b="1" dirty="0" smtClean="0">
                <a:solidFill>
                  <a:srgbClr val="7030A0"/>
                </a:solidFill>
                <a:latin typeface="Cambria" pitchFamily="18" charset="0"/>
              </a:rPr>
              <a:t>F</a:t>
            </a:r>
          </a:p>
          <a:p>
            <a:r>
              <a:rPr lang="en-US" sz="2400" b="1" dirty="0" smtClean="0">
                <a:solidFill>
                  <a:srgbClr val="7030A0"/>
                </a:solidFill>
                <a:latin typeface="Cambria" pitchFamily="18" charset="0"/>
              </a:rPr>
              <a:t>2.I</a:t>
            </a:r>
          </a:p>
          <a:p>
            <a:r>
              <a:rPr lang="en-US" sz="2400" b="1" dirty="0" smtClean="0">
                <a:solidFill>
                  <a:srgbClr val="7030A0"/>
                </a:solidFill>
                <a:latin typeface="Cambria" pitchFamily="18" charset="0"/>
              </a:rPr>
              <a:t>3.D</a:t>
            </a:r>
          </a:p>
          <a:p>
            <a:r>
              <a:rPr lang="en-US" sz="2400" b="1" dirty="0" smtClean="0">
                <a:solidFill>
                  <a:srgbClr val="7030A0"/>
                </a:solidFill>
                <a:latin typeface="Cambria" pitchFamily="18" charset="0"/>
              </a:rPr>
              <a:t>4.A</a:t>
            </a:r>
          </a:p>
          <a:p>
            <a:r>
              <a:rPr lang="en-US" sz="2400" b="1" dirty="0" smtClean="0">
                <a:solidFill>
                  <a:srgbClr val="7030A0"/>
                </a:solidFill>
                <a:latin typeface="Cambria" pitchFamily="18" charset="0"/>
              </a:rPr>
              <a:t>5.J</a:t>
            </a:r>
          </a:p>
          <a:p>
            <a:r>
              <a:rPr lang="en-US" sz="2400" b="1" dirty="0" smtClean="0">
                <a:solidFill>
                  <a:srgbClr val="7030A0"/>
                </a:solidFill>
                <a:latin typeface="Cambria" pitchFamily="18" charset="0"/>
              </a:rPr>
              <a:t>6.C</a:t>
            </a:r>
          </a:p>
          <a:p>
            <a:r>
              <a:rPr lang="en-US" sz="2400" b="1" dirty="0" smtClean="0">
                <a:solidFill>
                  <a:srgbClr val="7030A0"/>
                </a:solidFill>
                <a:latin typeface="Cambria" pitchFamily="18" charset="0"/>
              </a:rPr>
              <a:t>7.E</a:t>
            </a:r>
          </a:p>
          <a:p>
            <a:r>
              <a:rPr lang="en-US" sz="2400" b="1" dirty="0" smtClean="0">
                <a:solidFill>
                  <a:srgbClr val="7030A0"/>
                </a:solidFill>
                <a:latin typeface="Cambria" pitchFamily="18" charset="0"/>
              </a:rPr>
              <a:t>8.G</a:t>
            </a:r>
          </a:p>
          <a:p>
            <a:r>
              <a:rPr lang="en-US" sz="2400" b="1" dirty="0" smtClean="0">
                <a:solidFill>
                  <a:srgbClr val="7030A0"/>
                </a:solidFill>
                <a:latin typeface="Cambria" pitchFamily="18" charset="0"/>
              </a:rPr>
              <a:t>9.B</a:t>
            </a:r>
          </a:p>
          <a:p>
            <a:r>
              <a:rPr lang="en-US" sz="2400" b="1" dirty="0" smtClean="0">
                <a:solidFill>
                  <a:srgbClr val="7030A0"/>
                </a:solidFill>
                <a:latin typeface="Cambria" pitchFamily="18" charset="0"/>
              </a:rPr>
              <a:t>10.H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Учитель\Desktop\23.09.19\15.10.19\d29fc8d1a0cdfe6ec948538f5c160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715436" cy="64294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467544" y="764704"/>
            <a:ext cx="663519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7030A0"/>
                </a:solidFill>
                <a:latin typeface="Cambria" pitchFamily="18" charset="0"/>
              </a:rPr>
              <a:t>2.0 Я ПОНИМАЮ И УМЕЮ ОБРАЗОВЫВАТЬ PRESENT PERFECT </a:t>
            </a:r>
            <a:endParaRPr lang="ru-RU" sz="2400" b="1" dirty="0" smtClean="0">
              <a:solidFill>
                <a:srgbClr val="7030A0"/>
              </a:solidFill>
              <a:latin typeface="Cambria" pitchFamily="18" charset="0"/>
            </a:endParaRPr>
          </a:p>
          <a:p>
            <a:endParaRPr lang="en-US" sz="2400" b="1" dirty="0" smtClean="0">
              <a:solidFill>
                <a:srgbClr val="7030A0"/>
              </a:solidFill>
              <a:latin typeface="Cambria" pitchFamily="18" charset="0"/>
            </a:endParaRPr>
          </a:p>
          <a:p>
            <a:r>
              <a:rPr lang="ru-RU" sz="2400" b="1" dirty="0">
                <a:solidFill>
                  <a:srgbClr val="7030A0"/>
                </a:solidFill>
                <a:latin typeface="Cambria" pitchFamily="18" charset="0"/>
              </a:rPr>
              <a:t>3.0 Я МОГУ ПРИМЕНИТЬ ПРАВИЛО НА ПРАКТИКЕ И СОСТАВЛЯТЬ ПРЕДЛОЖЕНИЯ </a:t>
            </a:r>
            <a:endParaRPr lang="ru-RU" sz="2400" b="1" dirty="0" smtClean="0">
              <a:solidFill>
                <a:srgbClr val="7030A0"/>
              </a:solidFill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Учитель\Desktop\23.09.19\15.10.19\d29fc8d1a0cdfe6ec948538f5c160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715436" cy="64294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2784203" y="548680"/>
            <a:ext cx="526336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  <a:latin typeface="Cambria" pitchFamily="18" charset="0"/>
              </a:rPr>
              <a:t>Do you like your work at the lesson?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99592" y="1556792"/>
            <a:ext cx="51343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7030A0"/>
                </a:solidFill>
                <a:latin typeface="Cambria" pitchFamily="18" charset="0"/>
              </a:rPr>
              <a:t>1. Урок полезен, мне все понятно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99592" y="2120718"/>
            <a:ext cx="52513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7030A0"/>
                </a:solidFill>
                <a:latin typeface="Cambria" pitchFamily="18" charset="0"/>
              </a:rPr>
              <a:t>2. Лишь кое-что чуть-чуть неясно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920084" y="2691732"/>
            <a:ext cx="45715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7030A0"/>
                </a:solidFill>
                <a:latin typeface="Cambria" pitchFamily="18" charset="0"/>
              </a:rPr>
              <a:t>3. Еще придется потрудиться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962237" y="3226584"/>
            <a:ext cx="50090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7030A0"/>
                </a:solidFill>
                <a:latin typeface="Cambria" pitchFamily="18" charset="0"/>
              </a:rPr>
              <a:t>4. Да, трудно все-таки учиться ... 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629" y="1287344"/>
            <a:ext cx="785813" cy="78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0966" y="2066261"/>
            <a:ext cx="908050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3160" y="2708116"/>
            <a:ext cx="92075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991" y="3429000"/>
            <a:ext cx="95091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Учитель\Desktop\23.09.19\15.10.19\d29fc8d1a0cdfe6ec948538f5c160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715436" cy="64294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5054" y="404664"/>
            <a:ext cx="4876800" cy="4876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Учитель\Desktop\23.09.19\15.10.19\d29fc8d1a0cdfe6ec948538f5c160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715436" cy="64294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1691680" y="1307080"/>
            <a:ext cx="56886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7030A0"/>
                </a:solidFill>
                <a:latin typeface="Cambria" pitchFamily="18" charset="0"/>
              </a:rPr>
              <a:t>Home task</a:t>
            </a:r>
          </a:p>
          <a:p>
            <a:pPr algn="ctr"/>
            <a:r>
              <a:rPr lang="ru-RU" sz="4800" b="1" dirty="0" smtClean="0">
                <a:solidFill>
                  <a:srgbClr val="7030A0"/>
                </a:solidFill>
                <a:latin typeface="Cambria" pitchFamily="18" charset="0"/>
              </a:rPr>
              <a:t>Упр. 8 стр. 184</a:t>
            </a:r>
            <a:endParaRPr lang="en-US" sz="4800" b="1" dirty="0" smtClean="0">
              <a:solidFill>
                <a:srgbClr val="7030A0"/>
              </a:solidFill>
              <a:latin typeface="Cambria" pitchFamily="18" charset="0"/>
            </a:endParaRPr>
          </a:p>
          <a:p>
            <a:endParaRPr lang="ru-RU" sz="4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Учитель\Desktop\23.09.19\15.10.19\d29fc8d1a0cdfe6ec948538f5c160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715436" cy="64294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500034" y="500042"/>
            <a:ext cx="6715172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7030A0"/>
                </a:solidFill>
                <a:latin typeface="Cambria" pitchFamily="18" charset="0"/>
                <a:ea typeface="Times New Roman" pitchFamily="18" charset="0"/>
                <a:cs typeface="Arial" pitchFamily="34" charset="0"/>
              </a:rPr>
              <a:t>I like to ride in a bright red tram</a:t>
            </a:r>
            <a:endParaRPr lang="ru-RU" sz="2800" b="1" dirty="0" smtClean="0">
              <a:solidFill>
                <a:srgbClr val="7030A0"/>
              </a:solidFill>
              <a:latin typeface="Cambria" pitchFamily="18" charset="0"/>
              <a:ea typeface="Times New Roman" pitchFamily="18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7030A0"/>
                </a:solidFill>
                <a:latin typeface="Cambria" pitchFamily="18" charset="0"/>
                <a:ea typeface="Times New Roman" pitchFamily="18" charset="0"/>
                <a:cs typeface="Arial" pitchFamily="34" charset="0"/>
              </a:rPr>
              <a:t>On a fine and sunny day</a:t>
            </a:r>
            <a:endParaRPr lang="ru-RU" sz="2800" b="1" dirty="0" smtClean="0">
              <a:solidFill>
                <a:srgbClr val="7030A0"/>
              </a:solidFill>
              <a:latin typeface="Cambria" pitchFamily="18" charset="0"/>
              <a:ea typeface="Times New Roman" pitchFamily="18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7030A0"/>
                </a:solidFill>
                <a:latin typeface="Cambria" pitchFamily="18" charset="0"/>
                <a:ea typeface="Times New Roman" pitchFamily="18" charset="0"/>
                <a:cs typeface="Arial" pitchFamily="34" charset="0"/>
              </a:rPr>
              <a:t>And hear it going clang, clang,</a:t>
            </a:r>
            <a:r>
              <a:rPr lang="ru-RU" sz="2800" b="1" dirty="0" smtClean="0">
                <a:solidFill>
                  <a:srgbClr val="7030A0"/>
                </a:solidFill>
                <a:latin typeface="Cambria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smtClean="0">
                <a:solidFill>
                  <a:srgbClr val="7030A0"/>
                </a:solidFill>
                <a:latin typeface="Cambria" pitchFamily="18" charset="0"/>
                <a:ea typeface="Times New Roman" pitchFamily="18" charset="0"/>
                <a:cs typeface="Arial" pitchFamily="34" charset="0"/>
              </a:rPr>
              <a:t>clang</a:t>
            </a:r>
            <a:endParaRPr lang="ru-RU" sz="2800" b="1" dirty="0" smtClean="0">
              <a:solidFill>
                <a:srgbClr val="7030A0"/>
              </a:solidFill>
              <a:latin typeface="Cambria" pitchFamily="18" charset="0"/>
              <a:ea typeface="Times New Roman" pitchFamily="18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7030A0"/>
                </a:solidFill>
                <a:latin typeface="Cambria" pitchFamily="18" charset="0"/>
                <a:ea typeface="Times New Roman" pitchFamily="18" charset="0"/>
                <a:cs typeface="Arial" pitchFamily="34" charset="0"/>
              </a:rPr>
              <a:t>When someone is in the way</a:t>
            </a:r>
            <a:endParaRPr lang="ru-RU" sz="2800" b="1" dirty="0" smtClean="0">
              <a:solidFill>
                <a:srgbClr val="7030A0"/>
              </a:solidFill>
              <a:latin typeface="Cambria" pitchFamily="18" charset="0"/>
              <a:ea typeface="Times New Roman" pitchFamily="18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7030A0"/>
                </a:solidFill>
                <a:latin typeface="Cambria" pitchFamily="18" charset="0"/>
                <a:ea typeface="Times New Roman" pitchFamily="18" charset="0"/>
                <a:cs typeface="Arial" pitchFamily="34" charset="0"/>
              </a:rPr>
              <a:t>I like to ride in a railway train</a:t>
            </a:r>
            <a:endParaRPr lang="ru-RU" sz="2800" b="1" dirty="0" smtClean="0">
              <a:solidFill>
                <a:srgbClr val="7030A0"/>
              </a:solidFill>
              <a:latin typeface="Cambria" pitchFamily="18" charset="0"/>
              <a:ea typeface="Times New Roman" pitchFamily="18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7030A0"/>
                </a:solidFill>
                <a:latin typeface="Cambria" pitchFamily="18" charset="0"/>
                <a:ea typeface="Times New Roman" pitchFamily="18" charset="0"/>
                <a:cs typeface="Arial" pitchFamily="34" charset="0"/>
              </a:rPr>
              <a:t>Through tunnels dark and wide</a:t>
            </a:r>
            <a:endParaRPr lang="ru-RU" sz="2800" b="1" dirty="0" smtClean="0">
              <a:solidFill>
                <a:srgbClr val="7030A0"/>
              </a:solidFill>
              <a:latin typeface="Cambria" pitchFamily="18" charset="0"/>
              <a:ea typeface="Times New Roman" pitchFamily="18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7030A0"/>
                </a:solidFill>
                <a:latin typeface="Cambria" pitchFamily="18" charset="0"/>
                <a:ea typeface="Times New Roman" pitchFamily="18" charset="0"/>
                <a:cs typeface="Arial" pitchFamily="34" charset="0"/>
              </a:rPr>
              <a:t>Over the bridges crossing the river</a:t>
            </a:r>
            <a:endParaRPr lang="ru-RU" sz="2800" b="1" dirty="0" smtClean="0">
              <a:solidFill>
                <a:srgbClr val="7030A0"/>
              </a:solidFill>
              <a:latin typeface="Cambria" pitchFamily="18" charset="0"/>
              <a:ea typeface="Times New Roman" pitchFamily="18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7030A0"/>
                </a:solidFill>
                <a:latin typeface="Cambria" pitchFamily="18" charset="0"/>
                <a:ea typeface="Times New Roman" pitchFamily="18" charset="0"/>
                <a:cs typeface="Arial" pitchFamily="34" charset="0"/>
              </a:rPr>
              <a:t>I feel so safe inside.</a:t>
            </a:r>
            <a:endParaRPr lang="en-US" sz="2800" b="1" dirty="0" smtClean="0">
              <a:solidFill>
                <a:srgbClr val="7030A0"/>
              </a:solidFill>
              <a:latin typeface="Cambria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Учитель\Desktop\23.09.19\15.10.19\d29fc8d1a0cdfe6ec948538f5c160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715436" cy="64294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776" y="220862"/>
            <a:ext cx="7120584" cy="52525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71600" y="2060848"/>
            <a:ext cx="7095727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  <a:latin typeface="Cambria" pitchFamily="18" charset="0"/>
              </a:rPr>
              <a:t>TRAVELLING and MEANS OF TRAVELLING</a:t>
            </a:r>
            <a:endParaRPr lang="ru-RU" sz="2800" b="1" dirty="0">
              <a:solidFill>
                <a:srgbClr val="7030A0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2608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Учитель\Desktop\23.09.19\15.10.19\d29fc8d1a0cdfe6ec948538f5c160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715436" cy="64294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6" name="Picture 2" descr="D:\Разное\20191014_15392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6984776" cy="44691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Учитель\Desktop\23.09.19\15.10.19\d29fc8d1a0cdfe6ec948538f5c160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715436" cy="64294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2" name="Picture 2" descr="E:\15.10.19\s1200 (2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2880319" cy="21602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72502"/>
            <a:ext cx="3764830" cy="2536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19" y="2708920"/>
            <a:ext cx="3607544" cy="2821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5863" y="2492896"/>
            <a:ext cx="4084637" cy="292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354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Учитель\Desktop\23.09.19\15.10.19\d29fc8d1a0cdfe6ec948538f5c160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715436" cy="64294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428596" y="642918"/>
            <a:ext cx="7286676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7030A0"/>
                </a:solidFill>
                <a:latin typeface="Cambria" pitchFamily="18" charset="0"/>
                <a:ea typeface="Times New Roman" pitchFamily="18" charset="0"/>
                <a:cs typeface="Arial" pitchFamily="34" charset="0"/>
              </a:rPr>
              <a:t>1.</a:t>
            </a:r>
            <a:r>
              <a:rPr lang="en-US" sz="2800" b="1" dirty="0" smtClean="0">
                <a:solidFill>
                  <a:srgbClr val="7030A0"/>
                </a:solidFill>
                <a:latin typeface="Cambria" pitchFamily="18" charset="0"/>
                <a:ea typeface="Times New Roman" pitchFamily="18" charset="0"/>
                <a:cs typeface="Arial" pitchFamily="34" charset="0"/>
              </a:rPr>
              <a:t>What would (wouldn't) you be able to do?</a:t>
            </a:r>
            <a:endParaRPr lang="ru-RU" sz="2800" b="1" dirty="0" smtClean="0">
              <a:solidFill>
                <a:srgbClr val="7030A0"/>
              </a:solidFill>
              <a:latin typeface="Cambria" pitchFamily="18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7030A0"/>
                </a:solidFill>
                <a:latin typeface="Cambria" pitchFamily="18" charset="0"/>
                <a:ea typeface="Times New Roman" pitchFamily="18" charset="0"/>
                <a:cs typeface="Arial" pitchFamily="34" charset="0"/>
              </a:rPr>
              <a:t>2.</a:t>
            </a:r>
            <a:r>
              <a:rPr lang="en-US" sz="2800" b="1" dirty="0" smtClean="0">
                <a:solidFill>
                  <a:srgbClr val="7030A0"/>
                </a:solidFill>
                <a:latin typeface="Cambria" pitchFamily="18" charset="0"/>
                <a:ea typeface="Times New Roman" pitchFamily="18" charset="0"/>
                <a:cs typeface="Arial" pitchFamily="34" charset="0"/>
              </a:rPr>
              <a:t>What it would look like?</a:t>
            </a:r>
            <a:endParaRPr lang="ru-RU" sz="2800" b="1" dirty="0" smtClean="0">
              <a:solidFill>
                <a:srgbClr val="7030A0"/>
              </a:solidFill>
              <a:latin typeface="Cambria" pitchFamily="18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7030A0"/>
                </a:solidFill>
                <a:latin typeface="Cambria" pitchFamily="18" charset="0"/>
                <a:ea typeface="Times New Roman" pitchFamily="18" charset="0"/>
                <a:cs typeface="Arial" pitchFamily="34" charset="0"/>
              </a:rPr>
              <a:t>3.</a:t>
            </a:r>
            <a:r>
              <a:rPr lang="en-US" sz="2800" b="1" dirty="0" smtClean="0">
                <a:solidFill>
                  <a:srgbClr val="7030A0"/>
                </a:solidFill>
                <a:latin typeface="Cambria" pitchFamily="18" charset="0"/>
                <a:ea typeface="Times New Roman" pitchFamily="18" charset="0"/>
                <a:cs typeface="Arial" pitchFamily="34" charset="0"/>
              </a:rPr>
              <a:t>What would the weather be like?</a:t>
            </a:r>
            <a:endParaRPr lang="ru-RU" sz="2800" b="1" dirty="0" smtClean="0">
              <a:solidFill>
                <a:srgbClr val="7030A0"/>
              </a:solidFill>
              <a:latin typeface="Cambria" pitchFamily="18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7030A0"/>
                </a:solidFill>
                <a:latin typeface="Cambria" pitchFamily="18" charset="0"/>
                <a:ea typeface="Times New Roman" pitchFamily="18" charset="0"/>
                <a:cs typeface="Arial" pitchFamily="34" charset="0"/>
              </a:rPr>
              <a:t>4.</a:t>
            </a:r>
            <a:r>
              <a:rPr lang="en-US" sz="2800" b="1" dirty="0" smtClean="0">
                <a:solidFill>
                  <a:srgbClr val="7030A0"/>
                </a:solidFill>
                <a:latin typeface="Cambria" pitchFamily="18" charset="0"/>
                <a:ea typeface="Times New Roman" pitchFamily="18" charset="0"/>
                <a:cs typeface="Arial" pitchFamily="34" charset="0"/>
              </a:rPr>
              <a:t>Would you have a good time?</a:t>
            </a:r>
            <a:endParaRPr lang="ru-RU" sz="2800" b="1" dirty="0" smtClean="0">
              <a:solidFill>
                <a:srgbClr val="7030A0"/>
              </a:solidFill>
              <a:latin typeface="Cambria" pitchFamily="18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7030A0"/>
                </a:solidFill>
                <a:latin typeface="Cambria" pitchFamily="18" charset="0"/>
                <a:ea typeface="Times New Roman" pitchFamily="18" charset="0"/>
                <a:cs typeface="Arial" pitchFamily="34" charset="0"/>
              </a:rPr>
              <a:t>5.</a:t>
            </a:r>
            <a:r>
              <a:rPr lang="en-US" sz="2800" b="1" dirty="0" smtClean="0">
                <a:solidFill>
                  <a:srgbClr val="7030A0"/>
                </a:solidFill>
                <a:latin typeface="Cambria" pitchFamily="18" charset="0"/>
                <a:ea typeface="Times New Roman" pitchFamily="18" charset="0"/>
                <a:cs typeface="Arial" pitchFamily="34" charset="0"/>
              </a:rPr>
              <a:t>What would you eat and drink?</a:t>
            </a:r>
            <a:endParaRPr lang="ru-RU" sz="2800" b="1" dirty="0" smtClean="0">
              <a:solidFill>
                <a:srgbClr val="7030A0"/>
              </a:solidFill>
              <a:latin typeface="Cambria" pitchFamily="18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7030A0"/>
                </a:solidFill>
                <a:latin typeface="Cambria" pitchFamily="18" charset="0"/>
                <a:ea typeface="Times New Roman" pitchFamily="18" charset="0"/>
                <a:cs typeface="Arial" pitchFamily="34" charset="0"/>
              </a:rPr>
              <a:t>6.</a:t>
            </a:r>
            <a:r>
              <a:rPr lang="en-US" sz="2800" b="1" dirty="0" smtClean="0">
                <a:solidFill>
                  <a:srgbClr val="7030A0"/>
                </a:solidFill>
                <a:latin typeface="Cambria" pitchFamily="18" charset="0"/>
                <a:ea typeface="Times New Roman" pitchFamily="18" charset="0"/>
                <a:cs typeface="Arial" pitchFamily="34" charset="0"/>
              </a:rPr>
              <a:t>What would people look like?</a:t>
            </a:r>
            <a:endParaRPr lang="ru-RU" sz="2800" b="1" dirty="0">
              <a:solidFill>
                <a:srgbClr val="7030A0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5968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Учитель\Desktop\23.09.19\15.10.19\d29fc8d1a0cdfe6ec948538f5c160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715436" cy="64294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2" descr="C:\Users\Учитель\Desktop\23.09.19\15.10.19\2514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85728"/>
            <a:ext cx="2851424" cy="19288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C:\Users\Учитель\Desktop\23.09.19\15.10.19\aviation-wallpapers-1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28926" y="1071546"/>
            <a:ext cx="3214710" cy="19927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C:\Users\Учитель\Desktop\23.09.19\15.10.19\s1200 (1)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86446" y="285728"/>
            <a:ext cx="3071866" cy="2071702"/>
          </a:xfrm>
          <a:prstGeom prst="rect">
            <a:avLst/>
          </a:prstGeom>
          <a:noFill/>
        </p:spPr>
      </p:pic>
      <p:pic>
        <p:nvPicPr>
          <p:cNvPr id="10" name="Рисунок 9" descr="C:\Users\Учитель\Desktop\23.09.19\15.10.19\99b2f8b6e23df60c7395ae0f9e419b76172e92e0.jpe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720" y="3143248"/>
            <a:ext cx="3286148" cy="18573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 descr="C:\Users\Учитель\Desktop\23.09.19\15.10.19\bus_bul2.jpg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143240" y="3857628"/>
            <a:ext cx="3286148" cy="19289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 descr="C:\Users\Учитель\Desktop\23.09.19\15.10.19\46-1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72198" y="4643446"/>
            <a:ext cx="2743200" cy="1828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Учитель\Desktop\23.09.19\15.10.19\d29fc8d1a0cdfe6ec948538f5c160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715436" cy="64294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Прямоугольник 12"/>
          <p:cNvSpPr/>
          <p:nvPr/>
        </p:nvSpPr>
        <p:spPr>
          <a:xfrm>
            <a:off x="857224" y="714356"/>
            <a:ext cx="507209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  <a:latin typeface="Cambria" pitchFamily="18" charset="0"/>
              </a:rPr>
              <a:t>№1 </a:t>
            </a:r>
            <a:r>
              <a:rPr lang="en-US" sz="2800" b="1" dirty="0" smtClean="0">
                <a:solidFill>
                  <a:srgbClr val="7030A0"/>
                </a:solidFill>
                <a:latin typeface="Cambria" pitchFamily="18" charset="0"/>
              </a:rPr>
              <a:t>Which means of transport is dangerous?</a:t>
            </a:r>
            <a:endParaRPr lang="ru-RU" sz="2800" b="1" dirty="0" smtClean="0">
              <a:solidFill>
                <a:srgbClr val="7030A0"/>
              </a:solidFill>
              <a:latin typeface="Cambria" pitchFamily="18" charset="0"/>
            </a:endParaRPr>
          </a:p>
          <a:p>
            <a:r>
              <a:rPr lang="ru-RU" sz="2800" b="1" dirty="0" smtClean="0">
                <a:solidFill>
                  <a:srgbClr val="7030A0"/>
                </a:solidFill>
                <a:latin typeface="Cambria" pitchFamily="18" charset="0"/>
              </a:rPr>
              <a:t>№2</a:t>
            </a:r>
            <a:r>
              <a:rPr lang="en-US" sz="2800" b="1" dirty="0" smtClean="0">
                <a:solidFill>
                  <a:srgbClr val="7030A0"/>
                </a:solidFill>
                <a:latin typeface="Cambria" pitchFamily="18" charset="0"/>
              </a:rPr>
              <a:t> Which means of transport is cheap?</a:t>
            </a:r>
            <a:endParaRPr lang="ru-RU" sz="2800" b="1" dirty="0" smtClean="0">
              <a:solidFill>
                <a:srgbClr val="7030A0"/>
              </a:solidFill>
              <a:latin typeface="Cambria" pitchFamily="18" charset="0"/>
            </a:endParaRPr>
          </a:p>
          <a:p>
            <a:r>
              <a:rPr lang="ru-RU" sz="2800" b="1" dirty="0" smtClean="0">
                <a:solidFill>
                  <a:srgbClr val="7030A0"/>
                </a:solidFill>
                <a:latin typeface="Cambria" pitchFamily="18" charset="0"/>
              </a:rPr>
              <a:t>№3</a:t>
            </a:r>
            <a:r>
              <a:rPr lang="en-US" sz="2800" b="1" dirty="0" smtClean="0">
                <a:solidFill>
                  <a:srgbClr val="7030A0"/>
                </a:solidFill>
                <a:latin typeface="Cambria" pitchFamily="18" charset="0"/>
              </a:rPr>
              <a:t> Which means of transport is comfortable?</a:t>
            </a:r>
            <a:r>
              <a:rPr lang="ru-RU" sz="2800" b="1" dirty="0" smtClean="0">
                <a:solidFill>
                  <a:srgbClr val="7030A0"/>
                </a:solidFill>
                <a:latin typeface="Cambria" pitchFamily="18" charset="0"/>
              </a:rPr>
              <a:t/>
            </a:r>
            <a:br>
              <a:rPr lang="ru-RU" sz="2800" b="1" dirty="0" smtClean="0">
                <a:solidFill>
                  <a:srgbClr val="7030A0"/>
                </a:solidFill>
                <a:latin typeface="Cambria" pitchFamily="18" charset="0"/>
              </a:rPr>
            </a:br>
            <a:r>
              <a:rPr lang="ru-RU" sz="2800" b="1" dirty="0" smtClean="0">
                <a:solidFill>
                  <a:srgbClr val="7030A0"/>
                </a:solidFill>
                <a:latin typeface="Cambria" pitchFamily="18" charset="0"/>
              </a:rPr>
              <a:t>№4</a:t>
            </a:r>
            <a:r>
              <a:rPr lang="en-US" sz="2800" b="1" dirty="0" smtClean="0">
                <a:solidFill>
                  <a:srgbClr val="7030A0"/>
                </a:solidFill>
                <a:latin typeface="Cambria" pitchFamily="18" charset="0"/>
              </a:rPr>
              <a:t> Which means of transport is fast/slow?</a:t>
            </a:r>
            <a:endParaRPr lang="ru-RU" sz="2800" b="1" dirty="0">
              <a:solidFill>
                <a:srgbClr val="7030A0"/>
              </a:solidFill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Учитель\Desktop\23.09.19\15.10.19\d29fc8d1a0cdfe6ec948538f5c160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715436" cy="64294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446" y="548680"/>
            <a:ext cx="7154874" cy="44644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6462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</TotalTime>
  <Words>290</Words>
  <Application>Microsoft Office PowerPoint</Application>
  <PresentationFormat>Экран (4:3)</PresentationFormat>
  <Paragraphs>62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Calibri</vt:lpstr>
      <vt:lpstr>Cambria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Учитель</dc:creator>
  <cp:lastModifiedBy>Ismailov musa</cp:lastModifiedBy>
  <cp:revision>44</cp:revision>
  <dcterms:created xsi:type="dcterms:W3CDTF">2019-10-10T10:15:44Z</dcterms:created>
  <dcterms:modified xsi:type="dcterms:W3CDTF">2020-04-25T17:35:50Z</dcterms:modified>
</cp:coreProperties>
</file>