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ВОСТОЧНАЯ СИБИРЬ</a:t>
            </a:r>
            <a:endParaRPr lang="ru-RU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58118" cy="17526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Урок по географии для 9 класса</a:t>
            </a:r>
          </a:p>
          <a:p>
            <a:pPr algn="r"/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endParaRPr lang="ru-RU" sz="3000" b="1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 Население</a:t>
            </a:r>
            <a:endParaRPr kumimoji="0" lang="ru-RU" sz="4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musicacy.ru/uploads/images/k/l/a/klassnaja_tema_vostochnaja_muz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85850"/>
            <a:ext cx="8286808" cy="577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142852"/>
            <a:ext cx="3214678" cy="64294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dirty="0" smtClean="0"/>
              <a:t>     По сравнению с другими экономическими районами Восточная Сибирь заселена очень мало. </a:t>
            </a:r>
          </a:p>
          <a:p>
            <a:pPr>
              <a:buNone/>
            </a:pPr>
            <a:r>
              <a:rPr lang="ru-RU" sz="3800" b="1" dirty="0" smtClean="0"/>
              <a:t>     При численности населения </a:t>
            </a:r>
            <a:r>
              <a:rPr lang="ru-RU" sz="3800" b="1" dirty="0" smtClean="0">
                <a:solidFill>
                  <a:srgbClr val="FF0000"/>
                </a:solidFill>
              </a:rPr>
              <a:t>около    9 млн. человек, </a:t>
            </a:r>
            <a:r>
              <a:rPr lang="ru-RU" sz="3800" b="1" dirty="0" smtClean="0"/>
              <a:t>средняя плотность — всего </a:t>
            </a:r>
            <a:r>
              <a:rPr lang="ru-RU" sz="3800" b="1" dirty="0" smtClean="0">
                <a:solidFill>
                  <a:srgbClr val="FF0000"/>
                </a:solidFill>
              </a:rPr>
              <a:t>2 чел. на 1 км</a:t>
            </a:r>
            <a:r>
              <a:rPr lang="ru-RU" sz="3800" b="1" baseline="30000" dirty="0" smtClean="0">
                <a:solidFill>
                  <a:srgbClr val="FF0000"/>
                </a:solidFill>
              </a:rPr>
              <a:t>2</a:t>
            </a:r>
            <a:r>
              <a:rPr lang="ru-RU" sz="3800" b="1" dirty="0" smtClean="0"/>
              <a:t>, на Таймыре — до </a:t>
            </a:r>
            <a:r>
              <a:rPr lang="ru-RU" sz="3800" b="1" dirty="0" smtClean="0">
                <a:solidFill>
                  <a:srgbClr val="FF0000"/>
                </a:solidFill>
              </a:rPr>
              <a:t>0,003 чел. на 1 км</a:t>
            </a:r>
            <a:r>
              <a:rPr lang="ru-RU" sz="3800" b="1" baseline="30000" dirty="0" smtClean="0">
                <a:solidFill>
                  <a:srgbClr val="FF0000"/>
                </a:solidFill>
              </a:rPr>
              <a:t>2</a:t>
            </a:r>
            <a:r>
              <a:rPr lang="ru-RU" sz="38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      </a:t>
            </a:r>
            <a:r>
              <a:rPr lang="ru-RU" sz="3800" b="1" dirty="0" smtClean="0"/>
              <a:t>Основная масса населения сосредоточена на юге, вдоль Транссиба и </a:t>
            </a:r>
            <a:r>
              <a:rPr lang="ru-RU" sz="3800" b="1" dirty="0" err="1" smtClean="0"/>
              <a:t>БАМа</a:t>
            </a:r>
            <a:r>
              <a:rPr lang="ru-RU" sz="3800" b="1" dirty="0" smtClean="0"/>
              <a:t>, в Прибайкалье.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257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 Население</a:t>
            </a:r>
            <a:endParaRPr kumimoji="0" lang="ru-RU" sz="4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User\Desktop\Население Восточной Сиби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5857916" cy="4667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310932"/>
          <a:ext cx="8643999" cy="5326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2286016"/>
                <a:gridCol w="2143140"/>
                <a:gridCol w="3143273"/>
              </a:tblGrid>
              <a:tr h="65050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Комплекс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Отрасль специализации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Центры</a:t>
                      </a:r>
                      <a:r>
                        <a:rPr lang="ru-RU" baseline="0" dirty="0" smtClean="0"/>
                        <a:t> размещения</a:t>
                      </a:r>
                      <a:endParaRPr lang="ru-RU" dirty="0"/>
                    </a:p>
                  </a:txBody>
                  <a:tcPr/>
                </a:tc>
              </a:tr>
              <a:tr h="376881">
                <a:tc rowSpan="5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Металлургический комплекс</a:t>
                      </a:r>
                      <a:endParaRPr lang="ru-RU" b="1" dirty="0"/>
                    </a:p>
                  </a:txBody>
                  <a:tcPr vert="vert270" anchor="ctr"/>
                </a:tc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Цветная металлургия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Медно-никелевая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Таймыр (Норильск)</a:t>
                      </a:r>
                      <a:endParaRPr lang="ru-RU" dirty="0"/>
                    </a:p>
                  </a:txBody>
                  <a:tcPr/>
                </a:tc>
              </a:tr>
              <a:tr h="11423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Добыча золота, серебра, оловянных руд, вольфрама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68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750"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1791"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Черная металлургия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0506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ТЭК</a:t>
                      </a:r>
                      <a:endParaRPr lang="ru-RU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5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57158" y="-214338"/>
            <a:ext cx="857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r>
              <a:rPr kumimoji="0" lang="ru-RU" sz="4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Хозяйство</a:t>
            </a:r>
            <a:endParaRPr kumimoji="0" lang="ru-RU" sz="4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642918"/>
            <a:ext cx="8401080" cy="774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Заполните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таблицу.   Учебник §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48-49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671656"/>
          <a:ext cx="8643999" cy="618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2286016"/>
                <a:gridCol w="2143140"/>
                <a:gridCol w="3143273"/>
              </a:tblGrid>
              <a:tr h="67690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Комплекс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Отрасль специализации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Центры</a:t>
                      </a:r>
                      <a:r>
                        <a:rPr lang="ru-RU" baseline="0" dirty="0" smtClean="0"/>
                        <a:t> размещения</a:t>
                      </a:r>
                      <a:endParaRPr lang="ru-RU" dirty="0"/>
                    </a:p>
                  </a:txBody>
                  <a:tcPr/>
                </a:tc>
              </a:tr>
              <a:tr h="392178">
                <a:tc rowSpan="5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Металлургический комплекс</a:t>
                      </a:r>
                      <a:endParaRPr lang="ru-RU" b="1" dirty="0"/>
                    </a:p>
                  </a:txBody>
                  <a:tcPr vert="vert270" anchor="ctr"/>
                </a:tc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Цветная металлургия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Медно-никелевая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Таймыр (Норильск)</a:t>
                      </a:r>
                      <a:endParaRPr lang="ru-RU" dirty="0"/>
                    </a:p>
                  </a:txBody>
                  <a:tcPr/>
                </a:tc>
              </a:tr>
              <a:tr h="11609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Добыча золота, серебра, оловянных руд, вольфрама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Мелкие россыпные месторождения в восточной части</a:t>
                      </a:r>
                      <a:endParaRPr lang="ru-RU" dirty="0"/>
                    </a:p>
                  </a:txBody>
                  <a:tcPr/>
                </a:tc>
              </a:tr>
              <a:tr h="3921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Добыча алмазов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Якутия</a:t>
                      </a:r>
                      <a:endParaRPr lang="ru-RU" dirty="0"/>
                    </a:p>
                  </a:txBody>
                  <a:tcPr/>
                </a:tc>
              </a:tr>
              <a:tr h="625134"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Производство</a:t>
                      </a:r>
                      <a:r>
                        <a:rPr lang="ru-RU" baseline="0" dirty="0" smtClean="0"/>
                        <a:t> алюминия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Красноярск, Братск, Саяногорск</a:t>
                      </a:r>
                      <a:endParaRPr lang="ru-RU" dirty="0"/>
                    </a:p>
                  </a:txBody>
                  <a:tcPr/>
                </a:tc>
              </a:tr>
              <a:tr h="865552"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Черная металлургия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Черные металлы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Кузнецко-Алтайский</a:t>
                      </a:r>
                      <a:r>
                        <a:rPr lang="ru-RU" dirty="0" smtClean="0"/>
                        <a:t> подрайон, Гурьевск</a:t>
                      </a:r>
                      <a:endParaRPr lang="ru-RU" dirty="0"/>
                    </a:p>
                  </a:txBody>
                  <a:tcPr/>
                </a:tc>
              </a:tr>
              <a:tr h="676909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ТЭК</a:t>
                      </a:r>
                      <a:endParaRPr lang="ru-RU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Угольная промышленность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Добыча угля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Южно-Якутский, </a:t>
                      </a:r>
                      <a:r>
                        <a:rPr lang="ru-RU" dirty="0" err="1" smtClean="0"/>
                        <a:t>Канско</a:t>
                      </a:r>
                      <a:r>
                        <a:rPr lang="ru-RU" dirty="0" smtClean="0"/>
                        <a:t> – </a:t>
                      </a:r>
                      <a:r>
                        <a:rPr lang="ru-RU" dirty="0" err="1" smtClean="0"/>
                        <a:t>Ачинский</a:t>
                      </a:r>
                      <a:r>
                        <a:rPr lang="ru-RU" dirty="0" smtClean="0"/>
                        <a:t> бассейны, Кузбасс</a:t>
                      </a:r>
                      <a:endParaRPr lang="ru-RU" dirty="0"/>
                    </a:p>
                  </a:txBody>
                  <a:tcPr/>
                </a:tc>
              </a:tr>
              <a:tr h="6769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Нефтяная и газовая промышленность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Нефть, газ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Юго-западная и центральная Якутия, Иркутская обл.</a:t>
                      </a:r>
                      <a:endParaRPr lang="ru-RU" dirty="0"/>
                    </a:p>
                  </a:txBody>
                  <a:tcPr/>
                </a:tc>
              </a:tr>
              <a:tr h="676909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Электроэнергетика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Электричество для предприятий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Ангаро-Енисейский</a:t>
                      </a:r>
                      <a:r>
                        <a:rPr lang="ru-RU" dirty="0" smtClean="0"/>
                        <a:t> каскад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57158" y="-214338"/>
            <a:ext cx="39004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r>
              <a:rPr kumimoji="0" lang="ru-RU" sz="4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Хозяйство</a:t>
            </a:r>
            <a:endParaRPr kumimoji="0" lang="ru-RU" sz="4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928670"/>
          <a:ext cx="8643999" cy="5493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2286016"/>
                <a:gridCol w="1928826"/>
                <a:gridCol w="3286149"/>
              </a:tblGrid>
              <a:tr h="73890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Комплекс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Отрасль специализации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Центры</a:t>
                      </a:r>
                      <a:r>
                        <a:rPr lang="ru-RU" baseline="0" dirty="0" smtClean="0"/>
                        <a:t> размещения</a:t>
                      </a:r>
                      <a:endParaRPr lang="ru-RU" dirty="0"/>
                    </a:p>
                  </a:txBody>
                  <a:tcPr/>
                </a:tc>
              </a:tr>
              <a:tr h="1055576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Химико-лесной</a:t>
                      </a:r>
                      <a:endParaRPr lang="ru-RU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Лесная и деревообрабатывающая промышленность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Лесозаготовка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Деревообработка </a:t>
                      </a:r>
                    </a:p>
                    <a:p>
                      <a:r>
                        <a:rPr lang="ru-RU" dirty="0" smtClean="0"/>
                        <a:t>Целлюлозно-бумажная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Якутия, север Красноярского края</a:t>
                      </a:r>
                    </a:p>
                    <a:p>
                      <a:r>
                        <a:rPr lang="ru-RU" dirty="0" err="1" smtClean="0"/>
                        <a:t>Игарка</a:t>
                      </a:r>
                      <a:r>
                        <a:rPr lang="ru-RU" dirty="0" smtClean="0"/>
                        <a:t>, Якутск, Ленск</a:t>
                      </a:r>
                    </a:p>
                    <a:p>
                      <a:r>
                        <a:rPr lang="ru-RU" dirty="0" smtClean="0"/>
                        <a:t>Красноярск, Братск, Усть-Илимск, Байкальск</a:t>
                      </a:r>
                      <a:endParaRPr lang="ru-RU" dirty="0"/>
                    </a:p>
                  </a:txBody>
                  <a:tcPr/>
                </a:tc>
              </a:tr>
              <a:tr h="42809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Химическая промышленность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Основная химия, полимерные материалы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Ангарск</a:t>
                      </a:r>
                      <a:r>
                        <a:rPr lang="ru-RU" dirty="0" smtClean="0"/>
                        <a:t>, Усолье – Сибирское, Иркутск, Красноярск,</a:t>
                      </a:r>
                      <a:r>
                        <a:rPr lang="ru-RU" baseline="0" dirty="0" smtClean="0"/>
                        <a:t> Кемерово, Барнаул</a:t>
                      </a:r>
                      <a:endParaRPr lang="ru-RU" dirty="0"/>
                    </a:p>
                  </a:txBody>
                  <a:tcPr/>
                </a:tc>
              </a:tr>
              <a:tr h="738903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АПК</a:t>
                      </a:r>
                      <a:endParaRPr lang="ru-RU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Животноводство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Молочно-мясное</a:t>
                      </a:r>
                    </a:p>
                    <a:p>
                      <a:r>
                        <a:rPr lang="ru-RU" dirty="0" smtClean="0"/>
                        <a:t>Овцеводство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Оленеводство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Южная Сибирь</a:t>
                      </a:r>
                    </a:p>
                    <a:p>
                      <a:r>
                        <a:rPr lang="ru-RU" dirty="0" err="1" smtClean="0"/>
                        <a:t>Ангаро-Енисейский</a:t>
                      </a:r>
                      <a:r>
                        <a:rPr lang="ru-RU" baseline="0" dirty="0" smtClean="0"/>
                        <a:t> и Забайкальский подрайоны</a:t>
                      </a:r>
                    </a:p>
                    <a:p>
                      <a:r>
                        <a:rPr lang="ru-RU" baseline="0" dirty="0" smtClean="0"/>
                        <a:t>Северные районы</a:t>
                      </a:r>
                      <a:endParaRPr lang="ru-RU" dirty="0"/>
                    </a:p>
                  </a:txBody>
                  <a:tcPr/>
                </a:tc>
              </a:tr>
              <a:tr h="7389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Растениеводство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Яровая пшеница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Лен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Степные и лесостепные районы</a:t>
                      </a:r>
                    </a:p>
                    <a:p>
                      <a:r>
                        <a:rPr lang="ru-RU" dirty="0" smtClean="0"/>
                        <a:t>Алтайский</a:t>
                      </a:r>
                      <a:r>
                        <a:rPr lang="ru-RU" baseline="0" dirty="0" smtClean="0"/>
                        <a:t> край, Новосибирская обл.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39004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r>
              <a:rPr kumimoji="0" lang="ru-RU" sz="4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Хозяйство</a:t>
            </a:r>
            <a:endParaRPr kumimoji="0" lang="ru-RU" sz="4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1. Состав территории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ru-RU" b="1" dirty="0" smtClean="0"/>
              <a:t>Республики Бурятия, Тува (Тыва), Хакасия</a:t>
            </a:r>
          </a:p>
          <a:p>
            <a:r>
              <a:rPr lang="ru-RU" b="1" dirty="0" smtClean="0"/>
              <a:t> Красноярский край</a:t>
            </a:r>
          </a:p>
          <a:p>
            <a:r>
              <a:rPr lang="ru-RU" b="1" dirty="0" smtClean="0"/>
              <a:t> Иркутская и Читинская обл.</a:t>
            </a:r>
          </a:p>
          <a:p>
            <a:r>
              <a:rPr lang="ru-RU" b="1" dirty="0" smtClean="0"/>
              <a:t> Таймырский (Долгано-Ненецкий) АО, Эвенкийский АО, Усть-Ордынский Бурятский АО, Агинский Бурятский АО. </a:t>
            </a:r>
            <a:endParaRPr lang="ru-RU" b="1" dirty="0"/>
          </a:p>
        </p:txBody>
      </p:sp>
      <p:pic>
        <p:nvPicPr>
          <p:cNvPr id="1026" name="Picture 2" descr="C:\Users\Татьяна\Desktop\vosto4naja-sib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000504"/>
            <a:ext cx="5697549" cy="3024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5721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/>
              <a:t>Восточная Сибирь граничит с </a:t>
            </a:r>
            <a:r>
              <a:rPr lang="ru-RU" b="1" dirty="0" err="1" smtClean="0"/>
              <a:t>Западно-Сибирским</a:t>
            </a:r>
            <a:r>
              <a:rPr lang="ru-RU" b="1" dirty="0" smtClean="0"/>
              <a:t>, Дальневосточным экономическими районами России, имеет границы с Монголией и Китаем.</a:t>
            </a:r>
          </a:p>
          <a:p>
            <a:pPr algn="just"/>
            <a:r>
              <a:rPr lang="ru-RU" b="1" dirty="0" err="1" smtClean="0"/>
              <a:t>Восточно-Сибирский</a:t>
            </a:r>
            <a:r>
              <a:rPr lang="ru-RU" b="1" dirty="0" smtClean="0"/>
              <a:t> экономический район занимает четверть территории России, уступая</a:t>
            </a:r>
            <a:r>
              <a:rPr lang="en-US" b="1" dirty="0" smtClean="0"/>
              <a:t> </a:t>
            </a:r>
            <a:r>
              <a:rPr lang="ru-RU" b="1" dirty="0" smtClean="0"/>
              <a:t>Дальневосточному экономическому району, обладая при этом относительно низкой заселенностью. Здесь сосредоточены крупнейшие запасы энергетических, рудных, лесных и ресурсов. Развиты энергоемкие и теплоемкие производства — переработка древесного, рудного и нерудного сырья, добыча угля, ценных металлов и минералов. Район протянулся от Енисея до водораздела Лены, от южных границ России до Северного Ледовитого океана.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2. Географическое положение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Близость к ресурсам (их наличие)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Транзитное положение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Наличие выхода к морю (и Северному морскому пути)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Удаленность от Центральной России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Слабо развита транспортная система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3. </a:t>
            </a:r>
            <a:r>
              <a:rPr lang="ru-RU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Экономико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-географическое положение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 lIns="0" rIns="0" anchor="t">
            <a:normAutofit fontScale="25000" lnSpcReduction="20000"/>
          </a:bodyPr>
          <a:lstStyle/>
          <a:p>
            <a:pPr>
              <a:buNone/>
            </a:pPr>
            <a:r>
              <a:rPr lang="ru-RU" sz="8000" b="1" u="sng" dirty="0" smtClean="0"/>
              <a:t>4.1. Рельеф</a:t>
            </a:r>
          </a:p>
          <a:p>
            <a:pPr>
              <a:buNone/>
            </a:pPr>
            <a:r>
              <a:rPr lang="ru-RU" sz="8000" b="1" dirty="0" smtClean="0"/>
              <a:t>       Основная особенность рельефа Восточной Сибири — общая значительная приподнятость ее над уровнем моря и преобладание пространств с  горным рельефом: горные массивы и плоскогорья занимают 3/4</a:t>
            </a:r>
            <a:r>
              <a:rPr lang="ru-RU" sz="8000" b="1" i="1" dirty="0" smtClean="0"/>
              <a:t> </a:t>
            </a:r>
            <a:r>
              <a:rPr lang="ru-RU" sz="8000" b="1" dirty="0" smtClean="0"/>
              <a:t>всей территории.</a:t>
            </a:r>
          </a:p>
          <a:p>
            <a:pPr>
              <a:buNone/>
            </a:pPr>
            <a:r>
              <a:rPr lang="ru-RU" sz="8000" b="1" dirty="0" smtClean="0"/>
              <a:t>Большую часть страны занимает высоко приподнятое и сильно</a:t>
            </a:r>
          </a:p>
          <a:p>
            <a:pPr>
              <a:buNone/>
            </a:pPr>
            <a:r>
              <a:rPr lang="ru-RU" sz="8000" b="1" dirty="0" smtClean="0"/>
              <a:t>расчлененное </a:t>
            </a:r>
            <a:r>
              <a:rPr lang="ru-RU" sz="8000" b="1" dirty="0" err="1" smtClean="0"/>
              <a:t>Средне-Сибирское</a:t>
            </a:r>
            <a:r>
              <a:rPr lang="ru-RU" sz="8000" b="1" dirty="0" smtClean="0"/>
              <a:t> плоскогорье. Оно ограничено на</a:t>
            </a:r>
          </a:p>
          <a:p>
            <a:pPr>
              <a:buNone/>
            </a:pPr>
            <a:r>
              <a:rPr lang="ru-RU" sz="8000" b="1" dirty="0" smtClean="0"/>
              <a:t>западе Енисеем, на востоке Леной, Таймырской низменностью на севере</a:t>
            </a:r>
          </a:p>
          <a:p>
            <a:pPr>
              <a:buNone/>
            </a:pPr>
            <a:r>
              <a:rPr lang="ru-RU" sz="8000" b="1" dirty="0" smtClean="0"/>
              <a:t>и скло­нами гор Южной Сибири на юге. Поверх­ность </a:t>
            </a:r>
            <a:r>
              <a:rPr lang="ru-RU" sz="8000" b="1" dirty="0" err="1" smtClean="0"/>
              <a:t>Средне-Сибирского</a:t>
            </a: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>плоскогорья рас­положена на высоте в среднем 500—700 м (на отдельные</a:t>
            </a:r>
          </a:p>
          <a:p>
            <a:pPr>
              <a:buNone/>
            </a:pPr>
            <a:r>
              <a:rPr lang="ru-RU" sz="8000" b="1" dirty="0" smtClean="0"/>
              <a:t>вершины, например в горах </a:t>
            </a:r>
            <a:r>
              <a:rPr lang="ru-RU" sz="8000" b="1" dirty="0" err="1" smtClean="0"/>
              <a:t>Путорана</a:t>
            </a:r>
            <a:r>
              <a:rPr lang="ru-RU" sz="8000" b="1" dirty="0" smtClean="0"/>
              <a:t>, достигают 1700 м). Его склоны круто</a:t>
            </a:r>
          </a:p>
          <a:p>
            <a:pPr>
              <a:buNone/>
            </a:pPr>
            <a:r>
              <a:rPr lang="ru-RU" sz="8000" b="1" dirty="0" smtClean="0"/>
              <a:t>обриваются к Таймырской низмен­ности и долине Енисея. В отдельных  местах, особенно на севере и северо-западе, высота обрывов</a:t>
            </a:r>
          </a:p>
          <a:p>
            <a:pPr>
              <a:buNone/>
            </a:pPr>
            <a:r>
              <a:rPr lang="ru-RU" sz="8000" b="1" dirty="0" smtClean="0"/>
              <a:t>плоскогорья над прилегающими к нему равнинами достигает 300 - 600 м.</a:t>
            </a:r>
          </a:p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r>
              <a:rPr lang="ru-RU" sz="9600" b="1" u="sng" dirty="0" smtClean="0"/>
              <a:t>Определите основные полезные ископаемые региона, запишите главные месторождения и бассейны.</a:t>
            </a:r>
          </a:p>
          <a:p>
            <a:pPr>
              <a:buNone/>
            </a:pPr>
            <a:r>
              <a:rPr lang="ru-RU" sz="1900" b="1" dirty="0" smtClean="0"/>
              <a:t> </a:t>
            </a:r>
            <a:endParaRPr lang="ru-RU" sz="19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4. Особенности природы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572164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4.2. Климат </a:t>
            </a:r>
            <a:r>
              <a:rPr lang="ru-RU" b="1" dirty="0" smtClean="0"/>
              <a:t>. Запишите особенности климата</a:t>
            </a:r>
            <a:r>
              <a:rPr lang="ru-RU" b="1" u="sng" dirty="0" smtClean="0"/>
              <a:t>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4. Особенности природы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C:\Users\Татьяна\Desktop\0012-012-Klimat-Vostochnoj-Sibi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78674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u="sng" dirty="0" smtClean="0"/>
              <a:t>4.3. Внутренние воды</a:t>
            </a:r>
          </a:p>
          <a:p>
            <a:pPr>
              <a:buNone/>
            </a:pPr>
            <a:r>
              <a:rPr lang="ru-RU" sz="2400" b="1" dirty="0" smtClean="0"/>
              <a:t>Восточная Сибирь «фасадом своим обращена к Северному</a:t>
            </a:r>
          </a:p>
          <a:p>
            <a:pPr>
              <a:buNone/>
            </a:pPr>
            <a:r>
              <a:rPr lang="ru-RU" sz="2400" b="1" dirty="0" smtClean="0"/>
              <a:t>Ледовитому океану».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u="sng" dirty="0" smtClean="0"/>
              <a:t>Запишите крупные моря, реки и озера</a:t>
            </a:r>
          </a:p>
          <a:p>
            <a:pPr>
              <a:buNone/>
            </a:pPr>
            <a:endParaRPr lang="ru-RU" sz="2400" b="1" u="sng" dirty="0" smtClean="0"/>
          </a:p>
          <a:p>
            <a:r>
              <a:rPr lang="ru-RU" sz="2400" b="1" dirty="0" smtClean="0"/>
              <a:t>Моря – Карское, </a:t>
            </a:r>
            <a:r>
              <a:rPr lang="ru-RU" sz="2400" b="1" dirty="0" err="1" smtClean="0"/>
              <a:t>Восточно</a:t>
            </a:r>
            <a:r>
              <a:rPr lang="ru-RU" sz="2400" b="1" dirty="0" smtClean="0"/>
              <a:t> – Сибирское, Лаптевых</a:t>
            </a:r>
          </a:p>
          <a:p>
            <a:r>
              <a:rPr lang="ru-RU" sz="2400" b="1" dirty="0" smtClean="0"/>
              <a:t>Крупные озёра — Байкал, Таймыр, </a:t>
            </a:r>
            <a:r>
              <a:rPr lang="ru-RU" sz="2400" b="1" dirty="0" err="1" smtClean="0"/>
              <a:t>Хантайское</a:t>
            </a:r>
            <a:r>
              <a:rPr lang="ru-RU" sz="2400" b="1" dirty="0" smtClean="0"/>
              <a:t>, Лама, </a:t>
            </a:r>
            <a:r>
              <a:rPr lang="ru-RU" sz="2400" b="1" dirty="0" err="1" smtClean="0"/>
              <a:t>Пясино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Крупные реки —Енисей, </a:t>
            </a:r>
            <a:r>
              <a:rPr lang="ru-RU" sz="2400" b="1" dirty="0" err="1" smtClean="0"/>
              <a:t>Лена,Вилюй</a:t>
            </a:r>
            <a:r>
              <a:rPr lang="ru-RU" sz="2400" b="1" dirty="0" smtClean="0"/>
              <a:t>, Селенга, </a:t>
            </a:r>
            <a:r>
              <a:rPr lang="ru-RU" sz="2400" b="1" dirty="0" err="1" smtClean="0"/>
              <a:t>Олекма</a:t>
            </a:r>
            <a:r>
              <a:rPr lang="ru-RU" sz="2400" b="1" dirty="0" smtClean="0"/>
              <a:t>, Ангара, Алдан, Витим, </a:t>
            </a:r>
            <a:r>
              <a:rPr lang="ru-RU" sz="2400" b="1" dirty="0" err="1" smtClean="0"/>
              <a:t>Колыма,Индигирка</a:t>
            </a:r>
            <a:r>
              <a:rPr lang="ru-RU" sz="2400" b="1" dirty="0" smtClean="0"/>
              <a:t>, Яна, Нижняя Тунгуска, Хатанга и др. Длина всех рек 700 тыс. км. В основном, реки Восточной Сибири относятся к бассейну Северного Ледовитого океана, но есть принадлежащие к тихоокеанскому бассейну — Ингода, </a:t>
            </a:r>
            <a:r>
              <a:rPr lang="ru-RU" sz="2400" b="1" dirty="0" err="1" smtClean="0"/>
              <a:t>Шилка,Аргунь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Онон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endParaRPr lang="ru-RU" sz="2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4. Особенности природы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5357850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4.5. Природные ресурсы</a:t>
            </a:r>
            <a:endParaRPr lang="ru-RU" b="1" u="sng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Татьяна\Desktop\0011-011-Vostochnaja-Sib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8143932" cy="48577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 Особенности природы</a:t>
            </a:r>
            <a:endParaRPr kumimoji="0" lang="ru-RU" sz="4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u="sng" dirty="0" smtClean="0"/>
              <a:t>Район богат: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Полезными ископаемыми;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Лесными ресурсами;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Водными ресурсами;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Пушными ресурсами (много пушных зверей: белка, соболь, горностай, куница, колонок, выдра)</a:t>
            </a:r>
          </a:p>
          <a:p>
            <a:pPr>
              <a:buNone/>
            </a:pPr>
            <a:r>
              <a:rPr lang="ru-RU" b="1" i="1" u="sng" dirty="0" smtClean="0"/>
              <a:t>Проблема:</a:t>
            </a:r>
          </a:p>
          <a:p>
            <a:pPr>
              <a:buNone/>
            </a:pPr>
            <a:r>
              <a:rPr lang="ru-RU" b="1" dirty="0" smtClean="0"/>
              <a:t>Освоение природных ресурсов очень осложняют природные условия – многолетняя мерзлота, суровый климат, высокий  рельеф)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766</Words>
  <Application>Microsoft Office PowerPoint</Application>
  <PresentationFormat>Экран (4:3)</PresentationFormat>
  <Paragraphs>132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ВОСТОЧНАЯ СИБИРЬ</vt:lpstr>
      <vt:lpstr>1. Состав территории</vt:lpstr>
      <vt:lpstr>2. Географическое положение</vt:lpstr>
      <vt:lpstr>3. Экономико -географическое положение</vt:lpstr>
      <vt:lpstr>4. Особенности природы</vt:lpstr>
      <vt:lpstr>4. Особенности природы</vt:lpstr>
      <vt:lpstr>4. Особенности природы</vt:lpstr>
      <vt:lpstr> </vt:lpstr>
      <vt:lpstr>Презентация PowerPoint</vt:lpstr>
      <vt:lpstr>5. Население</vt:lpstr>
      <vt:lpstr>5. Население</vt:lpstr>
      <vt:lpstr>6. Хозяйство</vt:lpstr>
      <vt:lpstr>6. Хозяйство</vt:lpstr>
      <vt:lpstr>6. Хозяйство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ВОСТОЧНАЯ СИБИРЬ</dc:title>
  <dc:creator>Татьяна Алексеевская</dc:creator>
  <cp:lastModifiedBy>0000</cp:lastModifiedBy>
  <cp:revision>49</cp:revision>
  <dcterms:created xsi:type="dcterms:W3CDTF">2016-03-03T16:37:15Z</dcterms:created>
  <dcterms:modified xsi:type="dcterms:W3CDTF">2020-04-18T10:34:08Z</dcterms:modified>
</cp:coreProperties>
</file>