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58" r:id="rId5"/>
    <p:sldId id="262" r:id="rId6"/>
    <p:sldId id="268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63049D-F059-4D4A-87F9-A7B5176C9473}" type="datetimeFigureOut">
              <a:rPr lang="ru-RU" smtClean="0"/>
              <a:pPr/>
              <a:t>12.12.2011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E2AD12-2FFC-48CC-909C-646EA2FB20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0" dirty="0" smtClean="0"/>
              <a:t>Структура биосферы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Озоновый слой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00174"/>
            <a:ext cx="6858048" cy="52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Сравнительные объемы воды</a:t>
            </a:r>
          </a:p>
          <a:p>
            <a:r>
              <a:rPr lang="ru-RU" sz="2800" dirty="0" smtClean="0"/>
              <a:t>Мировой океан – </a:t>
            </a:r>
            <a:r>
              <a:rPr lang="ru-RU" sz="2800" b="1" dirty="0" smtClean="0"/>
              <a:t>1300 </a:t>
            </a:r>
            <a:r>
              <a:rPr lang="ru-RU" sz="2800" dirty="0" smtClean="0"/>
              <a:t>млн.км</a:t>
            </a:r>
            <a:r>
              <a:rPr lang="ru-RU" sz="2800" baseline="30000" dirty="0" smtClean="0"/>
              <a:t>3;</a:t>
            </a:r>
          </a:p>
          <a:p>
            <a:r>
              <a:rPr lang="ru-RU" sz="2800" dirty="0" smtClean="0"/>
              <a:t>Поверхностные водоемы (реки, озера) – </a:t>
            </a:r>
            <a:r>
              <a:rPr lang="ru-RU" sz="2800" b="1" dirty="0" smtClean="0"/>
              <a:t>0,182</a:t>
            </a:r>
            <a:r>
              <a:rPr lang="ru-RU" sz="2800" dirty="0" smtClean="0"/>
              <a:t> млн.км</a:t>
            </a:r>
            <a:r>
              <a:rPr lang="ru-RU" sz="2800" baseline="30000" dirty="0" smtClean="0"/>
              <a:t>3</a:t>
            </a:r>
          </a:p>
          <a:p>
            <a:r>
              <a:rPr lang="ru-RU" sz="2800" dirty="0" smtClean="0"/>
              <a:t>Живые организмы – 0,001 млн.км</a:t>
            </a:r>
            <a:r>
              <a:rPr lang="ru-RU" sz="2800" baseline="30000" dirty="0" smtClean="0"/>
              <a:t>3</a:t>
            </a:r>
            <a:endParaRPr lang="ru-RU" sz="2800" dirty="0" smtClean="0"/>
          </a:p>
          <a:p>
            <a:r>
              <a:rPr lang="ru-RU" sz="2800" dirty="0" smtClean="0"/>
              <a:t>Ледники – 24 млн.км</a:t>
            </a:r>
            <a:r>
              <a:rPr lang="ru-RU" sz="2800" baseline="30000" dirty="0" smtClean="0"/>
              <a:t>3</a:t>
            </a:r>
          </a:p>
          <a:p>
            <a:endParaRPr lang="ru-RU" sz="2800" baseline="30000" dirty="0" smtClean="0"/>
          </a:p>
          <a:p>
            <a:r>
              <a:rPr lang="ru-RU" sz="2800" dirty="0" smtClean="0"/>
              <a:t>В мировом океане СО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 содержится в 60 раз больше, чем в атмосфере.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ГИДРОСФЕРА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Основная масса организмов обитает в верхних слоях – почве.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Почва образована:</a:t>
            </a:r>
          </a:p>
          <a:p>
            <a:pPr marL="0" indent="0"/>
            <a:r>
              <a:rPr lang="ru-RU" dirty="0" smtClean="0"/>
              <a:t>Минеральными веществами;</a:t>
            </a:r>
          </a:p>
          <a:p>
            <a:pPr marL="0" indent="0"/>
            <a:r>
              <a:rPr lang="ru-RU" dirty="0" smtClean="0"/>
              <a:t>Живыми организмами;</a:t>
            </a:r>
          </a:p>
          <a:p>
            <a:pPr marL="0" indent="0"/>
            <a:r>
              <a:rPr lang="ru-RU" dirty="0" smtClean="0"/>
              <a:t>Продуктами жизнедеятельности.</a:t>
            </a:r>
          </a:p>
          <a:p>
            <a:pPr marL="0" indent="0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ЛИТОСФЕРА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Ноосфе́ра</a:t>
            </a:r>
            <a:r>
              <a:rPr lang="ru-RU" dirty="0" smtClean="0"/>
              <a:t> (греч. </a:t>
            </a:r>
            <a:r>
              <a:rPr lang="ru-RU" dirty="0" err="1" smtClean="0"/>
              <a:t>νόος </a:t>
            </a:r>
            <a:r>
              <a:rPr lang="ru-RU" dirty="0" smtClean="0"/>
              <a:t>— «разум» и </a:t>
            </a:r>
            <a:r>
              <a:rPr lang="ru-RU" dirty="0" err="1" smtClean="0"/>
              <a:t>σφαῖρα</a:t>
            </a:r>
            <a:r>
              <a:rPr lang="ru-RU" dirty="0" smtClean="0"/>
              <a:t> — «шар») — сфера взаимодействия общества и природы, в границах которой разумная человеческая деятельность становится определяющим фактором развития (эта сфера обозначается также терминами «</a:t>
            </a:r>
            <a:r>
              <a:rPr lang="ru-RU" dirty="0" err="1" smtClean="0"/>
              <a:t>антропосфера</a:t>
            </a:r>
            <a:r>
              <a:rPr lang="ru-RU" dirty="0" smtClean="0"/>
              <a:t>», «биотехносфера»)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Ноосфера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 smtClean="0"/>
              <a:t>«Биосфера не раз переходила в новое эволюционное состояние…</a:t>
            </a:r>
            <a:r>
              <a:rPr lang="ru-RU" dirty="0" smtClean="0"/>
              <a:t> </a:t>
            </a:r>
            <a:r>
              <a:rPr lang="ru-RU" i="1" dirty="0" smtClean="0"/>
              <a:t>Это переживаем мы и сейчас, за последние 10—20 тысяч лет, когда человек, выработав в социальной среде научную мысль, создаёт в биосфере новую геологическую силу, в ней не бывалую. Биосфера перешла или, вернее, переходит в новое эволюционное состояние — в ноосферу — перерабатывается научной мыслью социального человека»</a:t>
            </a:r>
            <a:r>
              <a:rPr lang="ru-RU" dirty="0" smtClean="0"/>
              <a:t> </a:t>
            </a:r>
          </a:p>
          <a:p>
            <a:pPr algn="r">
              <a:buNone/>
            </a:pPr>
            <a:r>
              <a:rPr lang="ru-RU" dirty="0" smtClean="0"/>
              <a:t>В.И. Вернадский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Ноосфера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571480"/>
            <a:ext cx="6929486" cy="539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процессе эволюции на Земле образовалась особая оболочка – биосфера (греч. </a:t>
            </a:r>
            <a:r>
              <a:rPr lang="ru-RU" dirty="0" err="1" smtClean="0"/>
              <a:t>bios</a:t>
            </a:r>
            <a:r>
              <a:rPr lang="ru-RU" dirty="0" smtClean="0"/>
              <a:t> «жизнь»). </a:t>
            </a:r>
          </a:p>
          <a:p>
            <a:r>
              <a:rPr lang="ru-RU" dirty="0" smtClean="0"/>
              <a:t>Термин первым ввёл в 1875 году Эдуард Зюсс (геолог)</a:t>
            </a:r>
          </a:p>
          <a:p>
            <a:r>
              <a:rPr lang="ru-RU" dirty="0" smtClean="0"/>
              <a:t>Учение о биосфере было создано в 1926 году В.И. Вернадским. </a:t>
            </a:r>
          </a:p>
          <a:p>
            <a:r>
              <a:rPr lang="ru-RU" dirty="0" smtClean="0"/>
              <a:t>В основе учения Вернадского лежат представления о планетарной геохимической роли живого вещества и о </a:t>
            </a:r>
            <a:r>
              <a:rPr lang="ru-RU" dirty="0" err="1" smtClean="0"/>
              <a:t>самоорганизованности</a:t>
            </a:r>
            <a:r>
              <a:rPr lang="ru-RU" dirty="0" smtClean="0"/>
              <a:t> биосферы.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БИОСФЕРА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4257676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В.И. Вернадский впервые отвёл живым организмам роль главнейшей преобразующей силы планеты Земля, учитывая их деятельность не только в настоящее время, но и в прошлом.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БИОСФЕРА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500042"/>
            <a:ext cx="433485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Биосфера </a:t>
            </a:r>
            <a:r>
              <a:rPr lang="ru-RU" dirty="0" smtClean="0"/>
              <a:t>(по Вернадскому) – земная оболочка, область существования живого вещества. Она включает в себя не только живые организмы, но и изменённую ими среду обитания (кислород в атмосфере, горные породы органического происхождения и т.п.).</a:t>
            </a:r>
          </a:p>
          <a:p>
            <a:r>
              <a:rPr lang="ru-RU" b="1" dirty="0" smtClean="0"/>
              <a:t>Биосфера</a:t>
            </a:r>
            <a:r>
              <a:rPr lang="ru-RU" dirty="0" smtClean="0"/>
              <a:t> — оболочка Земли, заселённая живыми организмами и преобразованная ими.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БИОСФЕРА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5543560" cy="50006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Живое вещество – совокупность организмов</a:t>
            </a:r>
          </a:p>
          <a:p>
            <a:r>
              <a:rPr lang="ru-RU" dirty="0" smtClean="0"/>
              <a:t>Биогенное вещество – результат жизнедеятельности организмов (газ, уголь, известняки,…)</a:t>
            </a:r>
          </a:p>
          <a:p>
            <a:r>
              <a:rPr lang="ru-RU" dirty="0" smtClean="0"/>
              <a:t>Косное вещество – без участия организмов</a:t>
            </a:r>
          </a:p>
          <a:p>
            <a:r>
              <a:rPr lang="ru-RU" dirty="0" err="1" smtClean="0"/>
              <a:t>Биокосное</a:t>
            </a:r>
            <a:r>
              <a:rPr lang="ru-RU" dirty="0" smtClean="0"/>
              <a:t> вещество – совместный результат биологических и небиологических процессов. (почвы)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биосферы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142984"/>
            <a:ext cx="28575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143116"/>
            <a:ext cx="285750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3143248"/>
            <a:ext cx="285394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 r="23000" b="56329"/>
          <a:stretch>
            <a:fillRect/>
          </a:stretch>
        </p:blipFill>
        <p:spPr bwMode="auto">
          <a:xfrm>
            <a:off x="6000760" y="3786190"/>
            <a:ext cx="2857520" cy="307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Фактор – причина процесса, определяющая его основные характеристики.</a:t>
            </a:r>
          </a:p>
          <a:p>
            <a:endParaRPr lang="ru-RU" dirty="0" smtClean="0"/>
          </a:p>
          <a:p>
            <a:r>
              <a:rPr lang="ru-RU" dirty="0" smtClean="0"/>
              <a:t>Ограничивающий фактор – причина, сдерживающая проявление процесса.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Ограничивающий фактор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Границы биосферы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E0"/>
              </a:clrFrom>
              <a:clrTo>
                <a:srgbClr val="FFF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1650168"/>
            <a:ext cx="5786478" cy="52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071670" y="1714488"/>
            <a:ext cx="1500198" cy="44291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Состав атмосферы: </a:t>
            </a:r>
          </a:p>
          <a:p>
            <a:r>
              <a:rPr lang="ru-RU" dirty="0" smtClean="0"/>
              <a:t>азот – 78%, </a:t>
            </a:r>
          </a:p>
          <a:p>
            <a:r>
              <a:rPr lang="ru-RU" dirty="0" smtClean="0"/>
              <a:t>кислород – 21%</a:t>
            </a:r>
          </a:p>
          <a:p>
            <a:r>
              <a:rPr lang="ru-RU" dirty="0" smtClean="0"/>
              <a:t>Углекислый газ, водные пары, аргон и др. – 1%</a:t>
            </a:r>
          </a:p>
          <a:p>
            <a:endParaRPr lang="ru-RU" dirty="0" smtClean="0"/>
          </a:p>
          <a:p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ru-RU" dirty="0" smtClean="0"/>
              <a:t> – биологического происхождения</a:t>
            </a:r>
          </a:p>
          <a:p>
            <a:endParaRPr lang="ru-RU" dirty="0" smtClean="0"/>
          </a:p>
          <a:p>
            <a:r>
              <a:rPr lang="ru-RU" dirty="0" smtClean="0"/>
              <a:t>Озоновый слой – верхняя граница биосферы.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Атмосфера: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Озо́новый</a:t>
            </a:r>
            <a:r>
              <a:rPr lang="ru-RU" b="1" dirty="0" smtClean="0"/>
              <a:t> слой</a:t>
            </a:r>
            <a:r>
              <a:rPr lang="ru-RU" dirty="0" smtClean="0"/>
              <a:t> — часть стратосферы на высоте от 12 до 50 км, в которой под воздействием ультрафиолетового излучения Солнца молекулярный кислород (О</a:t>
            </a:r>
            <a:r>
              <a:rPr lang="ru-RU" baseline="-25000" dirty="0" smtClean="0"/>
              <a:t>2</a:t>
            </a:r>
            <a:r>
              <a:rPr lang="ru-RU" dirty="0" smtClean="0"/>
              <a:t>) образует озон (О</a:t>
            </a:r>
            <a:r>
              <a:rPr lang="ru-RU" baseline="-25000" dirty="0" smtClean="0"/>
              <a:t>3</a:t>
            </a:r>
            <a:r>
              <a:rPr lang="ru-RU" dirty="0" smtClean="0"/>
              <a:t>). Поглощает опасные ультрафиолетовые лучи и защищает всё живущее на суше от губительного излучения. Если бы не озоновый слой, то жизнь не смогла бы вообще выбраться из океанов.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Озоновый слой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</TotalTime>
  <Words>320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Структура биосферы </vt:lpstr>
      <vt:lpstr>БИОСФЕРА</vt:lpstr>
      <vt:lpstr>БИОСФЕРА</vt:lpstr>
      <vt:lpstr>БИОСФЕРА</vt:lpstr>
      <vt:lpstr>Структура биосферы</vt:lpstr>
      <vt:lpstr>Ограничивающий фактор</vt:lpstr>
      <vt:lpstr>Границы биосферы</vt:lpstr>
      <vt:lpstr>Атмосфера: </vt:lpstr>
      <vt:lpstr>Озоновый слой</vt:lpstr>
      <vt:lpstr>Озоновый слой</vt:lpstr>
      <vt:lpstr>ГИДРОСФЕРА</vt:lpstr>
      <vt:lpstr>ЛИТОСФЕРА</vt:lpstr>
      <vt:lpstr>Ноосфера </vt:lpstr>
      <vt:lpstr>Ноосфера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биосферы</dc:title>
  <dc:creator>51</dc:creator>
  <cp:lastModifiedBy>Учитель</cp:lastModifiedBy>
  <cp:revision>13</cp:revision>
  <dcterms:created xsi:type="dcterms:W3CDTF">2011-12-11T13:03:54Z</dcterms:created>
  <dcterms:modified xsi:type="dcterms:W3CDTF">2011-12-12T07:25:28Z</dcterms:modified>
</cp:coreProperties>
</file>