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53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3714776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Завоевание Римом Италии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i="1" dirty="0" smtClean="0"/>
              <a:t>история 5 класс</a:t>
            </a:r>
            <a:endParaRPr lang="ru-RU" sz="32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5105400"/>
            <a:ext cx="6400800" cy="1752600"/>
          </a:xfrm>
        </p:spPr>
        <p:txBody>
          <a:bodyPr/>
          <a:lstStyle/>
          <a:p>
            <a:r>
              <a:rPr lang="ru-RU" dirty="0" smtClean="0"/>
              <a:t>Михайлова В.В.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Тактика римского боя.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Первый ряд манипул состоял из молодых воинов. 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Вторая </a:t>
            </a:r>
            <a:r>
              <a:rPr lang="ru-RU" dirty="0" smtClean="0"/>
              <a:t>линия пехоты, состоявшая из более опытных </a:t>
            </a:r>
            <a:r>
              <a:rPr lang="ru-RU" dirty="0" smtClean="0"/>
              <a:t>воинов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В </a:t>
            </a:r>
            <a:r>
              <a:rPr lang="ru-RU" dirty="0" smtClean="0"/>
              <a:t>бой вступали самые опытные воины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dirty="0" smtClean="0"/>
              <a:t>К этому времени противник был измотан и римляне, как правило,  побеждали.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Дисциплина в армии.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Провинившихся </a:t>
            </a:r>
            <a:r>
              <a:rPr lang="ru-RU" dirty="0" smtClean="0"/>
              <a:t>солдат подвергали телесным наказаниям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dirty="0" smtClean="0"/>
              <a:t>Легиону, который не подчинялся командирам, уменьшали рацион питания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dirty="0" smtClean="0"/>
              <a:t>Если же в армии происходил бунт, то казнили по жребию каждого десятого </a:t>
            </a:r>
            <a:r>
              <a:rPr lang="ru-RU" dirty="0" smtClean="0"/>
              <a:t>воина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Военная </a:t>
            </a:r>
            <a:r>
              <a:rPr lang="ru-RU" dirty="0" smtClean="0"/>
              <a:t>подготовка была очень тяжёлой. Каждый день воины легиона тренировались в плавании, беге, прыжках, метании дротика, фехтовании.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Запись в тетрадь: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Легион</a:t>
            </a:r>
            <a:r>
              <a:rPr lang="ru-RU" dirty="0" smtClean="0"/>
              <a:t> </a:t>
            </a:r>
            <a:r>
              <a:rPr lang="ru-RU" dirty="0" smtClean="0"/>
              <a:t>– крупная войсковая единица в Древнем Риме.</a:t>
            </a:r>
          </a:p>
          <a:p>
            <a:pPr>
              <a:buNone/>
            </a:pPr>
            <a:r>
              <a:rPr lang="ru-RU" b="1" dirty="0" smtClean="0"/>
              <a:t>Манипула</a:t>
            </a:r>
            <a:r>
              <a:rPr lang="ru-RU" dirty="0" smtClean="0"/>
              <a:t> – отряд, состоящий из двух центурий.</a:t>
            </a:r>
          </a:p>
          <a:p>
            <a:pPr>
              <a:buNone/>
            </a:pPr>
            <a:r>
              <a:rPr lang="ru-RU" b="1" dirty="0" smtClean="0"/>
              <a:t>Центурия</a:t>
            </a:r>
            <a:r>
              <a:rPr lang="ru-RU" dirty="0" smtClean="0"/>
              <a:t> – отряд, состоящий из100 воинов.</a:t>
            </a:r>
          </a:p>
          <a:p>
            <a:pPr>
              <a:buNone/>
            </a:pPr>
            <a:r>
              <a:rPr lang="ru-RU" b="1" dirty="0" smtClean="0"/>
              <a:t>Центурион</a:t>
            </a:r>
            <a:r>
              <a:rPr lang="ru-RU" dirty="0" smtClean="0"/>
              <a:t> – офицер, командир. </a:t>
            </a:r>
          </a:p>
          <a:p>
            <a:pPr>
              <a:buNone/>
            </a:pPr>
            <a:r>
              <a:rPr lang="ru-RU" b="1" dirty="0" smtClean="0"/>
              <a:t>Праща</a:t>
            </a:r>
            <a:r>
              <a:rPr lang="ru-RU" dirty="0" smtClean="0"/>
              <a:t> – оружие, состоящее из ремня, с помощью которого метали камень.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 390 г. до н.э. в Италию из-за Альп хлынули многочисленные племена галлов, которых привлекли богатства Рима.</a:t>
            </a:r>
            <a:endParaRPr lang="ru-RU" dirty="0"/>
          </a:p>
        </p:txBody>
      </p:sp>
      <p:pic>
        <p:nvPicPr>
          <p:cNvPr id="5122" name="Picture 2" descr="C:\Users\user\Documents\работа\5 и\иллюстр\8375542zi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8925" y="2285991"/>
            <a:ext cx="6914975" cy="4324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5"/>
            <a:ext cx="8229600" cy="17859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Когда римляне захотели завоевать юг Италии, то там они встретили отчаянное сопротивление греков. Греки обратились к греческому царю </a:t>
            </a:r>
            <a:r>
              <a:rPr lang="ru-RU" dirty="0" err="1" smtClean="0"/>
              <a:t>Эпира</a:t>
            </a:r>
            <a:r>
              <a:rPr lang="ru-RU" dirty="0" smtClean="0"/>
              <a:t> </a:t>
            </a:r>
            <a:r>
              <a:rPr lang="ru-RU" dirty="0" smtClean="0"/>
              <a:t>Пирру.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C:\Users\user\Documents\работа\5 и\иллюстр\load1452969027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857364"/>
            <a:ext cx="5411490" cy="4471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60007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В 275 году</a:t>
            </a:r>
            <a:r>
              <a:rPr lang="ru-RU" dirty="0" smtClean="0"/>
              <a:t> до н.э. римлянам удалось одержать победу над армией Пирра, он навсегда покинул </a:t>
            </a:r>
            <a:r>
              <a:rPr lang="ru-RU" dirty="0" err="1" smtClean="0"/>
              <a:t>Аппенинский</a:t>
            </a:r>
            <a:r>
              <a:rPr lang="ru-RU" dirty="0" smtClean="0"/>
              <a:t> полуостров. </a:t>
            </a:r>
            <a:endParaRPr lang="ru-RU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РИМ </a:t>
            </a:r>
            <a:r>
              <a:rPr lang="ru-RU" b="1" dirty="0" smtClean="0"/>
              <a:t>СТАЛ ГОСПОДСТВОВАТЬ НАД ВСЕЙ ИТАЛИЕЙ!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C:\Users\user\Documents\работа\5 и\иллюстр\img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928802"/>
            <a:ext cx="3643338" cy="3527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Проверь себя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8579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/>
              <a:t>. Римский воин</a:t>
            </a:r>
          </a:p>
          <a:p>
            <a:pPr>
              <a:buNone/>
            </a:pPr>
            <a:r>
              <a:rPr lang="ru-RU" dirty="0" smtClean="0"/>
              <a:t>а. легионер         б.гладиатор        в.диктатор</a:t>
            </a:r>
          </a:p>
          <a:p>
            <a:pPr>
              <a:buNone/>
            </a:pPr>
            <a:r>
              <a:rPr lang="ru-RU" dirty="0" smtClean="0"/>
              <a:t>2. Полководец, защищавший греческие колонии от Рима.</a:t>
            </a:r>
          </a:p>
          <a:p>
            <a:pPr>
              <a:buNone/>
            </a:pPr>
            <a:r>
              <a:rPr lang="ru-RU" dirty="0" err="1" smtClean="0"/>
              <a:t>а.Сципион</a:t>
            </a:r>
            <a:r>
              <a:rPr lang="ru-RU" dirty="0" smtClean="0"/>
              <a:t>       </a:t>
            </a:r>
            <a:r>
              <a:rPr lang="ru-RU" dirty="0" err="1" smtClean="0"/>
              <a:t>б.Бренн</a:t>
            </a:r>
            <a:r>
              <a:rPr lang="ru-RU" dirty="0" smtClean="0"/>
              <a:t>        в. Пирр.</a:t>
            </a:r>
          </a:p>
          <a:p>
            <a:pPr>
              <a:buNone/>
            </a:pPr>
            <a:r>
              <a:rPr lang="ru-RU" dirty="0" smtClean="0"/>
              <a:t>3.Во время нашествия галлов Рим спасли</a:t>
            </a:r>
          </a:p>
          <a:p>
            <a:pPr>
              <a:buNone/>
            </a:pPr>
            <a:r>
              <a:rPr lang="ru-RU" dirty="0" smtClean="0"/>
              <a:t>а. волки      б. гуси        в. утки.</a:t>
            </a:r>
          </a:p>
          <a:p>
            <a:pPr>
              <a:buNone/>
            </a:pPr>
            <a:r>
              <a:rPr lang="ru-RU" dirty="0" smtClean="0"/>
              <a:t>4. Главный успех в битвах Пирра с римлянами принесла атака</a:t>
            </a:r>
          </a:p>
          <a:p>
            <a:pPr>
              <a:buNone/>
            </a:pPr>
            <a:r>
              <a:rPr lang="ru-RU" dirty="0" smtClean="0"/>
              <a:t>а. слонов     б. конницы       в. фаланги.</a:t>
            </a:r>
          </a:p>
          <a:p>
            <a:pPr>
              <a:buNone/>
            </a:pPr>
            <a:r>
              <a:rPr lang="ru-RU" dirty="0" smtClean="0"/>
              <a:t>5. Когда Рим установил свою власть над Италией.</a:t>
            </a:r>
          </a:p>
          <a:p>
            <a:pPr>
              <a:buNone/>
            </a:pPr>
            <a:r>
              <a:rPr lang="ru-RU" dirty="0" smtClean="0"/>
              <a:t>а.6 век до н.э.       б. 2 век до н.э.      в. 3 век до н.э.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2643182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/>
              <a:t>Посмотрите на  карту, о каком городе сегодня пойдёт речь? </a:t>
            </a:r>
          </a:p>
          <a:p>
            <a:endParaRPr lang="ru-RU" dirty="0"/>
          </a:p>
        </p:txBody>
      </p:sp>
      <p:pic>
        <p:nvPicPr>
          <p:cNvPr id="1026" name="Picture 2" descr="C:\Users\user\Documents\работа\5 и\иллюстр\img_11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428735"/>
            <a:ext cx="5072098" cy="5262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Как называется полуостров, который вы видите на карте?</a:t>
            </a:r>
          </a:p>
          <a:p>
            <a:pPr lvl="0"/>
            <a:r>
              <a:rPr lang="ru-RU" dirty="0" smtClean="0"/>
              <a:t>Как называется современное государство, расположенное на </a:t>
            </a:r>
            <a:r>
              <a:rPr lang="ru-RU" dirty="0" err="1" smtClean="0"/>
              <a:t>Аппенинском</a:t>
            </a:r>
            <a:r>
              <a:rPr lang="ru-RU" dirty="0" smtClean="0"/>
              <a:t> полуострове? </a:t>
            </a:r>
          </a:p>
          <a:p>
            <a:pPr lvl="0"/>
            <a:r>
              <a:rPr lang="ru-RU" dirty="0" smtClean="0"/>
              <a:t>Сравните две карты, какие изменения вы видите? </a:t>
            </a:r>
          </a:p>
          <a:p>
            <a:pPr lvl="0"/>
            <a:r>
              <a:rPr lang="ru-RU" dirty="0" smtClean="0"/>
              <a:t>Предположите, о чём мы будем с вами сегодня разговаривать?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509 г до н.э. в Риме установилась </a:t>
            </a:r>
            <a:r>
              <a:rPr lang="ru-RU" b="1" dirty="0" smtClean="0">
                <a:solidFill>
                  <a:srgbClr val="FF0000"/>
                </a:solidFill>
              </a:rPr>
              <a:t>республика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i="1" u="sng" dirty="0" smtClean="0"/>
              <a:t>Республика </a:t>
            </a:r>
            <a:r>
              <a:rPr lang="ru-RU" dirty="0" smtClean="0"/>
              <a:t>- форма правления, при котором власть сосредоточена в руках избранных правителей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Двух правителей сроком </a:t>
            </a:r>
            <a:r>
              <a:rPr lang="ru-RU" dirty="0" smtClean="0"/>
              <a:t>на один год.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Эти </a:t>
            </a:r>
            <a:r>
              <a:rPr lang="ru-RU" dirty="0" smtClean="0"/>
              <a:t>правители стали называться </a:t>
            </a:r>
            <a:r>
              <a:rPr lang="ru-RU" b="1" dirty="0" smtClean="0"/>
              <a:t>консулы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dirty="0" smtClean="0"/>
              <a:t>Плебеям разрешили создавать свое Народное собрание. Из числа плебеев стали избирать  НАРОДНЫХ ТРИБУНОВ.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 «Вето»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35433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Двери его дома всегда были открыты, ему запрещалось покидать город более чем на сутки.  </a:t>
            </a: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 smtClean="0"/>
              <a:t>сенат принимал постановление, направленное против плебеев, то трибуны произносил слово «Запрещаю!» ( по лат. – вето).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Users\user\Documents\работа\5 и\иллюстр\5K_4MS7Ig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4083046"/>
            <a:ext cx="3700605" cy="27749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714884"/>
            <a:ext cx="43577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/>
              <a:t>Его</a:t>
            </a:r>
            <a:endParaRPr lang="ru-RU" sz="3200" dirty="0" smtClean="0"/>
          </a:p>
          <a:p>
            <a:r>
              <a:rPr lang="ru-RU" sz="3200" dirty="0" smtClean="0"/>
              <a:t> </a:t>
            </a:r>
            <a:r>
              <a:rPr lang="ru-RU" sz="3200" dirty="0" smtClean="0"/>
              <a:t>личность была неприкосновенна.</a:t>
            </a:r>
            <a:endParaRPr lang="ru-RU" sz="32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Как </a:t>
            </a:r>
            <a:r>
              <a:rPr lang="ru-RU" i="1" dirty="0" smtClean="0">
                <a:solidFill>
                  <a:srgbClr val="FF0000"/>
                </a:solidFill>
              </a:rPr>
              <a:t>римлянам удалось завоевать весь </a:t>
            </a:r>
            <a:r>
              <a:rPr lang="ru-RU" i="1" dirty="0" err="1" smtClean="0">
                <a:solidFill>
                  <a:srgbClr val="FF0000"/>
                </a:solidFill>
              </a:rPr>
              <a:t>Аппенинский</a:t>
            </a:r>
            <a:r>
              <a:rPr lang="ru-RU" i="1" dirty="0" smtClean="0">
                <a:solidFill>
                  <a:srgbClr val="FF0000"/>
                </a:solidFill>
              </a:rPr>
              <a:t> полуостров?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Армия римлян</a:t>
            </a:r>
          </a:p>
          <a:p>
            <a:pPr lvl="0"/>
            <a:r>
              <a:rPr lang="ru-RU" dirty="0" smtClean="0"/>
              <a:t>С кем воевали римляне</a:t>
            </a:r>
          </a:p>
          <a:p>
            <a:pPr lvl="0"/>
            <a:r>
              <a:rPr lang="ru-RU" dirty="0" smtClean="0"/>
              <a:t>Почему римлянам удалось одержать победу.</a:t>
            </a:r>
          </a:p>
          <a:p>
            <a:pPr>
              <a:buNone/>
            </a:pPr>
            <a:r>
              <a:rPr lang="ru-RU" i="1" dirty="0" smtClean="0"/>
              <a:t>-Что необходимо государству для успешных завоеваний?</a:t>
            </a:r>
            <a:endParaRPr lang="ru-RU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Римская армия.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Все римские граждане с 14 до 46 лет по приказу консула являлись на службу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Вооружались </a:t>
            </a:r>
            <a:r>
              <a:rPr lang="ru-RU" dirty="0" smtClean="0"/>
              <a:t>за свой счёт. 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Богатые </a:t>
            </a:r>
            <a:r>
              <a:rPr lang="ru-RU" dirty="0" smtClean="0"/>
              <a:t>были способны купить коня, их причисляли к коннице.  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Менее </a:t>
            </a:r>
            <a:r>
              <a:rPr lang="ru-RU" dirty="0" smtClean="0"/>
              <a:t>богатые – служили в тяжёлой пехоте, а бедняки, вооружённые дротиками и пращой – служили в лёгкой пехоте.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ru-RU" dirty="0" smtClean="0"/>
              <a:t>Римская армия делилась на </a:t>
            </a:r>
            <a:r>
              <a:rPr lang="ru-RU" dirty="0" smtClean="0"/>
              <a:t>ЛЕГИОНЫ</a:t>
            </a:r>
          </a:p>
          <a:p>
            <a:r>
              <a:rPr lang="ru-RU" dirty="0" smtClean="0"/>
              <a:t> </a:t>
            </a:r>
            <a:r>
              <a:rPr lang="ru-RU" dirty="0" smtClean="0"/>
              <a:t>в каждом легионе было 6000 солдат. Легион во время боя строился в три линии по 10 МАНИПУЛ. </a:t>
            </a:r>
            <a:endParaRPr lang="ru-RU" dirty="0" smtClean="0"/>
          </a:p>
          <a:p>
            <a:r>
              <a:rPr lang="ru-RU" dirty="0" smtClean="0"/>
              <a:t>Манипула </a:t>
            </a:r>
            <a:r>
              <a:rPr lang="ru-RU" dirty="0" smtClean="0"/>
              <a:t>состояла из 2 центурий и насчитывала 200 воинов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Каждой центурией командовал офицер – центурион.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работа\5 и\иллюстр\48781764.jpg"/>
          <p:cNvPicPr>
            <a:picLocks noChangeAspect="1" noChangeArrowheads="1"/>
          </p:cNvPicPr>
          <p:nvPr/>
        </p:nvPicPr>
        <p:blipFill>
          <a:blip r:embed="rId2">
            <a:lum bright="62000"/>
          </a:blip>
          <a:srcRect/>
          <a:stretch>
            <a:fillRect/>
          </a:stretch>
        </p:blipFill>
        <p:spPr bwMode="auto">
          <a:xfrm>
            <a:off x="0" y="0"/>
            <a:ext cx="9143999" cy="68582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cuments\работа\5 и\иллюстр\legion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848" y="642918"/>
            <a:ext cx="8720870" cy="5524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алентина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609</Words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Завоевание Римом Италии   история 5 класс</vt:lpstr>
      <vt:lpstr>Слайд 2</vt:lpstr>
      <vt:lpstr>Слайд 3</vt:lpstr>
      <vt:lpstr> В 509 г до н.э. в Риме установилась республика!</vt:lpstr>
      <vt:lpstr>Право «Вето»</vt:lpstr>
      <vt:lpstr>Как римлянам удалось завоевать весь Аппенинский полуостров?</vt:lpstr>
      <vt:lpstr>Римская армия.</vt:lpstr>
      <vt:lpstr>Слайд 8</vt:lpstr>
      <vt:lpstr>Слайд 9</vt:lpstr>
      <vt:lpstr>Тактика римского боя. </vt:lpstr>
      <vt:lpstr>Дисциплина в армии. </vt:lpstr>
      <vt:lpstr>Запись в тетрадь: </vt:lpstr>
      <vt:lpstr>Слайд 13</vt:lpstr>
      <vt:lpstr>Слайд 14</vt:lpstr>
      <vt:lpstr>Слайд 15</vt:lpstr>
      <vt:lpstr>Проверь себя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</dc:creator>
  <cp:lastModifiedBy>Пользователь Windows</cp:lastModifiedBy>
  <cp:revision>6</cp:revision>
  <dcterms:created xsi:type="dcterms:W3CDTF">2016-04-03T12:19:44Z</dcterms:created>
  <dcterms:modified xsi:type="dcterms:W3CDTF">2016-04-03T12:45:46Z</dcterms:modified>
</cp:coreProperties>
</file>