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4"/>
  </p:notesMasterIdLst>
  <p:sldIdLst>
    <p:sldId id="284" r:id="rId3"/>
    <p:sldId id="258" r:id="rId4"/>
    <p:sldId id="260" r:id="rId5"/>
    <p:sldId id="261" r:id="rId6"/>
    <p:sldId id="262" r:id="rId7"/>
    <p:sldId id="264" r:id="rId8"/>
    <p:sldId id="285" r:id="rId9"/>
    <p:sldId id="266" r:id="rId10"/>
    <p:sldId id="267" r:id="rId11"/>
    <p:sldId id="268" r:id="rId12"/>
    <p:sldId id="269" r:id="rId13"/>
    <p:sldId id="271" r:id="rId14"/>
    <p:sldId id="270" r:id="rId15"/>
    <p:sldId id="272" r:id="rId16"/>
    <p:sldId id="273" r:id="rId17"/>
    <p:sldId id="274" r:id="rId18"/>
    <p:sldId id="275" r:id="rId19"/>
    <p:sldId id="276" r:id="rId20"/>
    <p:sldId id="277" r:id="rId21"/>
    <p:sldId id="279" r:id="rId22"/>
    <p:sldId id="259" r:id="rId23"/>
  </p:sldIdLst>
  <p:sldSz cx="12192000" cy="6858000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8" d="100"/>
          <a:sy n="78" d="100"/>
        </p:scale>
        <p:origin x="-408" y="-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E23BF2BC-891C-4100-AF69-44A8A3EEBB5E}" type="datetimeFigureOut">
              <a:rPr lang="ru-RU"/>
              <a:pPr>
                <a:defRPr/>
              </a:pPr>
              <a:t>04.05.2020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DF12B9B9-A4D1-4DF6-9FE5-905E6D99283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81565C-9622-4276-A0C2-3BBA4A984F3D}" type="datetimeFigureOut">
              <a:rPr lang="ru-RU"/>
              <a:pPr>
                <a:defRPr/>
              </a:pPr>
              <a:t>04.05.2020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033461-34EE-4D8A-BB65-020E3FBEB8B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099FCC-0D21-49D5-91C8-9C1A07E111A3}" type="datetimeFigureOut">
              <a:rPr lang="ru-RU"/>
              <a:pPr>
                <a:defRPr/>
              </a:pPr>
              <a:t>04.05.2020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8C6F5D-0340-4913-AA83-B95C35B59AF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9F50CB-EDE5-44B9-AA7A-45ABE80883C2}" type="datetimeFigureOut">
              <a:rPr lang="ru-RU"/>
              <a:pPr>
                <a:defRPr/>
              </a:pPr>
              <a:t>04.05.2020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F00FCE-2270-4E4F-B81A-742DD7A4233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29A37C-356D-4F8A-8B38-B6D49ECDC579}" type="datetimeFigureOut">
              <a:rPr lang="ru-RU"/>
              <a:pPr>
                <a:defRPr/>
              </a:pPr>
              <a:t>04.05.2020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6F8C1D-7AC3-4BF2-AD6B-0BC101DB4A7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955DF0-6A56-40E0-B125-E9D8345A5CA6}" type="datetimeFigureOut">
              <a:rPr lang="ru-RU"/>
              <a:pPr>
                <a:defRPr/>
              </a:pPr>
              <a:t>04.05.2020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6681C2-593F-4BAD-89ED-CC8F341D671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833879-6378-4199-86DF-EF87C24FB5F3}" type="datetimeFigureOut">
              <a:rPr lang="ru-RU"/>
              <a:pPr>
                <a:defRPr/>
              </a:pPr>
              <a:t>04.05.2020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84045C-87C0-4EA8-A0BC-B45750BF80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D341C3-1CB0-424B-9B15-6961E95F2FF7}" type="datetimeFigureOut">
              <a:rPr lang="ru-RU"/>
              <a:pPr>
                <a:defRPr/>
              </a:pPr>
              <a:t>04.05.2020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EFD2AD-1330-4D6B-B6BF-A1A6AA31CCF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989FAD-8406-4FB3-A79E-3F045667821B}" type="datetimeFigureOut">
              <a:rPr lang="ru-RU"/>
              <a:pPr>
                <a:defRPr/>
              </a:pPr>
              <a:t>04.05.2020</a:t>
            </a:fld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315D53-DE79-4BBB-8558-FA291441124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59DF44-B5AA-42EB-B896-0740ACA88AA4}" type="datetimeFigureOut">
              <a:rPr lang="ru-RU"/>
              <a:pPr>
                <a:defRPr/>
              </a:pPr>
              <a:t>04.05.2020</a:t>
            </a:fld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80DD1F-B56B-4FF3-8860-230BE6A1C64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D53BC2-407D-4AF7-B8C2-227BF7C98693}" type="datetimeFigureOut">
              <a:rPr lang="ru-RU"/>
              <a:pPr>
                <a:defRPr/>
              </a:pPr>
              <a:t>04.05.2020</a:t>
            </a:fld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300594-26BC-4886-80E1-589DF84FDFF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71D846-CB30-461A-8A83-8FD986FACD5D}" type="datetimeFigureOut">
              <a:rPr lang="ru-RU"/>
              <a:pPr>
                <a:defRPr/>
              </a:pPr>
              <a:t>04.05.2020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360A7A-E688-48FE-A6C3-33F1570ADB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989A11-51B7-4328-8C4F-5CBC832EEDD9}" type="datetimeFigureOut">
              <a:rPr lang="ru-RU"/>
              <a:pPr>
                <a:defRPr/>
              </a:pPr>
              <a:t>04.05.2020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4AA01E-2110-445C-8441-8862A4F5582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5B5B9-5357-4BD6-B0E0-DF71431EC544}" type="datetimeFigureOut">
              <a:rPr lang="ru-RU"/>
              <a:pPr>
                <a:defRPr/>
              </a:pPr>
              <a:t>04.05.2020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E041B1-B09A-4629-96ED-59F2C31B7A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99BEBC-4F16-4F9D-AB14-31B5DAB61F0B}" type="datetimeFigureOut">
              <a:rPr lang="ru-RU"/>
              <a:pPr>
                <a:defRPr/>
              </a:pPr>
              <a:t>04.05.2020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6DA02-18B1-49CF-ACFF-50145A1451C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7321FC-CA1B-442B-B28A-B308832BD900}" type="datetimeFigureOut">
              <a:rPr lang="ru-RU"/>
              <a:pPr>
                <a:defRPr/>
              </a:pPr>
              <a:t>04.05.2020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B24335-7E25-4057-A8DF-2E6491CD2C2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D679FE-82F9-4911-91F9-BB5A85396F63}" type="datetimeFigureOut">
              <a:rPr lang="ru-RU"/>
              <a:pPr>
                <a:defRPr/>
              </a:pPr>
              <a:t>04.05.2020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4B66AC-4622-45B3-BF25-8E3B6F09F3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16D479-BD7F-4E84-86AF-6B8B8618C662}" type="datetimeFigureOut">
              <a:rPr lang="ru-RU"/>
              <a:pPr>
                <a:defRPr/>
              </a:pPr>
              <a:t>04.05.2020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8F9B0F-5153-4B7E-899C-059A29EE1F0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A75B2C-E830-4194-BFC8-0B4CDA4F28D7}" type="datetimeFigureOut">
              <a:rPr lang="ru-RU"/>
              <a:pPr>
                <a:defRPr/>
              </a:pPr>
              <a:t>04.05.2020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01B0B5-8D26-43B1-BDAC-1D1A011830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FC3862-72A2-4124-89DF-81DB09B7EBC7}" type="datetimeFigureOut">
              <a:rPr lang="ru-RU"/>
              <a:pPr>
                <a:defRPr/>
              </a:pPr>
              <a:t>04.05.2020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2F7FB6-069D-4658-97FA-A70236E041E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752261-4E99-4A45-A95B-1F464B305B5A}" type="datetimeFigureOut">
              <a:rPr lang="ru-RU"/>
              <a:pPr>
                <a:defRPr/>
              </a:pPr>
              <a:t>04.05.2020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2BF397-BDB4-4F16-9194-B3F7EF8C064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EEA722-1FC3-49E8-AC8C-90AFE4F8AE08}" type="datetimeFigureOut">
              <a:rPr lang="ru-RU"/>
              <a:pPr>
                <a:defRPr/>
              </a:pPr>
              <a:t>04.05.2020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BF9455-F207-49CA-9204-63D19A36FCC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84F8CC-2A2E-47FB-BE1C-9726D0A9196C}" type="datetimeFigureOut">
              <a:rPr lang="ru-RU"/>
              <a:pPr>
                <a:defRPr/>
              </a:pPr>
              <a:t>04.05.2020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93DA6C-02FA-4D5F-BA67-A30CDA2D59C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41D7628-9DA5-408F-99C8-68D87C216B32}" type="datetimeFigureOut">
              <a:rPr lang="ru-RU"/>
              <a:pPr>
                <a:defRPr/>
              </a:pPr>
              <a:t>04.05.2020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3D769BB-AAB5-4EEF-94CA-08419B68719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auto">
              <a:spcBef>
                <a:spcPts val="0"/>
              </a:spcBef>
              <a:spcAft>
                <a:spcPts val="0"/>
              </a:spcAft>
              <a:defRPr sz="1400" smtClean="0">
                <a:solidFill>
                  <a:srgbClr val="000000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BB76ACB4-59C8-4C48-A804-417A9F58C78E}" type="datetimeFigureOut">
              <a:rPr lang="ru-RU"/>
              <a:pPr>
                <a:defRPr/>
              </a:pPr>
              <a:t>04.05.2020</a:t>
            </a:fld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sz="1400">
                <a:solidFill>
                  <a:srgbClr val="000000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smtClean="0">
                <a:solidFill>
                  <a:srgbClr val="000000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E4F1770-AB2B-4F2A-A9F4-C6A63DDBBFA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1" r:id="rId2"/>
    <p:sldLayoutId id="2147483680" r:id="rId3"/>
    <p:sldLayoutId id="2147483679" r:id="rId4"/>
    <p:sldLayoutId id="2147483678" r:id="rId5"/>
    <p:sldLayoutId id="2147483677" r:id="rId6"/>
    <p:sldLayoutId id="2147483676" r:id="rId7"/>
    <p:sldLayoutId id="2147483675" r:id="rId8"/>
    <p:sldLayoutId id="2147483674" r:id="rId9"/>
    <p:sldLayoutId id="2147483673" r:id="rId10"/>
    <p:sldLayoutId id="2147483672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Заголовок 1"/>
          <p:cNvSpPr>
            <a:spLocks noGrp="1"/>
          </p:cNvSpPr>
          <p:nvPr>
            <p:ph type="ctrTitle"/>
          </p:nvPr>
        </p:nvSpPr>
        <p:spPr>
          <a:xfrm>
            <a:off x="725488" y="522288"/>
            <a:ext cx="10363200" cy="1470025"/>
          </a:xfrm>
        </p:spPr>
        <p:txBody>
          <a:bodyPr/>
          <a:lstStyle/>
          <a:p>
            <a:r>
              <a:rPr lang="ru-RU" smtClean="0"/>
              <a:t>Задание 15 ЕГЭ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92225" y="1733550"/>
            <a:ext cx="10058400" cy="3390900"/>
          </a:xfrm>
        </p:spPr>
        <p:txBody>
          <a:bodyPr/>
          <a:lstStyle/>
          <a:p>
            <a:pPr>
              <a:defRPr/>
            </a:pPr>
            <a:r>
              <a:rPr lang="ru-RU" sz="4400" b="1" i="1" dirty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  <a:t>Н и НН</a:t>
            </a:r>
            <a:r>
              <a:rPr lang="ru-RU" sz="4400" b="1" dirty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  <a:t> в суффиксах причастий и прилагательных</a:t>
            </a:r>
            <a:endParaRPr lang="ru-RU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12192000" cy="6583362"/>
          </a:xfrm>
        </p:spPr>
        <p:txBody>
          <a:bodyPr/>
          <a:lstStyle/>
          <a:p>
            <a:r>
              <a:rPr lang="ru-RU" sz="4800" smtClean="0"/>
              <a:t>Укажите все цифры, на месте которых пишется НН. Цифры укажите в порядке возрастания. </a:t>
            </a:r>
            <a:r>
              <a:rPr lang="ru-RU" sz="4800" smtClean="0">
                <a:solidFill>
                  <a:srgbClr val="002060"/>
                </a:solidFill>
              </a:rPr>
              <a:t/>
            </a:r>
            <a:br>
              <a:rPr lang="ru-RU" sz="4800" smtClean="0">
                <a:solidFill>
                  <a:srgbClr val="002060"/>
                </a:solidFill>
              </a:rPr>
            </a:br>
            <a:r>
              <a:rPr lang="ru-RU" sz="4800" b="1" smtClean="0">
                <a:solidFill>
                  <a:srgbClr val="002060"/>
                </a:solidFill>
              </a:rPr>
              <a:t>Вдоль стен, вымаза(1)ых синей извёсткой, стояли скамейки, в передней комнате несколько стульев и стол для музыкантов, в задней — десяток столов, составле(2)ых в дли(3)ый ряд для ужина, — вот вся обстановка.</a:t>
            </a:r>
            <a:r>
              <a:rPr lang="ru-RU" smtClean="0"/>
              <a:t/>
            </a:r>
            <a:br>
              <a:rPr lang="ru-RU" smtClean="0"/>
            </a:br>
            <a:endParaRPr lang="ru-RU" smtClean="0"/>
          </a:p>
        </p:txBody>
      </p:sp>
      <p:sp>
        <p:nvSpPr>
          <p:cNvPr id="3" name="Прямоугольник 2"/>
          <p:cNvSpPr>
            <a:spLocks noChangeArrowheads="1"/>
          </p:cNvSpPr>
          <p:nvPr/>
        </p:nvSpPr>
        <p:spPr bwMode="auto">
          <a:xfrm>
            <a:off x="10033000" y="5956300"/>
            <a:ext cx="9636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000">
                <a:latin typeface="Calibri" pitchFamily="34" charset="0"/>
              </a:rPr>
              <a:t>123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Прямоугольник 2"/>
          <p:cNvSpPr>
            <a:spLocks noChangeArrowheads="1"/>
          </p:cNvSpPr>
          <p:nvPr/>
        </p:nvSpPr>
        <p:spPr bwMode="auto">
          <a:xfrm>
            <a:off x="0" y="333375"/>
            <a:ext cx="12192000" cy="6554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6000">
                <a:latin typeface="Calibri" pitchFamily="34" charset="0"/>
              </a:rPr>
              <a:t>Укажите все цифры, на месте которых пишется одна буква Н?</a:t>
            </a:r>
          </a:p>
          <a:p>
            <a:r>
              <a:rPr lang="ru-RU" sz="6000" b="1">
                <a:solidFill>
                  <a:srgbClr val="002060"/>
                </a:solidFill>
                <a:latin typeface="Calibri" pitchFamily="34" charset="0"/>
              </a:rPr>
              <a:t>Шум прибоя растёт, осе(1)ий ледя(2)ой ветер вздымает и беше(3)о срывает волны, разнося по воздуху брызги и резкий запах моря.</a:t>
            </a:r>
          </a:p>
        </p:txBody>
      </p:sp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10012363" y="5630863"/>
            <a:ext cx="704850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000">
                <a:latin typeface="Calibri" pitchFamily="34" charset="0"/>
              </a:rPr>
              <a:t>23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Прямоугольник 2"/>
          <p:cNvSpPr>
            <a:spLocks noChangeArrowheads="1"/>
          </p:cNvSpPr>
          <p:nvPr/>
        </p:nvSpPr>
        <p:spPr bwMode="auto">
          <a:xfrm>
            <a:off x="0" y="333375"/>
            <a:ext cx="12192000" cy="5630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6000">
                <a:latin typeface="Calibri" pitchFamily="34" charset="0"/>
              </a:rPr>
              <a:t>Укажите все цифры, на месте которых пишется НН?</a:t>
            </a:r>
          </a:p>
          <a:p>
            <a:r>
              <a:rPr lang="ru-RU" sz="6000">
                <a:latin typeface="Calibri" pitchFamily="34" charset="0"/>
              </a:rPr>
              <a:t> </a:t>
            </a:r>
            <a:r>
              <a:rPr lang="ru-RU" sz="6000" b="1">
                <a:solidFill>
                  <a:srgbClr val="002060"/>
                </a:solidFill>
                <a:latin typeface="Calibri" pitchFamily="34" charset="0"/>
              </a:rPr>
              <a:t>Когда льня(1)ые вещи в доме старели, их заменяли свежими, вновь вытка(2)ыми сельскими ткачихами на стари(3)ых станках.</a:t>
            </a:r>
          </a:p>
        </p:txBody>
      </p:sp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10012363" y="5630863"/>
            <a:ext cx="704850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000">
                <a:latin typeface="Calibri" pitchFamily="34" charset="0"/>
              </a:rPr>
              <a:t>23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Прямоугольник 2"/>
          <p:cNvSpPr>
            <a:spLocks noChangeArrowheads="1"/>
          </p:cNvSpPr>
          <p:nvPr/>
        </p:nvSpPr>
        <p:spPr bwMode="auto">
          <a:xfrm>
            <a:off x="0" y="188913"/>
            <a:ext cx="12192000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6000">
                <a:latin typeface="Calibri" pitchFamily="34" charset="0"/>
              </a:rPr>
              <a:t>Укажите все цифры, на месте которых пишется одна буква Н?</a:t>
            </a:r>
          </a:p>
          <a:p>
            <a:r>
              <a:rPr lang="ru-RU" sz="6000" b="1">
                <a:solidFill>
                  <a:srgbClr val="002060"/>
                </a:solidFill>
                <a:latin typeface="Calibri" pitchFamily="34" charset="0"/>
              </a:rPr>
              <a:t>На хозяине была тка(1)ая рубаха, подпояса(2)ая кожа(3)ым ремнём, и давно не глаже(4)ые штаны.</a:t>
            </a:r>
          </a:p>
        </p:txBody>
      </p:sp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10012363" y="5630863"/>
            <a:ext cx="704850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000">
                <a:latin typeface="Calibri" pitchFamily="34" charset="0"/>
              </a:rPr>
              <a:t>13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Прямоугольник 2"/>
          <p:cNvSpPr>
            <a:spLocks noChangeArrowheads="1"/>
          </p:cNvSpPr>
          <p:nvPr/>
        </p:nvSpPr>
        <p:spPr bwMode="auto">
          <a:xfrm>
            <a:off x="104775" y="260350"/>
            <a:ext cx="12087225" cy="560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400">
                <a:latin typeface="Calibri" pitchFamily="34" charset="0"/>
              </a:rPr>
              <a:t>Укажите все цифры, на месте которых пишется НН. Цифры укажите в порядке возрастания.</a:t>
            </a:r>
          </a:p>
          <a:p>
            <a:r>
              <a:rPr lang="ru-RU" sz="5400" b="1">
                <a:solidFill>
                  <a:srgbClr val="002060"/>
                </a:solidFill>
                <a:latin typeface="Calibri" pitchFamily="34" charset="0"/>
              </a:rPr>
              <a:t>Мощё(1)ая мраморной плиткой прихожая украше(2)а стекля(3)ыми вазами и золочё(4)ой мебелью, созда(5)ой лучшими мастерами Италии.</a:t>
            </a:r>
          </a:p>
        </p:txBody>
      </p:sp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10012363" y="5630863"/>
            <a:ext cx="963612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000">
                <a:latin typeface="Calibri" pitchFamily="34" charset="0"/>
              </a:rPr>
              <a:t>135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Прямоугольник 2"/>
          <p:cNvSpPr>
            <a:spLocks noChangeArrowheads="1"/>
          </p:cNvSpPr>
          <p:nvPr/>
        </p:nvSpPr>
        <p:spPr bwMode="auto">
          <a:xfrm>
            <a:off x="0" y="260350"/>
            <a:ext cx="12192000" cy="551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400">
                <a:latin typeface="Calibri" pitchFamily="34" charset="0"/>
              </a:rPr>
              <a:t>Укажите все цифры, на месте которых пишется НН. Цифры укажите в порядке возрастания.</a:t>
            </a:r>
          </a:p>
          <a:p>
            <a:r>
              <a:rPr lang="ru-RU" sz="4400">
                <a:latin typeface="Calibri" pitchFamily="34" charset="0"/>
              </a:rPr>
              <a:t> </a:t>
            </a:r>
            <a:r>
              <a:rPr lang="ru-RU" sz="4400" b="1">
                <a:solidFill>
                  <a:srgbClr val="002060"/>
                </a:solidFill>
                <a:latin typeface="Calibri" pitchFamily="34" charset="0"/>
              </a:rPr>
              <a:t>Разработа(1)ые китайскими лингвистами различные проекты перехода на буквенно-звуковое письмо так и не были реализова(2)ы: обществе(3)ость увидела угрозу разрыва с многовековой культурой, воплощё(4)ой в иероглифическом письме.</a:t>
            </a:r>
          </a:p>
        </p:txBody>
      </p:sp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10012363" y="5630863"/>
            <a:ext cx="963612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000">
                <a:latin typeface="Calibri" pitchFamily="34" charset="0"/>
              </a:rPr>
              <a:t>134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Прямоугольник 2"/>
          <p:cNvSpPr>
            <a:spLocks noChangeArrowheads="1"/>
          </p:cNvSpPr>
          <p:nvPr/>
        </p:nvSpPr>
        <p:spPr bwMode="auto">
          <a:xfrm>
            <a:off x="0" y="188913"/>
            <a:ext cx="12192000" cy="572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800">
                <a:latin typeface="Calibri" pitchFamily="34" charset="0"/>
              </a:rPr>
              <a:t>Укажите все цифры, на месте которых пишется НН</a:t>
            </a:r>
          </a:p>
          <a:p>
            <a:r>
              <a:rPr lang="ru-RU" sz="4800">
                <a:latin typeface="Calibri" pitchFamily="34" charset="0"/>
              </a:rPr>
              <a:t> </a:t>
            </a:r>
            <a:r>
              <a:rPr lang="ru-RU" sz="5400" b="1">
                <a:solidFill>
                  <a:srgbClr val="002060"/>
                </a:solidFill>
                <a:latin typeface="Calibri" pitchFamily="34" charset="0"/>
              </a:rPr>
              <a:t>Извержение Везувия подробно описа(1)о в адресова(2)ых римскому историку Тациту письмах Плиния Младшего, ране(3)ого в тот страшный августовский месяц.</a:t>
            </a:r>
          </a:p>
        </p:txBody>
      </p:sp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10012363" y="5630863"/>
            <a:ext cx="704850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000">
                <a:latin typeface="Calibri" pitchFamily="34" charset="0"/>
              </a:rPr>
              <a:t>23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Прямоугольник 2"/>
          <p:cNvSpPr>
            <a:spLocks noChangeArrowheads="1"/>
          </p:cNvSpPr>
          <p:nvPr/>
        </p:nvSpPr>
        <p:spPr bwMode="auto">
          <a:xfrm>
            <a:off x="0" y="333375"/>
            <a:ext cx="12192000" cy="5076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5400">
                <a:latin typeface="Calibri" pitchFamily="34" charset="0"/>
              </a:rPr>
              <a:t>Укажите все цифры, на месте которых пишется НН</a:t>
            </a:r>
          </a:p>
          <a:p>
            <a:r>
              <a:rPr lang="ru-RU" sz="5400" b="1">
                <a:solidFill>
                  <a:srgbClr val="002060"/>
                </a:solidFill>
                <a:latin typeface="Calibri" pitchFamily="34" charset="0"/>
              </a:rPr>
              <a:t>В совреме(1)ом строительстве цементом, смеша(2)ым с песком и водой или водным раствором солей, соединяют кирпичи и бето(3)ые блоки.</a:t>
            </a:r>
          </a:p>
        </p:txBody>
      </p:sp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10012363" y="5630863"/>
            <a:ext cx="963612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000">
                <a:latin typeface="Calibri" pitchFamily="34" charset="0"/>
              </a:rPr>
              <a:t>123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Прямоугольник 2"/>
          <p:cNvSpPr>
            <a:spLocks noChangeArrowheads="1"/>
          </p:cNvSpPr>
          <p:nvPr/>
        </p:nvSpPr>
        <p:spPr bwMode="auto">
          <a:xfrm>
            <a:off x="0" y="333375"/>
            <a:ext cx="12192000" cy="526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800">
                <a:latin typeface="Calibri" pitchFamily="34" charset="0"/>
              </a:rPr>
              <a:t>Укажите все цифры, на месте которых пишется НН</a:t>
            </a:r>
          </a:p>
          <a:p>
            <a:r>
              <a:rPr lang="ru-RU" sz="4800" b="1">
                <a:solidFill>
                  <a:srgbClr val="002060"/>
                </a:solidFill>
                <a:latin typeface="Calibri" pitchFamily="34" charset="0"/>
              </a:rPr>
              <a:t>Прямые и круговые участки железнодорожного пути соедине(1)ы между собой криволинейными — с таким переме(2)ым радиусом, чтобы центробежная сила нарастала постепе(3)о.</a:t>
            </a:r>
          </a:p>
        </p:txBody>
      </p:sp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10012363" y="5630863"/>
            <a:ext cx="704850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000">
                <a:latin typeface="Calibri" pitchFamily="34" charset="0"/>
              </a:rPr>
              <a:t>23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Прямоугольник 2"/>
          <p:cNvSpPr>
            <a:spLocks noChangeArrowheads="1"/>
          </p:cNvSpPr>
          <p:nvPr/>
        </p:nvSpPr>
        <p:spPr bwMode="auto">
          <a:xfrm>
            <a:off x="0" y="352425"/>
            <a:ext cx="12192000" cy="563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6000">
                <a:latin typeface="Calibri" pitchFamily="34" charset="0"/>
              </a:rPr>
              <a:t>Укажите все цифры, на месте которых пишется НН</a:t>
            </a:r>
          </a:p>
          <a:p>
            <a:r>
              <a:rPr lang="ru-RU" sz="6000" b="1">
                <a:solidFill>
                  <a:srgbClr val="002060"/>
                </a:solidFill>
                <a:latin typeface="Calibri" pitchFamily="34" charset="0"/>
              </a:rPr>
              <a:t>Когда тума(1)ый восток посветлел и в лагере отгремела бараба(2)ая дробь, нежда(3)о началась атака неприятеля.</a:t>
            </a:r>
          </a:p>
        </p:txBody>
      </p:sp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10012363" y="5630863"/>
            <a:ext cx="963612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000">
                <a:latin typeface="Calibri" pitchFamily="34" charset="0"/>
              </a:rPr>
              <a:t>123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Объект 2"/>
          <p:cNvSpPr>
            <a:spLocks noGrp="1"/>
          </p:cNvSpPr>
          <p:nvPr>
            <p:ph idx="1"/>
          </p:nvPr>
        </p:nvSpPr>
        <p:spPr>
          <a:xfrm>
            <a:off x="0" y="209550"/>
            <a:ext cx="12192000" cy="6648450"/>
          </a:xfrm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ru-RU" sz="4000" smtClean="0"/>
              <a:t>Укажите все цифры, на месте которых пишется НН.</a:t>
            </a:r>
          </a:p>
          <a:p>
            <a:pPr marL="0" indent="0">
              <a:buFont typeface="Arial" charset="0"/>
              <a:buNone/>
            </a:pPr>
            <a:r>
              <a:rPr lang="ru-RU" sz="4800" b="1" smtClean="0">
                <a:solidFill>
                  <a:srgbClr val="002060"/>
                </a:solidFill>
              </a:rPr>
              <a:t>Уже в первом пейзаже В. Серова были проявле(1)ы почти все черты, свойстве(2)ые ему как пейзажисту: острота видения, глубочайшее проникновение в суть изображаемого, изыска(3)ость и точность колорита.</a:t>
            </a: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0342563" y="5570538"/>
            <a:ext cx="8286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>
                <a:latin typeface="Calibri" pitchFamily="34" charset="0"/>
              </a:rPr>
              <a:t>23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Прямоугольник 2"/>
          <p:cNvSpPr>
            <a:spLocks noChangeArrowheads="1"/>
          </p:cNvSpPr>
          <p:nvPr/>
        </p:nvSpPr>
        <p:spPr bwMode="auto">
          <a:xfrm>
            <a:off x="0" y="188913"/>
            <a:ext cx="12076113" cy="5140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400">
                <a:latin typeface="Calibri" pitchFamily="34" charset="0"/>
              </a:rPr>
              <a:t>Укажите все цифры, на месте которых пишется НН</a:t>
            </a:r>
          </a:p>
          <a:p>
            <a:r>
              <a:rPr lang="ru-RU" sz="4800" b="1">
                <a:solidFill>
                  <a:srgbClr val="002060"/>
                </a:solidFill>
                <a:latin typeface="Calibri" pitchFamily="34" charset="0"/>
              </a:rPr>
              <a:t>В подготовке молодых шахматистов важно не время, которое было проведе(1)о непосредстве(2)о за игрой в шахматы, а сознательная тренировка, основа(3)ая на преодолении, требующая усилий</a:t>
            </a:r>
            <a:r>
              <a:rPr lang="ru-RU" sz="4400" b="1">
                <a:solidFill>
                  <a:srgbClr val="002060"/>
                </a:solidFill>
                <a:latin typeface="Calibri" pitchFamily="34" charset="0"/>
              </a:rPr>
              <a:t>.</a:t>
            </a:r>
          </a:p>
        </p:txBody>
      </p:sp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10012363" y="5630863"/>
            <a:ext cx="704850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000">
                <a:latin typeface="Calibri" pitchFamily="34" charset="0"/>
              </a:rPr>
              <a:t>23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Прямоугольник 1"/>
          <p:cNvSpPr>
            <a:spLocks noChangeArrowheads="1"/>
          </p:cNvSpPr>
          <p:nvPr/>
        </p:nvSpPr>
        <p:spPr bwMode="auto">
          <a:xfrm>
            <a:off x="0" y="333375"/>
            <a:ext cx="12192000" cy="4246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5400">
                <a:latin typeface="Calibri" pitchFamily="34" charset="0"/>
              </a:rPr>
              <a:t>Укажите все цифры, на месте которых пишется НН.</a:t>
            </a:r>
          </a:p>
          <a:p>
            <a:r>
              <a:rPr lang="ru-RU" sz="5400">
                <a:latin typeface="Calibri" pitchFamily="34" charset="0"/>
              </a:rPr>
              <a:t> </a:t>
            </a:r>
            <a:r>
              <a:rPr lang="ru-RU" sz="5400" b="1">
                <a:solidFill>
                  <a:srgbClr val="002060"/>
                </a:solidFill>
                <a:latin typeface="Calibri" pitchFamily="34" charset="0"/>
              </a:rPr>
              <a:t>Впереди виднеется слома(1)ая листве(2)ица, серебря(3)ый в инее пень, значит – мне в следующий дом.</a:t>
            </a:r>
          </a:p>
        </p:txBody>
      </p:sp>
      <p:sp>
        <p:nvSpPr>
          <p:cNvPr id="3" name="Прямоугольник 2"/>
          <p:cNvSpPr>
            <a:spLocks noChangeArrowheads="1"/>
          </p:cNvSpPr>
          <p:nvPr/>
        </p:nvSpPr>
        <p:spPr bwMode="auto">
          <a:xfrm>
            <a:off x="10012363" y="5630863"/>
            <a:ext cx="704850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000">
                <a:latin typeface="Calibri" pitchFamily="34" charset="0"/>
              </a:rPr>
              <a:t>12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7655" y="357167"/>
            <a:ext cx="11876690" cy="178595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b="1" i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Georgia"/>
              </a:rPr>
              <a:t>	</a:t>
            </a:r>
            <a:r>
              <a:rPr lang="ru-RU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Georgia"/>
              </a:rPr>
              <a:t>Для правильного решения данного задания теста необходимо помнить правила правописания Н/НН</a:t>
            </a:r>
            <a:r>
              <a:rPr lang="ru-RU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Georgia"/>
              </a:rPr>
              <a:t>:</a:t>
            </a:r>
            <a:endParaRPr lang="ru-RU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latin typeface="Georgia"/>
            </a:endParaRPr>
          </a:p>
        </p:txBody>
      </p:sp>
      <p:sp>
        <p:nvSpPr>
          <p:cNvPr id="4" name="Загнутый угол 3"/>
          <p:cNvSpPr/>
          <p:nvPr/>
        </p:nvSpPr>
        <p:spPr>
          <a:xfrm>
            <a:off x="223838" y="3451225"/>
            <a:ext cx="11623675" cy="714375"/>
          </a:xfrm>
          <a:prstGeom prst="foldedCorner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sz="5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именах существительных</a:t>
            </a:r>
            <a:endParaRPr lang="ru-RU" sz="5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Загнутый угол 4"/>
          <p:cNvSpPr/>
          <p:nvPr/>
        </p:nvSpPr>
        <p:spPr>
          <a:xfrm>
            <a:off x="284163" y="4572000"/>
            <a:ext cx="10615612" cy="714375"/>
          </a:xfrm>
          <a:prstGeom prst="foldedCorner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наречиях</a:t>
            </a:r>
            <a:endParaRPr lang="ru-RU" sz="5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Загнутый угол 5"/>
          <p:cNvSpPr/>
          <p:nvPr/>
        </p:nvSpPr>
        <p:spPr>
          <a:xfrm>
            <a:off x="284163" y="1785938"/>
            <a:ext cx="9510712" cy="714375"/>
          </a:xfrm>
          <a:prstGeom prst="foldedCorner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именах прилагательных</a:t>
            </a:r>
            <a:endParaRPr lang="ru-RU" sz="4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Загнутый угол 6"/>
          <p:cNvSpPr/>
          <p:nvPr/>
        </p:nvSpPr>
        <p:spPr>
          <a:xfrm>
            <a:off x="284163" y="2671763"/>
            <a:ext cx="5638800" cy="714375"/>
          </a:xfrm>
          <a:prstGeom prst="foldedCorner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причастиях</a:t>
            </a:r>
            <a:endParaRPr lang="ru-RU" sz="4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5724" y="274638"/>
            <a:ext cx="9475076" cy="398024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Georgia"/>
              </a:rPr>
              <a:t>В именах прилагательных</a:t>
            </a:r>
            <a:endParaRPr lang="ru-RU" sz="36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746233"/>
          <a:ext cx="12192000" cy="62641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58154">
                  <a:extLst>
                    <a:ext uri="{9D8B030D-6E8A-4147-A177-3AD203B41FA5}"/>
                  </a:extLst>
                </a:gridCol>
                <a:gridCol w="7033846">
                  <a:extLst>
                    <a:ext uri="{9D8B030D-6E8A-4147-A177-3AD203B41FA5}"/>
                  </a:extLst>
                </a:gridCol>
              </a:tblGrid>
              <a:tr h="71620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4000" b="1" i="0" u="none" strike="noStrike" cap="none" spc="0" normalizeH="0" baseline="0" dirty="0" smtClean="0">
                          <a:ln w="12700">
                            <a:solidFill>
                              <a:schemeClr val="tx2">
                                <a:satMod val="155000"/>
                              </a:schemeClr>
                            </a:solidFill>
                            <a:prstDash val="solid"/>
                          </a:ln>
                          <a:solidFill>
                            <a:srgbClr val="FF0000"/>
                          </a:solidFill>
                          <a:effectLst/>
                          <a:latin typeface="Georgia" pitchFamily="18" charset="0"/>
                          <a:cs typeface="Times New Roman" pitchFamily="18" charset="0"/>
                        </a:rPr>
                        <a:t>Н</a:t>
                      </a:r>
                      <a:endParaRPr kumimoji="0" lang="ru-RU" sz="4000" b="1" i="0" u="none" strike="noStrike" cap="none" spc="0" normalizeH="0" baseline="0" dirty="0" smtClean="0">
                        <a:ln w="12700">
                          <a:solidFill>
                            <a:schemeClr val="tx2">
                              <a:satMod val="155000"/>
                            </a:schemeClr>
                          </a:solidFill>
                          <a:prstDash val="solid"/>
                        </a:ln>
                        <a:solidFill>
                          <a:srgbClr val="FF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4000" b="1" i="0" u="none" strike="noStrike" cap="none" spc="0" normalizeH="0" baseline="0" dirty="0" smtClean="0">
                          <a:ln w="12700">
                            <a:solidFill>
                              <a:schemeClr val="tx2">
                                <a:satMod val="155000"/>
                              </a:schemeClr>
                            </a:solidFill>
                            <a:prstDash val="solid"/>
                          </a:ln>
                          <a:solidFill>
                            <a:srgbClr val="FF0000"/>
                          </a:solidFill>
                          <a:effectLst/>
                          <a:latin typeface="Georgia" pitchFamily="18" charset="0"/>
                          <a:cs typeface="Times New Roman" pitchFamily="18" charset="0"/>
                        </a:rPr>
                        <a:t>НН</a:t>
                      </a:r>
                      <a:endParaRPr kumimoji="0" lang="ru-RU" sz="4000" b="1" i="0" u="none" strike="noStrike" cap="none" spc="0" normalizeH="0" baseline="0" dirty="0" smtClean="0">
                        <a:ln w="12700">
                          <a:solidFill>
                            <a:schemeClr val="tx2">
                              <a:satMod val="155000"/>
                            </a:schemeClr>
                          </a:solidFill>
                          <a:prstDash val="solid"/>
                        </a:ln>
                        <a:solidFill>
                          <a:srgbClr val="FF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/>
                </a:extLst>
              </a:tr>
              <a:tr h="2584553"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kumimoji="0" lang="ru-RU" sz="3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в суффиксах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3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    </a:t>
                      </a:r>
                      <a:r>
                        <a:rPr kumimoji="0" lang="ru-RU" sz="3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-АН-, ЯН-, ИН-</a:t>
                      </a:r>
                      <a:r>
                        <a:rPr kumimoji="0" lang="ru-RU" sz="3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: 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3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  </a:t>
                      </a:r>
                      <a:r>
                        <a:rPr kumimoji="0" lang="ru-RU" sz="32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серебр</a:t>
                      </a:r>
                      <a:r>
                        <a:rPr kumimoji="0" lang="ru-RU" sz="32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ЯН</a:t>
                      </a:r>
                      <a:r>
                        <a:rPr kumimoji="0" lang="ru-RU" sz="32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ый</a:t>
                      </a:r>
                      <a:r>
                        <a:rPr kumimoji="0" lang="ru-RU" sz="3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32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кож</a:t>
                      </a:r>
                      <a:r>
                        <a:rPr kumimoji="0" lang="ru-RU" sz="32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АН</a:t>
                      </a:r>
                      <a:r>
                        <a:rPr kumimoji="0" lang="ru-RU" sz="32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ый</a:t>
                      </a:r>
                      <a:endParaRPr kumimoji="0" lang="ru-RU" sz="32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Georgia" pitchFamily="18" charset="0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kumimoji="0" lang="ru-RU" sz="3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в суффиксах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3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3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-ОНН-</a:t>
                      </a:r>
                      <a:r>
                        <a:rPr kumimoji="0" lang="ru-RU" sz="3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3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-ЕНН-</a:t>
                      </a:r>
                      <a:r>
                        <a:rPr kumimoji="0" lang="ru-RU" sz="3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: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32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тыкв</a:t>
                      </a:r>
                      <a:r>
                        <a:rPr kumimoji="0" lang="ru-RU" sz="32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ЕНН</a:t>
                      </a:r>
                      <a:r>
                        <a:rPr kumimoji="0" lang="ru-RU" sz="32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ый</a:t>
                      </a:r>
                      <a:endParaRPr kumimoji="0" lang="ru-RU" sz="32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Georgia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3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   </a:t>
                      </a:r>
                      <a:r>
                        <a:rPr kumimoji="0" lang="ru-RU" sz="32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искл</a:t>
                      </a:r>
                      <a:r>
                        <a:rPr kumimoji="0" lang="ru-RU" sz="3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. </a:t>
                      </a:r>
                      <a:r>
                        <a:rPr kumimoji="0" lang="ru-RU" sz="32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ветр</a:t>
                      </a:r>
                      <a:r>
                        <a:rPr kumimoji="0" lang="ru-RU" sz="32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ЕН</a:t>
                      </a:r>
                      <a:r>
                        <a:rPr kumimoji="0" lang="ru-RU" sz="32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ый</a:t>
                      </a:r>
                      <a:r>
                        <a:rPr kumimoji="0" lang="ru-RU" sz="3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,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3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НО </a:t>
                      </a:r>
                      <a:r>
                        <a:rPr kumimoji="0" lang="ru-RU" sz="32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безветр</a:t>
                      </a:r>
                      <a:r>
                        <a:rPr kumimoji="0" lang="ru-RU" sz="32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ЕНН</a:t>
                      </a:r>
                      <a:r>
                        <a:rPr kumimoji="0" lang="ru-RU" sz="32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ый</a:t>
                      </a:r>
                      <a:endParaRPr kumimoji="0" lang="ru-RU" sz="32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Georgia" pitchFamily="18" charset="0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/>
                </a:extLst>
              </a:tr>
              <a:tr h="258455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3200" b="1" i="0" u="none" strike="noStrike" kern="1200" cap="all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ИСКЛЮЧЕНИЯ</a:t>
                      </a:r>
                      <a:r>
                        <a:rPr kumimoji="0" lang="ru-RU" sz="3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: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32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стекл</a:t>
                      </a:r>
                      <a:r>
                        <a:rPr kumimoji="0" lang="ru-RU" sz="32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ЯНН</a:t>
                      </a:r>
                      <a:r>
                        <a:rPr kumimoji="0" lang="ru-RU" sz="32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ый</a:t>
                      </a:r>
                      <a:endParaRPr kumimoji="0" lang="ru-RU" sz="3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32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олов</a:t>
                      </a:r>
                      <a:r>
                        <a:rPr kumimoji="0" lang="ru-RU" sz="32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ЯНН</a:t>
                      </a:r>
                      <a:r>
                        <a:rPr kumimoji="0" lang="ru-RU" sz="32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ый</a:t>
                      </a:r>
                      <a:endParaRPr kumimoji="0" lang="ru-RU" sz="32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Georgia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32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дерев</a:t>
                      </a:r>
                      <a:r>
                        <a:rPr kumimoji="0" lang="ru-RU" sz="32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ЯНН</a:t>
                      </a:r>
                      <a:r>
                        <a:rPr kumimoji="0" lang="ru-RU" sz="32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ый</a:t>
                      </a:r>
                      <a:endParaRPr kumimoji="0" lang="ru-RU" sz="3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3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3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2. на стыке морфем: 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32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со</a:t>
                      </a:r>
                      <a:r>
                        <a:rPr kumimoji="0" lang="ru-RU" sz="32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НН</a:t>
                      </a:r>
                      <a:r>
                        <a:rPr kumimoji="0" lang="ru-RU" sz="32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ый</a:t>
                      </a:r>
                      <a:endParaRPr kumimoji="0" lang="ru-RU" sz="32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Georgia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32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искл</a:t>
                      </a:r>
                      <a:r>
                        <a:rPr kumimoji="0" lang="ru-RU" sz="3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. </a:t>
                      </a:r>
                      <a:r>
                        <a:rPr kumimoji="0" lang="ru-RU" sz="32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сви</a:t>
                      </a:r>
                      <a:r>
                        <a:rPr kumimoji="0" lang="ru-RU" sz="32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Н</a:t>
                      </a:r>
                      <a:r>
                        <a:rPr kumimoji="0" lang="ru-RU" sz="32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ой</a:t>
                      </a:r>
                      <a:r>
                        <a:rPr kumimoji="0" lang="ru-RU" sz="3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32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румя</a:t>
                      </a:r>
                      <a:r>
                        <a:rPr kumimoji="0" lang="ru-RU" sz="32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Н</a:t>
                      </a:r>
                      <a:r>
                        <a:rPr kumimoji="0" lang="ru-RU" sz="32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ый</a:t>
                      </a:r>
                      <a:r>
                        <a:rPr kumimoji="0" lang="ru-RU" sz="3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32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ю</a:t>
                      </a:r>
                      <a:r>
                        <a:rPr kumimoji="0" lang="ru-RU" sz="32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Н</a:t>
                      </a:r>
                      <a:r>
                        <a:rPr kumimoji="0" lang="ru-RU" sz="32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ый</a:t>
                      </a:r>
                      <a:r>
                        <a:rPr kumimoji="0" lang="ru-RU" sz="3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32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си</a:t>
                      </a:r>
                      <a:r>
                        <a:rPr kumimoji="0" lang="ru-RU" sz="32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Н</a:t>
                      </a:r>
                      <a:r>
                        <a:rPr kumimoji="0" lang="ru-RU" sz="32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ий</a:t>
                      </a:r>
                      <a:r>
                        <a:rPr kumimoji="0" lang="ru-RU" sz="3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32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зелё</a:t>
                      </a:r>
                      <a:r>
                        <a:rPr kumimoji="0" lang="ru-RU" sz="32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Н</a:t>
                      </a:r>
                      <a:r>
                        <a:rPr kumimoji="0" lang="ru-RU" sz="32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ый</a:t>
                      </a:r>
                      <a:r>
                        <a:rPr kumimoji="0" lang="ru-RU" sz="3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32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багря</a:t>
                      </a:r>
                      <a:r>
                        <a:rPr kumimoji="0" lang="ru-RU" sz="32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Н</a:t>
                      </a:r>
                      <a:r>
                        <a:rPr kumimoji="0" lang="ru-RU" sz="32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ый</a:t>
                      </a:r>
                      <a:r>
                        <a:rPr kumimoji="0" lang="ru-RU" sz="3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32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пря</a:t>
                      </a:r>
                      <a:r>
                        <a:rPr kumimoji="0" lang="ru-RU" sz="32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Н</a:t>
                      </a:r>
                      <a:r>
                        <a:rPr kumimoji="0" lang="ru-RU" sz="32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ый</a:t>
                      </a:r>
                      <a:endParaRPr kumimoji="0" lang="ru-RU" sz="32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Georgia" pitchFamily="18" charset="0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/>
                </a:extLst>
              </a:tr>
              <a:tr h="37886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/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24034" y="142852"/>
            <a:ext cx="8229600" cy="765868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i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Georgia"/>
              </a:rPr>
              <a:t/>
            </a:r>
            <a:br>
              <a:rPr lang="ru-RU" b="1" i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Georgia"/>
              </a:rPr>
            </a:br>
            <a:r>
              <a:rPr lang="ru-RU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Arial" panose="020B0604020202020204" pitchFamily="34" charset="0"/>
                <a:cs typeface="Arial" panose="020B0604020202020204" pitchFamily="34" charset="0"/>
              </a:rPr>
              <a:t>Н и НН в причастиях</a:t>
            </a:r>
            <a:r>
              <a:rPr lang="ru-RU" b="1" i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Georgia"/>
              </a:rPr>
              <a:t/>
            </a:r>
            <a:br>
              <a:rPr lang="ru-RU" b="1" i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Georgia"/>
              </a:rPr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1052737"/>
          <a:ext cx="12192000" cy="56429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61186">
                  <a:extLst>
                    <a:ext uri="{9D8B030D-6E8A-4147-A177-3AD203B41FA5}"/>
                  </a:extLst>
                </a:gridCol>
                <a:gridCol w="7430814">
                  <a:extLst>
                    <a:ext uri="{9D8B030D-6E8A-4147-A177-3AD203B41FA5}"/>
                  </a:extLst>
                </a:gridCol>
              </a:tblGrid>
              <a:tr h="68147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3200" b="1" i="0" u="none" strike="noStrike" cap="none" spc="0" normalizeH="0" baseline="0" dirty="0" smtClean="0">
                          <a:ln w="12700">
                            <a:solidFill>
                              <a:schemeClr val="tx2">
                                <a:satMod val="155000"/>
                              </a:schemeClr>
                            </a:solidFill>
                            <a:prstDash val="solid"/>
                          </a:ln>
                          <a:solidFill>
                            <a:srgbClr val="FF0000"/>
                          </a:solidFill>
                          <a:effectLst/>
                          <a:latin typeface="Georgia" pitchFamily="18" charset="0"/>
                          <a:cs typeface="Times New Roman" pitchFamily="18" charset="0"/>
                        </a:rPr>
                        <a:t>Н</a:t>
                      </a:r>
                      <a:endParaRPr kumimoji="0" lang="ru-RU" sz="3200" b="1" i="0" u="none" strike="noStrike" cap="none" spc="0" normalizeH="0" baseline="0" dirty="0" smtClean="0">
                        <a:ln w="12700">
                          <a:solidFill>
                            <a:schemeClr val="tx2">
                              <a:satMod val="155000"/>
                            </a:schemeClr>
                          </a:solidFill>
                          <a:prstDash val="solid"/>
                        </a:ln>
                        <a:solidFill>
                          <a:srgbClr val="FF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3200" b="1" i="0" u="none" strike="noStrike" cap="none" spc="0" normalizeH="0" baseline="0" dirty="0" smtClean="0">
                          <a:ln w="12700">
                            <a:solidFill>
                              <a:schemeClr val="tx2">
                                <a:satMod val="155000"/>
                              </a:schemeClr>
                            </a:solidFill>
                            <a:prstDash val="solid"/>
                          </a:ln>
                          <a:solidFill>
                            <a:srgbClr val="FF0000"/>
                          </a:solidFill>
                          <a:effectLst>
                            <a:outerShdw blurRad="41275" dist="20320" dir="1800000" algn="tl" rotWithShape="0">
                              <a:srgbClr val="000000">
                                <a:alpha val="40000"/>
                              </a:srgbClr>
                            </a:outerShdw>
                          </a:effectLst>
                          <a:latin typeface="Georgia" pitchFamily="18" charset="0"/>
                          <a:cs typeface="Times New Roman" pitchFamily="18" charset="0"/>
                        </a:rPr>
                        <a:t>НН</a:t>
                      </a:r>
                      <a:endParaRPr kumimoji="0" lang="ru-RU" sz="3200" b="1" i="0" u="none" strike="noStrike" cap="none" spc="0" normalizeH="0" baseline="0" dirty="0" smtClean="0">
                        <a:ln w="12700">
                          <a:solidFill>
                            <a:schemeClr val="tx2">
                              <a:satMod val="155000"/>
                            </a:schemeClr>
                          </a:solidFill>
                          <a:prstDash val="solid"/>
                        </a:ln>
                        <a:solidFill>
                          <a:srgbClr val="FF0000"/>
                        </a:solidFill>
                        <a:effectLst>
                          <a:outerShdw blurRad="41275" dist="20320" dir="1800000" algn="tl" rotWithShape="0">
                            <a:srgbClr val="000000">
                              <a:alpha val="40000"/>
                            </a:srgbClr>
                          </a:outerShdw>
                        </a:effectLst>
                        <a:latin typeface="Georgia" pitchFamily="18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/>
                </a:extLst>
              </a:tr>
              <a:tr h="95172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1. если</a:t>
                      </a:r>
                      <a:r>
                        <a:rPr kumimoji="0" lang="ru-RU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нет</a:t>
                      </a:r>
                      <a:r>
                        <a:rPr kumimoji="0" lang="ru-RU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приставки,</a:t>
                      </a:r>
                      <a:r>
                        <a:rPr kumimoji="0" lang="ru-RU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зависимого</a:t>
                      </a:r>
                      <a:r>
                        <a:rPr kumimoji="0" lang="ru-RU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слова,</a:t>
                      </a:r>
                      <a:r>
                        <a:rPr kumimoji="0" lang="ru-RU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endParaRPr kumimoji="0" lang="ru-RU" sz="28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Georgia" pitchFamily="18" charset="0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1.есть приставка, кроме приставки НЕ: </a:t>
                      </a:r>
                      <a:r>
                        <a:rPr kumimoji="0" lang="ru-RU" sz="28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с</a:t>
                      </a:r>
                      <a:r>
                        <a:rPr kumimoji="0" lang="ru-RU" sz="28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коше</a:t>
                      </a:r>
                      <a:r>
                        <a:rPr kumimoji="0" lang="ru-RU" sz="28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НН</a:t>
                      </a:r>
                      <a:r>
                        <a:rPr kumimoji="0" lang="ru-RU" sz="28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ое</a:t>
                      </a:r>
                      <a:r>
                        <a:rPr kumimoji="0" lang="ru-RU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 сено</a:t>
                      </a:r>
                      <a:endParaRPr kumimoji="0" lang="ru-RU" sz="28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Georgia" pitchFamily="18" charset="0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/>
                </a:extLst>
              </a:tr>
              <a:tr h="132210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образовано</a:t>
                      </a:r>
                      <a:r>
                        <a:rPr kumimoji="0" lang="ru-RU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от</a:t>
                      </a:r>
                      <a:r>
                        <a:rPr kumimoji="0" lang="ru-RU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глагола</a:t>
                      </a:r>
                      <a:r>
                        <a:rPr kumimoji="0" lang="ru-RU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несовершенного</a:t>
                      </a:r>
                      <a:r>
                        <a:rPr kumimoji="0" lang="ru-RU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вида:</a:t>
                      </a:r>
                      <a:r>
                        <a:rPr kumimoji="0" lang="ru-RU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8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коше</a:t>
                      </a:r>
                      <a:r>
                        <a:rPr kumimoji="0" lang="ru-RU" sz="28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Н</a:t>
                      </a:r>
                      <a:r>
                        <a:rPr kumimoji="0" lang="ru-RU" sz="28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ое</a:t>
                      </a:r>
                      <a:r>
                        <a:rPr kumimoji="0" lang="ru-RU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сено</a:t>
                      </a:r>
                      <a:endParaRPr kumimoji="0" lang="ru-RU" sz="28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Georgia" pitchFamily="18" charset="0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2.есть зависимые слова: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8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коше</a:t>
                      </a:r>
                      <a:r>
                        <a:rPr kumimoji="0" lang="ru-RU" sz="28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НН</a:t>
                      </a:r>
                      <a:r>
                        <a:rPr kumimoji="0" lang="ru-RU" sz="28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ое</a:t>
                      </a:r>
                      <a:r>
                        <a:rPr kumimoji="0" lang="ru-RU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утром</a:t>
                      </a:r>
                      <a:r>
                        <a:rPr kumimoji="0" lang="ru-RU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 сено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/>
                </a:extLst>
              </a:tr>
              <a:tr h="128385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2.в краткой форме: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8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скоше</a:t>
                      </a:r>
                      <a:r>
                        <a:rPr kumimoji="0" lang="ru-RU" sz="28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Н</a:t>
                      </a:r>
                      <a:r>
                        <a:rPr kumimoji="0" lang="ru-RU" sz="28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о</a:t>
                      </a:r>
                      <a:r>
                        <a:rPr kumimoji="0" lang="ru-RU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28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прочита</a:t>
                      </a:r>
                      <a:r>
                        <a:rPr kumimoji="0" lang="ru-RU" sz="28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Н</a:t>
                      </a:r>
                      <a:r>
                        <a:rPr kumimoji="0" lang="ru-RU" sz="28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а</a:t>
                      </a:r>
                      <a:endParaRPr kumimoji="0" lang="ru-RU" sz="28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Georgia" pitchFamily="18" charset="0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3.есть суффиксы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  <a:r>
                        <a:rPr kumimoji="0" lang="ru-RU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ОВА</a:t>
                      </a:r>
                      <a:r>
                        <a:rPr kumimoji="0" lang="ru-RU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, -</a:t>
                      </a:r>
                      <a:r>
                        <a:rPr kumimoji="0" lang="ru-RU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ЕВА, -ИРОВА</a:t>
                      </a:r>
                      <a:r>
                        <a:rPr kumimoji="0" lang="ru-RU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: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8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асфальтИРОВАННый</a:t>
                      </a:r>
                      <a:endParaRPr kumimoji="0" lang="ru-RU" sz="28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Georgia" pitchFamily="18" charset="0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/>
                </a:extLst>
              </a:tr>
              <a:tr h="126656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4.от глагола совершенного вида: решить – </a:t>
                      </a:r>
                      <a:r>
                        <a:rPr kumimoji="0" lang="ru-RU" sz="28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решё</a:t>
                      </a:r>
                      <a:r>
                        <a:rPr kumimoji="0" lang="ru-RU" sz="28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НН</a:t>
                      </a:r>
                      <a:r>
                        <a:rPr kumimoji="0" lang="ru-RU" sz="28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ый</a:t>
                      </a:r>
                      <a:r>
                        <a:rPr kumimoji="0" lang="ru-RU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eorgia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endParaRPr kumimoji="0" lang="ru-RU" sz="28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Georgia" pitchFamily="18" charset="0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/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1818290" y="214290"/>
            <a:ext cx="8635428" cy="416331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4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Georgia"/>
              </a:rPr>
              <a:t>Исключения!!!</a:t>
            </a:r>
            <a:endParaRPr lang="ru-RU" sz="2400" b="1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25413" y="809625"/>
            <a:ext cx="5470525" cy="5834063"/>
          </a:xfrm>
          <a:solidFill>
            <a:schemeClr val="bg1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>
            <a:noAutofit/>
          </a:bodyPr>
          <a:lstStyle/>
          <a:p>
            <a:pPr algn="ctr" fontAlgn="auto">
              <a:spcAft>
                <a:spcPts val="0"/>
              </a:spcAft>
              <a:buFontTx/>
              <a:buNone/>
              <a:defRPr/>
            </a:pPr>
            <a:r>
              <a:rPr lang="ru-RU" sz="3200" b="1" dirty="0">
                <a:solidFill>
                  <a:srgbClr val="C00000"/>
                </a:solidFill>
                <a:latin typeface="Georgia" pitchFamily="18" charset="0"/>
                <a:cs typeface="Times New Roman" pitchFamily="18" charset="0"/>
              </a:rPr>
              <a:t>-НН-</a:t>
            </a:r>
            <a:endParaRPr lang="ru-RU" sz="3200" b="1" dirty="0">
              <a:solidFill>
                <a:srgbClr val="FF0000"/>
              </a:solidFill>
            </a:endParaRPr>
          </a:p>
          <a:p>
            <a:pPr fontAlgn="auto">
              <a:spcAft>
                <a:spcPts val="0"/>
              </a:spcAft>
              <a:buFontTx/>
              <a:buNone/>
              <a:defRPr/>
            </a:pPr>
            <a:r>
              <a:rPr lang="ru-RU" sz="3200" b="1" dirty="0" smtClean="0">
                <a:latin typeface="Georgia" pitchFamily="18" charset="0"/>
                <a:cs typeface="Times New Roman" pitchFamily="18" charset="0"/>
              </a:rPr>
              <a:t>нежда</a:t>
            </a:r>
            <a:r>
              <a:rPr lang="ru-RU" sz="3200" b="1" dirty="0" smtClean="0">
                <a:solidFill>
                  <a:srgbClr val="C00000"/>
                </a:solidFill>
                <a:latin typeface="Georgia" pitchFamily="18" charset="0"/>
                <a:cs typeface="Times New Roman" pitchFamily="18" charset="0"/>
              </a:rPr>
              <a:t>нн</a:t>
            </a:r>
            <a:r>
              <a:rPr lang="ru-RU" sz="3200" b="1" dirty="0" smtClean="0">
                <a:latin typeface="Georgia" pitchFamily="18" charset="0"/>
                <a:cs typeface="Times New Roman" pitchFamily="18" charset="0"/>
              </a:rPr>
              <a:t>ый</a:t>
            </a:r>
          </a:p>
          <a:p>
            <a:pPr fontAlgn="auto">
              <a:spcAft>
                <a:spcPts val="0"/>
              </a:spcAft>
              <a:buFontTx/>
              <a:buNone/>
              <a:defRPr/>
            </a:pPr>
            <a:r>
              <a:rPr lang="ru-RU" sz="3200" b="1" dirty="0" smtClean="0">
                <a:latin typeface="Georgia" pitchFamily="18" charset="0"/>
                <a:cs typeface="Times New Roman" pitchFamily="18" charset="0"/>
              </a:rPr>
              <a:t>негада</a:t>
            </a:r>
            <a:r>
              <a:rPr lang="ru-RU" sz="3200" b="1" dirty="0" smtClean="0">
                <a:solidFill>
                  <a:srgbClr val="C00000"/>
                </a:solidFill>
                <a:latin typeface="Georgia" pitchFamily="18" charset="0"/>
                <a:cs typeface="Times New Roman" pitchFamily="18" charset="0"/>
              </a:rPr>
              <a:t>нн</a:t>
            </a:r>
            <a:r>
              <a:rPr lang="ru-RU" sz="3200" b="1" dirty="0" smtClean="0">
                <a:latin typeface="Georgia" pitchFamily="18" charset="0"/>
                <a:cs typeface="Times New Roman" pitchFamily="18" charset="0"/>
              </a:rPr>
              <a:t>ый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3200" b="1" dirty="0">
                <a:solidFill>
                  <a:prstClr val="black"/>
                </a:solidFill>
                <a:latin typeface="Georgia" pitchFamily="18" charset="0"/>
                <a:cs typeface="Times New Roman" pitchFamily="18" charset="0"/>
              </a:rPr>
              <a:t>невида</a:t>
            </a:r>
            <a:r>
              <a:rPr lang="ru-RU" sz="3200" b="1" dirty="0">
                <a:solidFill>
                  <a:srgbClr val="C00000"/>
                </a:solidFill>
                <a:latin typeface="Georgia" pitchFamily="18" charset="0"/>
                <a:cs typeface="Times New Roman" pitchFamily="18" charset="0"/>
              </a:rPr>
              <a:t>нн</a:t>
            </a:r>
            <a:r>
              <a:rPr lang="ru-RU" sz="3200" b="1" dirty="0">
                <a:solidFill>
                  <a:prstClr val="black"/>
                </a:solidFill>
                <a:latin typeface="Georgia" pitchFamily="18" charset="0"/>
                <a:cs typeface="Times New Roman" pitchFamily="18" charset="0"/>
              </a:rPr>
              <a:t>ый</a:t>
            </a:r>
            <a:endParaRPr lang="ru-RU" sz="3200" b="1" dirty="0">
              <a:solidFill>
                <a:prstClr val="black"/>
              </a:solidFill>
            </a:endParaRPr>
          </a:p>
          <a:p>
            <a:pPr fontAlgn="auto">
              <a:spcAft>
                <a:spcPts val="0"/>
              </a:spcAft>
              <a:buFontTx/>
              <a:buNone/>
              <a:defRPr/>
            </a:pPr>
            <a:r>
              <a:rPr lang="ru-RU" sz="3200" b="1" dirty="0">
                <a:latin typeface="Georgia" pitchFamily="18" charset="0"/>
                <a:cs typeface="Times New Roman" pitchFamily="18" charset="0"/>
              </a:rPr>
              <a:t>н</a:t>
            </a:r>
            <a:r>
              <a:rPr lang="ru-RU" sz="3200" b="1" dirty="0" smtClean="0">
                <a:latin typeface="Georgia" pitchFamily="18" charset="0"/>
                <a:cs typeface="Times New Roman" pitchFamily="18" charset="0"/>
              </a:rPr>
              <a:t>еслыха</a:t>
            </a:r>
            <a:r>
              <a:rPr lang="ru-RU" sz="3200" b="1" dirty="0" smtClean="0">
                <a:solidFill>
                  <a:srgbClr val="C00000"/>
                </a:solidFill>
                <a:latin typeface="Georgia" pitchFamily="18" charset="0"/>
                <a:cs typeface="Times New Roman" pitchFamily="18" charset="0"/>
              </a:rPr>
              <a:t>нн</a:t>
            </a:r>
            <a:r>
              <a:rPr lang="ru-RU" sz="3200" b="1" dirty="0" smtClean="0">
                <a:latin typeface="Georgia" pitchFamily="18" charset="0"/>
                <a:cs typeface="Times New Roman" pitchFamily="18" charset="0"/>
              </a:rPr>
              <a:t>ый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3200" b="1" dirty="0">
                <a:solidFill>
                  <a:prstClr val="black"/>
                </a:solidFill>
                <a:latin typeface="Georgia" pitchFamily="18" charset="0"/>
                <a:cs typeface="Times New Roman" pitchFamily="18" charset="0"/>
              </a:rPr>
              <a:t>жела</a:t>
            </a:r>
            <a:r>
              <a:rPr lang="ru-RU" sz="3200" b="1" dirty="0">
                <a:solidFill>
                  <a:srgbClr val="C00000"/>
                </a:solidFill>
                <a:latin typeface="Georgia" pitchFamily="18" charset="0"/>
                <a:cs typeface="Times New Roman" pitchFamily="18" charset="0"/>
              </a:rPr>
              <a:t>нн</a:t>
            </a:r>
            <a:r>
              <a:rPr lang="ru-RU" sz="3200" b="1" dirty="0">
                <a:solidFill>
                  <a:prstClr val="black"/>
                </a:solidFill>
                <a:latin typeface="Georgia" pitchFamily="18" charset="0"/>
                <a:cs typeface="Times New Roman" pitchFamily="18" charset="0"/>
              </a:rPr>
              <a:t>ый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3200" b="1" dirty="0">
                <a:solidFill>
                  <a:prstClr val="black"/>
                </a:solidFill>
                <a:latin typeface="Georgia" pitchFamily="18" charset="0"/>
                <a:cs typeface="Times New Roman" pitchFamily="18" charset="0"/>
              </a:rPr>
              <a:t>с</a:t>
            </a:r>
            <a:r>
              <a:rPr lang="ru-RU" sz="3200" b="1" dirty="0" smtClean="0">
                <a:solidFill>
                  <a:prstClr val="black"/>
                </a:solidFill>
                <a:latin typeface="Georgia" pitchFamily="18" charset="0"/>
                <a:cs typeface="Times New Roman" pitchFamily="18" charset="0"/>
              </a:rPr>
              <a:t>вяще</a:t>
            </a:r>
            <a:r>
              <a:rPr lang="ru-RU" sz="3200" b="1" dirty="0" smtClean="0">
                <a:solidFill>
                  <a:srgbClr val="C00000"/>
                </a:solidFill>
                <a:latin typeface="Georgia" pitchFamily="18" charset="0"/>
                <a:cs typeface="Times New Roman" pitchFamily="18" charset="0"/>
              </a:rPr>
              <a:t>нн</a:t>
            </a:r>
            <a:r>
              <a:rPr lang="ru-RU" sz="3200" b="1" dirty="0" smtClean="0">
                <a:solidFill>
                  <a:prstClr val="black"/>
                </a:solidFill>
                <a:latin typeface="Georgia" pitchFamily="18" charset="0"/>
                <a:cs typeface="Times New Roman" pitchFamily="18" charset="0"/>
              </a:rPr>
              <a:t>ый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3200" b="1" dirty="0">
                <a:solidFill>
                  <a:prstClr val="black"/>
                </a:solidFill>
                <a:latin typeface="Georgia" pitchFamily="18" charset="0"/>
                <a:cs typeface="Times New Roman" pitchFamily="18" charset="0"/>
              </a:rPr>
              <a:t>н</a:t>
            </a:r>
            <a:r>
              <a:rPr lang="ru-RU" sz="3200" b="1" dirty="0" smtClean="0">
                <a:solidFill>
                  <a:prstClr val="black"/>
                </a:solidFill>
                <a:latin typeface="Georgia" pitchFamily="18" charset="0"/>
                <a:cs typeface="Times New Roman" pitchFamily="18" charset="0"/>
              </a:rPr>
              <a:t>ечая</a:t>
            </a:r>
            <a:r>
              <a:rPr lang="ru-RU" sz="3200" b="1" dirty="0" smtClean="0">
                <a:solidFill>
                  <a:srgbClr val="FF0000"/>
                </a:solidFill>
                <a:latin typeface="Georgia" pitchFamily="18" charset="0"/>
                <a:cs typeface="Times New Roman" pitchFamily="18" charset="0"/>
              </a:rPr>
              <a:t>нн</a:t>
            </a:r>
            <a:r>
              <a:rPr lang="ru-RU" sz="3200" b="1" dirty="0" smtClean="0">
                <a:solidFill>
                  <a:prstClr val="black"/>
                </a:solidFill>
                <a:latin typeface="Georgia" pitchFamily="18" charset="0"/>
                <a:cs typeface="Times New Roman" pitchFamily="18" charset="0"/>
              </a:rPr>
              <a:t>ый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3200" b="1" dirty="0">
                <a:solidFill>
                  <a:prstClr val="black"/>
                </a:solidFill>
                <a:latin typeface="Georgia" pitchFamily="18" charset="0"/>
                <a:cs typeface="Times New Roman" pitchFamily="18" charset="0"/>
              </a:rPr>
              <a:t>ч</a:t>
            </a:r>
            <a:r>
              <a:rPr lang="ru-RU" sz="3200" b="1" dirty="0" smtClean="0">
                <a:solidFill>
                  <a:prstClr val="black"/>
                </a:solidFill>
                <a:latin typeface="Georgia" pitchFamily="18" charset="0"/>
                <a:cs typeface="Times New Roman" pitchFamily="18" charset="0"/>
              </a:rPr>
              <a:t>ва</a:t>
            </a:r>
            <a:r>
              <a:rPr lang="ru-RU" sz="3200" b="1" dirty="0" smtClean="0">
                <a:solidFill>
                  <a:srgbClr val="FF0000"/>
                </a:solidFill>
                <a:latin typeface="Georgia" pitchFamily="18" charset="0"/>
                <a:cs typeface="Times New Roman" pitchFamily="18" charset="0"/>
              </a:rPr>
              <a:t>нн</a:t>
            </a:r>
            <a:r>
              <a:rPr lang="ru-RU" sz="3200" b="1" dirty="0" smtClean="0">
                <a:solidFill>
                  <a:prstClr val="black"/>
                </a:solidFill>
                <a:latin typeface="Georgia" pitchFamily="18" charset="0"/>
                <a:cs typeface="Times New Roman" pitchFamily="18" charset="0"/>
              </a:rPr>
              <a:t>ый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3200" b="1" dirty="0" smtClean="0">
                <a:solidFill>
                  <a:prstClr val="black"/>
                </a:solidFill>
                <a:latin typeface="Georgia" pitchFamily="18" charset="0"/>
                <a:cs typeface="Times New Roman" pitchFamily="18" charset="0"/>
              </a:rPr>
              <a:t>жема</a:t>
            </a:r>
            <a:r>
              <a:rPr lang="ru-RU" sz="3200" b="1" dirty="0" smtClean="0">
                <a:solidFill>
                  <a:srgbClr val="FF0000"/>
                </a:solidFill>
                <a:latin typeface="Georgia" pitchFamily="18" charset="0"/>
                <a:cs typeface="Times New Roman" pitchFamily="18" charset="0"/>
              </a:rPr>
              <a:t>нн</a:t>
            </a:r>
            <a:r>
              <a:rPr lang="ru-RU" sz="3200" b="1" dirty="0" smtClean="0">
                <a:solidFill>
                  <a:prstClr val="black"/>
                </a:solidFill>
                <a:latin typeface="Georgia" pitchFamily="18" charset="0"/>
                <a:cs typeface="Times New Roman" pitchFamily="18" charset="0"/>
              </a:rPr>
              <a:t>ый</a:t>
            </a:r>
            <a:endParaRPr lang="ru-RU" sz="3200" b="1" dirty="0">
              <a:solidFill>
                <a:prstClr val="black"/>
              </a:solidFill>
              <a:latin typeface="Georgia" pitchFamily="18" charset="0"/>
              <a:cs typeface="Times New Roman" pitchFamily="18" charset="0"/>
            </a:endParaRP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6116638" y="809625"/>
            <a:ext cx="5561012" cy="5834063"/>
          </a:xfrm>
          <a:solidFill>
            <a:schemeClr val="bg1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3600" b="1" dirty="0" smtClean="0">
                <a:solidFill>
                  <a:srgbClr val="C00000"/>
                </a:solidFill>
                <a:latin typeface="Georgia" pitchFamily="18" charset="0"/>
                <a:cs typeface="Times New Roman" pitchFamily="18" charset="0"/>
              </a:rPr>
              <a:t>-Н-</a:t>
            </a:r>
            <a:endParaRPr lang="ru-RU" sz="3600" b="1" dirty="0" smtClean="0">
              <a:latin typeface="Georgia" pitchFamily="18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3600" b="1" dirty="0">
                <a:latin typeface="Georgia" pitchFamily="18" charset="0"/>
                <a:cs typeface="Times New Roman" pitchFamily="18" charset="0"/>
              </a:rPr>
              <a:t>смышлё</a:t>
            </a:r>
            <a:r>
              <a:rPr lang="ru-RU" sz="3600" b="1" dirty="0">
                <a:solidFill>
                  <a:srgbClr val="C00000"/>
                </a:solidFill>
                <a:latin typeface="Georgia" pitchFamily="18" charset="0"/>
                <a:cs typeface="Times New Roman" pitchFamily="18" charset="0"/>
              </a:rPr>
              <a:t>н</a:t>
            </a:r>
            <a:r>
              <a:rPr lang="ru-RU" sz="3600" b="1" dirty="0">
                <a:latin typeface="Georgia" pitchFamily="18" charset="0"/>
                <a:cs typeface="Times New Roman" pitchFamily="18" charset="0"/>
              </a:rPr>
              <a:t>ый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3600" b="1" dirty="0">
                <a:solidFill>
                  <a:prstClr val="black"/>
                </a:solidFill>
                <a:latin typeface="Georgia" pitchFamily="18" charset="0"/>
                <a:cs typeface="Times New Roman" pitchFamily="18" charset="0"/>
              </a:rPr>
              <a:t>жёва</a:t>
            </a:r>
            <a:r>
              <a:rPr lang="ru-RU" sz="3600" b="1" dirty="0">
                <a:solidFill>
                  <a:srgbClr val="C00000"/>
                </a:solidFill>
                <a:latin typeface="Georgia" pitchFamily="18" charset="0"/>
                <a:cs typeface="Times New Roman" pitchFamily="18" charset="0"/>
              </a:rPr>
              <a:t>н</a:t>
            </a:r>
            <a:r>
              <a:rPr lang="ru-RU" sz="3600" b="1" dirty="0">
                <a:solidFill>
                  <a:prstClr val="black"/>
                </a:solidFill>
                <a:latin typeface="Georgia" pitchFamily="18" charset="0"/>
                <a:cs typeface="Times New Roman" pitchFamily="18" charset="0"/>
              </a:rPr>
              <a:t>ый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3600" b="1" dirty="0">
                <a:latin typeface="Georgia" pitchFamily="18" charset="0"/>
                <a:cs typeface="Times New Roman" pitchFamily="18" charset="0"/>
              </a:rPr>
              <a:t>кова</a:t>
            </a:r>
            <a:r>
              <a:rPr lang="ru-RU" sz="3600" b="1" dirty="0">
                <a:solidFill>
                  <a:srgbClr val="C00000"/>
                </a:solidFill>
                <a:latin typeface="Georgia" pitchFamily="18" charset="0"/>
                <a:cs typeface="Times New Roman" pitchFamily="18" charset="0"/>
              </a:rPr>
              <a:t>н</a:t>
            </a:r>
            <a:r>
              <a:rPr lang="ru-RU" sz="3600" b="1" dirty="0">
                <a:latin typeface="Georgia" pitchFamily="18" charset="0"/>
                <a:cs typeface="Times New Roman" pitchFamily="18" charset="0"/>
              </a:rPr>
              <a:t>ый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3600" b="1" dirty="0">
                <a:latin typeface="Georgia" pitchFamily="18" charset="0"/>
                <a:cs typeface="Times New Roman" pitchFamily="18" charset="0"/>
              </a:rPr>
              <a:t>к</a:t>
            </a:r>
            <a:r>
              <a:rPr lang="ru-RU" sz="3600" b="1" dirty="0" smtClean="0">
                <a:latin typeface="Georgia" pitchFamily="18" charset="0"/>
                <a:cs typeface="Times New Roman" pitchFamily="18" charset="0"/>
              </a:rPr>
              <a:t>лёва</a:t>
            </a:r>
            <a:r>
              <a:rPr lang="ru-RU" sz="3600" b="1" dirty="0" smtClean="0">
                <a:solidFill>
                  <a:srgbClr val="C00000"/>
                </a:solidFill>
                <a:latin typeface="Georgia" pitchFamily="18" charset="0"/>
                <a:cs typeface="Times New Roman" pitchFamily="18" charset="0"/>
              </a:rPr>
              <a:t>н</a:t>
            </a:r>
            <a:r>
              <a:rPr lang="ru-RU" sz="3600" b="1" dirty="0" smtClean="0">
                <a:latin typeface="Georgia" pitchFamily="18" charset="0"/>
                <a:cs typeface="Times New Roman" pitchFamily="18" charset="0"/>
              </a:rPr>
              <a:t>ый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3600" b="1" dirty="0" err="1" smtClean="0">
                <a:solidFill>
                  <a:prstClr val="black"/>
                </a:solidFill>
                <a:latin typeface="Georgia" pitchFamily="18" charset="0"/>
                <a:cs typeface="Times New Roman" pitchFamily="18" charset="0"/>
              </a:rPr>
              <a:t>ране</a:t>
            </a:r>
            <a:r>
              <a:rPr lang="ru-RU" sz="3600" b="1" dirty="0" err="1" smtClean="0">
                <a:solidFill>
                  <a:srgbClr val="C00000"/>
                </a:solidFill>
                <a:latin typeface="Georgia" pitchFamily="18" charset="0"/>
                <a:cs typeface="Times New Roman" pitchFamily="18" charset="0"/>
              </a:rPr>
              <a:t>Н</a:t>
            </a:r>
            <a:r>
              <a:rPr lang="ru-RU" sz="3600" b="1" dirty="0" err="1" smtClean="0">
                <a:solidFill>
                  <a:prstClr val="black"/>
                </a:solidFill>
                <a:latin typeface="Georgia" pitchFamily="18" charset="0"/>
                <a:cs typeface="Times New Roman" pitchFamily="18" charset="0"/>
              </a:rPr>
              <a:t>ый</a:t>
            </a:r>
            <a:r>
              <a:rPr lang="ru-RU" sz="3600" b="1" dirty="0">
                <a:solidFill>
                  <a:prstClr val="black"/>
                </a:solidFill>
                <a:latin typeface="Georgia" pitchFamily="18" charset="0"/>
                <a:cs typeface="Times New Roman" pitchFamily="18" charset="0"/>
              </a:rPr>
              <a:t>, </a:t>
            </a:r>
          </a:p>
          <a:p>
            <a:pPr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ru-RU" sz="3600" b="1" dirty="0" smtClean="0">
                <a:solidFill>
                  <a:prstClr val="black"/>
                </a:solidFill>
                <a:latin typeface="Georgia" pitchFamily="18" charset="0"/>
                <a:cs typeface="Times New Roman" pitchFamily="18" charset="0"/>
              </a:rPr>
              <a:t>но </a:t>
            </a:r>
            <a:r>
              <a:rPr lang="ru-RU" sz="3600" b="1" dirty="0" err="1">
                <a:solidFill>
                  <a:prstClr val="black"/>
                </a:solidFill>
                <a:latin typeface="Georgia" pitchFamily="18" charset="0"/>
                <a:cs typeface="Times New Roman" pitchFamily="18" charset="0"/>
              </a:rPr>
              <a:t>изране</a:t>
            </a:r>
            <a:r>
              <a:rPr lang="ru-RU" sz="3600" b="1" dirty="0" err="1" smtClean="0">
                <a:solidFill>
                  <a:srgbClr val="C00000"/>
                </a:solidFill>
                <a:latin typeface="Georgia" pitchFamily="18" charset="0"/>
                <a:cs typeface="Times New Roman" pitchFamily="18" charset="0"/>
              </a:rPr>
              <a:t>НН</a:t>
            </a:r>
            <a:r>
              <a:rPr lang="ru-RU" sz="3600" b="1" dirty="0" err="1">
                <a:solidFill>
                  <a:prstClr val="black"/>
                </a:solidFill>
                <a:latin typeface="Georgia" pitchFamily="18" charset="0"/>
                <a:cs typeface="Times New Roman" pitchFamily="18" charset="0"/>
              </a:rPr>
              <a:t>ый</a:t>
            </a:r>
            <a:r>
              <a:rPr lang="ru-RU" sz="3600" b="1" dirty="0">
                <a:solidFill>
                  <a:prstClr val="black"/>
                </a:solidFill>
                <a:latin typeface="Georgia" pitchFamily="18" charset="0"/>
                <a:cs typeface="Times New Roman" pitchFamily="18" charset="0"/>
              </a:rPr>
              <a:t>, </a:t>
            </a:r>
          </a:p>
          <a:p>
            <a:pPr eaLnBrk="0" hangingPunct="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ru-RU" sz="3600" b="1" dirty="0" err="1" smtClean="0">
                <a:solidFill>
                  <a:prstClr val="black"/>
                </a:solidFill>
                <a:latin typeface="Georgia" pitchFamily="18" charset="0"/>
                <a:cs typeface="Times New Roman" pitchFamily="18" charset="0"/>
              </a:rPr>
              <a:t>ране</a:t>
            </a:r>
            <a:r>
              <a:rPr lang="ru-RU" sz="3600" b="1" dirty="0" err="1" smtClean="0">
                <a:solidFill>
                  <a:srgbClr val="C00000"/>
                </a:solidFill>
                <a:latin typeface="Georgia" pitchFamily="18" charset="0"/>
                <a:cs typeface="Times New Roman" pitchFamily="18" charset="0"/>
              </a:rPr>
              <a:t>НН</a:t>
            </a:r>
            <a:r>
              <a:rPr lang="ru-RU" sz="3600" b="1" dirty="0" err="1" smtClean="0">
                <a:solidFill>
                  <a:prstClr val="black"/>
                </a:solidFill>
                <a:latin typeface="Georgia" pitchFamily="18" charset="0"/>
                <a:cs typeface="Times New Roman" pitchFamily="18" charset="0"/>
              </a:rPr>
              <a:t>ый</a:t>
            </a:r>
            <a:r>
              <a:rPr lang="ru-RU" sz="3600" b="1" dirty="0" smtClean="0">
                <a:solidFill>
                  <a:prstClr val="black"/>
                </a:solidFill>
                <a:latin typeface="Georgia" pitchFamily="18" charset="0"/>
                <a:cs typeface="Times New Roman" pitchFamily="18" charset="0"/>
              </a:rPr>
              <a:t> </a:t>
            </a:r>
            <a:r>
              <a:rPr lang="ru-RU" sz="3600" b="1" dirty="0">
                <a:solidFill>
                  <a:prstClr val="black"/>
                </a:solidFill>
                <a:latin typeface="Georgia" pitchFamily="18" charset="0"/>
                <a:cs typeface="Times New Roman" pitchFamily="18" charset="0"/>
              </a:rPr>
              <a:t>в руку</a:t>
            </a:r>
            <a:endParaRPr lang="ru-RU" sz="3600" b="1" dirty="0">
              <a:solidFill>
                <a:prstClr val="black"/>
              </a:solidFill>
              <a:latin typeface="Georgia" pitchFamily="18" charset="0"/>
            </a:endParaRP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ru-RU" sz="3200" b="1" dirty="0">
              <a:latin typeface="Georgia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22788"/>
          </a:xfrm>
        </p:spPr>
        <p:txBody>
          <a:bodyPr/>
          <a:lstStyle/>
          <a:p>
            <a:pPr algn="ctr"/>
            <a:r>
              <a:rPr lang="ru-RU" sz="8800" smtClean="0"/>
              <a:t>ТЕСТЫ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Прямоугольник 2"/>
          <p:cNvSpPr>
            <a:spLocks noChangeArrowheads="1"/>
          </p:cNvSpPr>
          <p:nvPr/>
        </p:nvSpPr>
        <p:spPr bwMode="auto">
          <a:xfrm>
            <a:off x="73025" y="354013"/>
            <a:ext cx="12118975" cy="575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>
                <a:latin typeface="Calibri" pitchFamily="34" charset="0"/>
              </a:rPr>
              <a:t>Укажите все цифры, на месте которых пишется НН.</a:t>
            </a:r>
          </a:p>
          <a:p>
            <a:r>
              <a:rPr lang="ru-RU" sz="4000">
                <a:latin typeface="Calibri" pitchFamily="34" charset="0"/>
              </a:rPr>
              <a:t>Цифры укажите в порядке возрастания.</a:t>
            </a:r>
          </a:p>
          <a:p>
            <a:r>
              <a:rPr lang="ru-RU" sz="4800" b="1">
                <a:solidFill>
                  <a:srgbClr val="002060"/>
                </a:solidFill>
                <a:latin typeface="Calibri" pitchFamily="34" charset="0"/>
              </a:rPr>
              <a:t>Путники, задумчивые и восторже(1)ые одновреме(2)о, очутились как бы в ватном облаке, солнце превратилось в маленький оловя(3)ый круг, по которому плыли белесые клочья, пока соверше(4)о не закрыли его.</a:t>
            </a:r>
          </a:p>
        </p:txBody>
      </p:sp>
      <p:sp>
        <p:nvSpPr>
          <p:cNvPr id="2" name="Прямоугольник 1"/>
          <p:cNvSpPr>
            <a:spLocks noChangeArrowheads="1"/>
          </p:cNvSpPr>
          <p:nvPr/>
        </p:nvSpPr>
        <p:spPr bwMode="auto">
          <a:xfrm>
            <a:off x="10012363" y="5630863"/>
            <a:ext cx="1223962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000">
                <a:latin typeface="Calibri" pitchFamily="34" charset="0"/>
              </a:rPr>
              <a:t>1234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Прямоугольник 2"/>
          <p:cNvSpPr>
            <a:spLocks noChangeArrowheads="1"/>
          </p:cNvSpPr>
          <p:nvPr/>
        </p:nvSpPr>
        <p:spPr bwMode="auto">
          <a:xfrm>
            <a:off x="125413" y="260350"/>
            <a:ext cx="11866562" cy="591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5400">
                <a:latin typeface="Calibri" pitchFamily="34" charset="0"/>
              </a:rPr>
              <a:t>Укажите все цифры, на месте которых пишется НН.</a:t>
            </a:r>
          </a:p>
          <a:p>
            <a:r>
              <a:rPr lang="ru-RU" sz="5400" b="1">
                <a:solidFill>
                  <a:srgbClr val="002060"/>
                </a:solidFill>
                <a:latin typeface="Calibri" pitchFamily="34" charset="0"/>
              </a:rPr>
              <a:t>Над детской кроваткой висел тка(1)ый коврик, на котором огне(2)ая лиса волочила в зубах растрепа(3)ого белого петуха, уносила его куда-то за синие леса, за высокие горы.</a:t>
            </a:r>
          </a:p>
        </p:txBody>
      </p:sp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10012363" y="5630863"/>
            <a:ext cx="704850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000">
                <a:latin typeface="Calibri" pitchFamily="34" charset="0"/>
              </a:rPr>
              <a:t>23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2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501</Words>
  <Application>Microsoft Office PowerPoint</Application>
  <PresentationFormat>Произвольный</PresentationFormat>
  <Paragraphs>70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Шаблон оформления</vt:lpstr>
      </vt:variant>
      <vt:variant>
        <vt:i4>2</vt:i4>
      </vt:variant>
      <vt:variant>
        <vt:lpstr>Заголовки слайдов</vt:lpstr>
      </vt:variant>
      <vt:variant>
        <vt:i4>21</vt:i4>
      </vt:variant>
    </vt:vector>
  </HeadingPairs>
  <TitlesOfParts>
    <vt:vector size="28" baseType="lpstr">
      <vt:lpstr>Calibri</vt:lpstr>
      <vt:lpstr>Arial</vt:lpstr>
      <vt:lpstr>Calibri Light</vt:lpstr>
      <vt:lpstr>Georgia</vt:lpstr>
      <vt:lpstr>Times New Roman</vt:lpstr>
      <vt:lpstr>Тема Office</vt:lpstr>
      <vt:lpstr>Тема2</vt:lpstr>
      <vt:lpstr>Задание 15 ЕГЭ</vt:lpstr>
      <vt:lpstr>Слайд 2</vt:lpstr>
      <vt:lpstr>Слайд 3</vt:lpstr>
      <vt:lpstr>Слайд 4</vt:lpstr>
      <vt:lpstr>Слайд 5</vt:lpstr>
      <vt:lpstr>Слайд 6</vt:lpstr>
      <vt:lpstr>ТЕСТЫ</vt:lpstr>
      <vt:lpstr>Слайд 8</vt:lpstr>
      <vt:lpstr>Слайд 9</vt:lpstr>
      <vt:lpstr>Укажите все цифры, на месте которых пишется НН. Цифры укажите в порядке возрастания.  Вдоль стен, вымаза(1)ых синей извёсткой, стояли скамейки, в передней комнате несколько стульев и стол для музыкантов, в задней — десяток столов, составле(2)ых в дли(3)ый ряд для ужина, — вот вся обстановка. 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Задание 15 ЕГЭ Н и НН в суффиксах причастий и прилагательных</dc:title>
  <dc:creator>Tatyana</dc:creator>
  <cp:lastModifiedBy>User</cp:lastModifiedBy>
  <cp:revision>14</cp:revision>
  <dcterms:created xsi:type="dcterms:W3CDTF">2019-10-16T19:13:16Z</dcterms:created>
  <dcterms:modified xsi:type="dcterms:W3CDTF">2020-05-04T08:15:58Z</dcterms:modified>
</cp:coreProperties>
</file>