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media/image8.jpg" ContentType="image/gif"/>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56" r:id="rId2"/>
    <p:sldId id="257" r:id="rId3"/>
    <p:sldId id="258" r:id="rId4"/>
    <p:sldId id="259" r:id="rId5"/>
    <p:sldId id="260" r:id="rId6"/>
    <p:sldId id="261" r:id="rId7"/>
    <p:sldId id="262" r:id="rId8"/>
    <p:sldId id="263" r:id="rId9"/>
    <p:sldId id="265" r:id="rId10"/>
    <p:sldId id="264" r:id="rId11"/>
    <p:sldId id="266" r:id="rId12"/>
    <p:sldId id="267" r:id="rId13"/>
    <p:sldId id="269" r:id="rId14"/>
    <p:sldId id="268" r:id="rId15"/>
    <p:sldId id="270" r:id="rId16"/>
    <p:sldId id="271" r:id="rId17"/>
    <p:sldId id="272" r:id="rId18"/>
    <p:sldId id="273" r:id="rId19"/>
    <p:sldId id="274" r:id="rId20"/>
    <p:sldId id="276" r:id="rId21"/>
    <p:sldId id="277" r:id="rId22"/>
    <p:sldId id="275" r:id="rId2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9" name="Подзаголовок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Заголовок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ru-RU" smtClean="0"/>
              <a:t>Образец заголовка</a:t>
            </a:r>
            <a:endParaRPr kumimoji="0" lang="en-US"/>
          </a:p>
        </p:txBody>
      </p:sp>
      <p:cxnSp>
        <p:nvCxnSpPr>
          <p:cNvPr id="8" name="Прямая соединительная линия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Прямая соединительная линия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Овал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dirty="0"/>
          </a:p>
        </p:txBody>
      </p:sp>
      <p:sp>
        <p:nvSpPr>
          <p:cNvPr id="15" name="Дата 14"/>
          <p:cNvSpPr>
            <a:spLocks noGrp="1"/>
          </p:cNvSpPr>
          <p:nvPr>
            <p:ph type="dt" sz="half" idx="10"/>
          </p:nvPr>
        </p:nvSpPr>
        <p:spPr/>
        <p:txBody>
          <a:bodyPr/>
          <a:lstStyle/>
          <a:p>
            <a:fld id="{B4C71EC6-210F-42DE-9C53-41977AD35B3D}" type="datetimeFigureOut">
              <a:rPr lang="ru-RU" smtClean="0"/>
              <a:t>07.10.2016</a:t>
            </a:fld>
            <a:endParaRPr lang="ru-RU" dirty="0"/>
          </a:p>
        </p:txBody>
      </p:sp>
      <p:sp>
        <p:nvSpPr>
          <p:cNvPr id="16" name="Номер слайда 15"/>
          <p:cNvSpPr>
            <a:spLocks noGrp="1"/>
          </p:cNvSpPr>
          <p:nvPr>
            <p:ph type="sldNum" sz="quarter" idx="11"/>
          </p:nvPr>
        </p:nvSpPr>
        <p:spPr/>
        <p:txBody>
          <a:bodyPr/>
          <a:lstStyle/>
          <a:p>
            <a:fld id="{B19B0651-EE4F-4900-A07F-96A6BFA9D0F0}" type="slidenum">
              <a:rPr lang="ru-RU" smtClean="0"/>
              <a:t>‹#›</a:t>
            </a:fld>
            <a:endParaRPr lang="ru-RU" dirty="0"/>
          </a:p>
        </p:txBody>
      </p:sp>
      <p:sp>
        <p:nvSpPr>
          <p:cNvPr id="17" name="Нижний колонтитул 16"/>
          <p:cNvSpPr>
            <a:spLocks noGrp="1"/>
          </p:cNvSpPr>
          <p:nvPr>
            <p:ph type="ftr" sz="quarter" idx="12"/>
          </p:nvPr>
        </p:nvSpPr>
        <p:spPr/>
        <p:txBody>
          <a:bodyPr/>
          <a:lstStyle/>
          <a:p>
            <a:endParaRPr lang="ru-RU"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B4C71EC6-210F-42DE-9C53-41977AD35B3D}" type="datetimeFigureOut">
              <a:rPr lang="ru-RU" smtClean="0"/>
              <a:t>07.10.2016</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B4C71EC6-210F-42DE-9C53-41977AD35B3D}" type="datetimeFigureOut">
              <a:rPr lang="ru-RU" smtClean="0"/>
              <a:t>07.10.2016</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9" name="Объект 8"/>
          <p:cNvSpPr>
            <a:spLocks noGrp="1"/>
          </p:cNvSpPr>
          <p:nvPr>
            <p:ph idx="1"/>
          </p:nvPr>
        </p:nvSpPr>
        <p:spPr>
          <a:xfrm>
            <a:off x="457200" y="1524000"/>
            <a:ext cx="8229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4" name="Дата 13"/>
          <p:cNvSpPr>
            <a:spLocks noGrp="1"/>
          </p:cNvSpPr>
          <p:nvPr>
            <p:ph type="dt" sz="half" idx="14"/>
          </p:nvPr>
        </p:nvSpPr>
        <p:spPr/>
        <p:txBody>
          <a:bodyPr/>
          <a:lstStyle/>
          <a:p>
            <a:fld id="{B4C71EC6-210F-42DE-9C53-41977AD35B3D}" type="datetimeFigureOut">
              <a:rPr lang="ru-RU" smtClean="0"/>
              <a:t>07.10.2016</a:t>
            </a:fld>
            <a:endParaRPr lang="ru-RU" dirty="0"/>
          </a:p>
        </p:txBody>
      </p:sp>
      <p:sp>
        <p:nvSpPr>
          <p:cNvPr id="15" name="Номер слайда 14"/>
          <p:cNvSpPr>
            <a:spLocks noGrp="1"/>
          </p:cNvSpPr>
          <p:nvPr>
            <p:ph type="sldNum" sz="quarter" idx="15"/>
          </p:nvPr>
        </p:nvSpPr>
        <p:spPr/>
        <p:txBody>
          <a:bodyPr/>
          <a:lstStyle>
            <a:lvl1pPr algn="ctr">
              <a:defRPr/>
            </a:lvl1pPr>
          </a:lstStyle>
          <a:p>
            <a:fld id="{B19B0651-EE4F-4900-A07F-96A6BFA9D0F0}" type="slidenum">
              <a:rPr lang="ru-RU" smtClean="0"/>
              <a:t>‹#›</a:t>
            </a:fld>
            <a:endParaRPr lang="ru-RU" dirty="0"/>
          </a:p>
        </p:txBody>
      </p:sp>
      <p:sp>
        <p:nvSpPr>
          <p:cNvPr id="16" name="Нижний колонтитул 15"/>
          <p:cNvSpPr>
            <a:spLocks noGrp="1"/>
          </p:cNvSpPr>
          <p:nvPr>
            <p:ph type="ftr" sz="quarter" idx="16"/>
          </p:nvPr>
        </p:nvSpPr>
        <p:spPr/>
        <p:txBody>
          <a:bodyPr/>
          <a:lstStyle/>
          <a:p>
            <a:endParaRPr lang="ru-RU" dirty="0"/>
          </a:p>
        </p:txBody>
      </p:sp>
      <p:sp>
        <p:nvSpPr>
          <p:cNvPr id="17" name="Заголовок 16"/>
          <p:cNvSpPr>
            <a:spLocks noGrp="1"/>
          </p:cNvSpPr>
          <p:nvPr>
            <p:ph type="title"/>
          </p:nvPr>
        </p:nvSpPr>
        <p:spPr/>
        <p:txBody>
          <a:bodyPr rtlCol="0" anchor="b" anchorCtr="0"/>
          <a:lstStyle/>
          <a:p>
            <a:r>
              <a:rPr kumimoji="0" lang="ru-RU" smtClean="0"/>
              <a:t>Образец заголовка</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4" name="Дата 3"/>
          <p:cNvSpPr>
            <a:spLocks noGrp="1"/>
          </p:cNvSpPr>
          <p:nvPr>
            <p:ph type="dt" sz="half" idx="10"/>
          </p:nvPr>
        </p:nvSpPr>
        <p:spPr/>
        <p:txBody>
          <a:bodyPr/>
          <a:lstStyle/>
          <a:p>
            <a:fld id="{B4C71EC6-210F-42DE-9C53-41977AD35B3D}" type="datetimeFigureOut">
              <a:rPr lang="ru-RU" smtClean="0"/>
              <a:t>07.10.2016</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dirty="0"/>
          </a:p>
        </p:txBody>
      </p:sp>
      <p:sp>
        <p:nvSpPr>
          <p:cNvPr id="2" name="Заголовок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cxnSp>
        <p:nvCxnSpPr>
          <p:cNvPr id="7" name="Прямая соединительная линия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Дата 4"/>
          <p:cNvSpPr>
            <a:spLocks noGrp="1"/>
          </p:cNvSpPr>
          <p:nvPr>
            <p:ph type="dt" sz="half" idx="10"/>
          </p:nvPr>
        </p:nvSpPr>
        <p:spPr/>
        <p:txBody>
          <a:bodyPr/>
          <a:lstStyle/>
          <a:p>
            <a:fld id="{B4C71EC6-210F-42DE-9C53-41977AD35B3D}" type="datetimeFigureOut">
              <a:rPr lang="ru-RU" smtClean="0"/>
              <a:t>07.10.2016</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dirty="0"/>
          </a:p>
        </p:txBody>
      </p:sp>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11" name="Объект 10"/>
          <p:cNvSpPr>
            <a:spLocks noGrp="1"/>
          </p:cNvSpPr>
          <p:nvPr>
            <p:ph sz="half" idx="1"/>
          </p:nvPr>
        </p:nvSpPr>
        <p:spPr>
          <a:xfrm>
            <a:off x="457200" y="1524000"/>
            <a:ext cx="4059936"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Объект 12"/>
          <p:cNvSpPr>
            <a:spLocks noGrp="1"/>
          </p:cNvSpPr>
          <p:nvPr>
            <p:ph sz="half" idx="2"/>
          </p:nvPr>
        </p:nvSpPr>
        <p:spPr>
          <a:xfrm>
            <a:off x="4648200" y="1524000"/>
            <a:ext cx="4059936"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9" name="Номер слайда 8"/>
          <p:cNvSpPr>
            <a:spLocks noGrp="1"/>
          </p:cNvSpPr>
          <p:nvPr>
            <p:ph type="sldNum" sz="quarter" idx="12"/>
          </p:nvPr>
        </p:nvSpPr>
        <p:spPr/>
        <p:txBody>
          <a:bodyPr/>
          <a:lstStyle/>
          <a:p>
            <a:fld id="{B19B0651-EE4F-4900-A07F-96A6BFA9D0F0}" type="slidenum">
              <a:rPr lang="ru-RU" smtClean="0"/>
              <a:t>‹#›</a:t>
            </a:fld>
            <a:endParaRPr lang="ru-RU" dirty="0"/>
          </a:p>
        </p:txBody>
      </p:sp>
      <p:sp>
        <p:nvSpPr>
          <p:cNvPr id="8" name="Нижний колонтитул 7"/>
          <p:cNvSpPr>
            <a:spLocks noGrp="1"/>
          </p:cNvSpPr>
          <p:nvPr>
            <p:ph type="ftr" sz="quarter" idx="11"/>
          </p:nvPr>
        </p:nvSpPr>
        <p:spPr/>
        <p:txBody>
          <a:bodyPr/>
          <a:lstStyle/>
          <a:p>
            <a:endParaRPr lang="ru-RU" dirty="0"/>
          </a:p>
        </p:txBody>
      </p:sp>
      <p:sp>
        <p:nvSpPr>
          <p:cNvPr id="7" name="Дата 6"/>
          <p:cNvSpPr>
            <a:spLocks noGrp="1"/>
          </p:cNvSpPr>
          <p:nvPr>
            <p:ph type="dt" sz="half" idx="10"/>
          </p:nvPr>
        </p:nvSpPr>
        <p:spPr/>
        <p:txBody>
          <a:bodyPr/>
          <a:lstStyle/>
          <a:p>
            <a:fld id="{B4C71EC6-210F-42DE-9C53-41977AD35B3D}" type="datetimeFigureOut">
              <a:rPr lang="ru-RU" smtClean="0"/>
              <a:t>07.10.2016</a:t>
            </a:fld>
            <a:endParaRPr lang="ru-RU" dirty="0"/>
          </a:p>
        </p:txBody>
      </p:sp>
      <p:sp>
        <p:nvSpPr>
          <p:cNvPr id="3" name="Текст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32" name="Объект 31"/>
          <p:cNvSpPr>
            <a:spLocks noGrp="1"/>
          </p:cNvSpPr>
          <p:nvPr>
            <p:ph sz="half" idx="2"/>
          </p:nvPr>
        </p:nvSpPr>
        <p:spPr>
          <a:xfrm>
            <a:off x="457200" y="2201896"/>
            <a:ext cx="4038600" cy="391363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34" name="Объект 33"/>
          <p:cNvSpPr>
            <a:spLocks noGrp="1"/>
          </p:cNvSpPr>
          <p:nvPr>
            <p:ph sz="quarter" idx="4"/>
          </p:nvPr>
        </p:nvSpPr>
        <p:spPr>
          <a:xfrm>
            <a:off x="4649788" y="2201896"/>
            <a:ext cx="4038600" cy="391363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 name="Заголовок 1"/>
          <p:cNvSpPr>
            <a:spLocks noGrp="1"/>
          </p:cNvSpPr>
          <p:nvPr>
            <p:ph type="title"/>
          </p:nvPr>
        </p:nvSpPr>
        <p:spPr>
          <a:xfrm>
            <a:off x="457200" y="155448"/>
            <a:ext cx="8229600" cy="1143000"/>
          </a:xfrm>
        </p:spPr>
        <p:txBody>
          <a:bodyPr anchor="b" anchorCtr="0"/>
          <a:lstStyle>
            <a:lvl1pPr>
              <a:defRPr/>
            </a:lvl1pPr>
          </a:lstStyle>
          <a:p>
            <a:r>
              <a:rPr kumimoji="0" lang="ru-RU" smtClean="0"/>
              <a:t>Образец заголовка</a:t>
            </a:r>
            <a:endParaRPr kumimoji="0" lang="en-US"/>
          </a:p>
        </p:txBody>
      </p:sp>
      <p:sp>
        <p:nvSpPr>
          <p:cNvPr id="12" name="Текст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cxnSp>
        <p:nvCxnSpPr>
          <p:cNvPr id="10" name="Прямая соединительная линия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Прямая соединительная линия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B4C71EC6-210F-42DE-9C53-41977AD35B3D}" type="datetimeFigureOut">
              <a:rPr lang="ru-RU" smtClean="0"/>
              <a:t>07.10.2016</a:t>
            </a:fld>
            <a:endParaRPr lang="ru-RU" dirty="0"/>
          </a:p>
        </p:txBody>
      </p:sp>
      <p:sp>
        <p:nvSpPr>
          <p:cNvPr id="4" name="Нижний колонтитул 3"/>
          <p:cNvSpPr>
            <a:spLocks noGrp="1"/>
          </p:cNvSpPr>
          <p:nvPr>
            <p:ph type="ftr" sz="quarter" idx="11"/>
          </p:nvPr>
        </p:nvSpPr>
        <p:spPr/>
        <p:txBody>
          <a:bodyPr/>
          <a:lstStyle/>
          <a:p>
            <a:endParaRPr lang="ru-RU" dirty="0"/>
          </a:p>
        </p:txBody>
      </p:sp>
      <p:sp>
        <p:nvSpPr>
          <p:cNvPr id="5" name="Номер слайда 4"/>
          <p:cNvSpPr>
            <a:spLocks noGrp="1"/>
          </p:cNvSpPr>
          <p:nvPr>
            <p:ph type="sldNum" sz="quarter" idx="12"/>
          </p:nvPr>
        </p:nvSpPr>
        <p:spPr/>
        <p:txBody>
          <a:bodyPr/>
          <a:lstStyle/>
          <a:p>
            <a:fld id="{B19B0651-EE4F-4900-A07F-96A6BFA9D0F0}" type="slidenum">
              <a:rPr lang="ru-RU" smtClean="0"/>
              <a:t>‹#›</a:t>
            </a:fld>
            <a:endParaRPr lang="ru-RU" dirty="0"/>
          </a:p>
        </p:txBody>
      </p:sp>
      <p:sp>
        <p:nvSpPr>
          <p:cNvPr id="2" name="Заголовок 1"/>
          <p:cNvSpPr>
            <a:spLocks noGrp="1"/>
          </p:cNvSpPr>
          <p:nvPr>
            <p:ph type="title"/>
          </p:nvPr>
        </p:nvSpPr>
        <p:spPr/>
        <p:txBody>
          <a:bodyPr/>
          <a:lstStyle/>
          <a:p>
            <a:r>
              <a:rPr kumimoji="0" lang="ru-RU" smtClean="0"/>
              <a:t>Образец заголовка</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t>07.10.2016</a:t>
            </a:fld>
            <a:endParaRPr lang="ru-RU" dirty="0"/>
          </a:p>
        </p:txBody>
      </p:sp>
      <p:sp>
        <p:nvSpPr>
          <p:cNvPr id="3" name="Нижний колонтитул 2"/>
          <p:cNvSpPr>
            <a:spLocks noGrp="1"/>
          </p:cNvSpPr>
          <p:nvPr>
            <p:ph type="ftr" sz="quarter" idx="11"/>
          </p:nvPr>
        </p:nvSpPr>
        <p:spPr/>
        <p:txBody>
          <a:bodyPr/>
          <a:lstStyle/>
          <a:p>
            <a:endParaRPr lang="ru-RU" dirty="0"/>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9" name="Объект 28"/>
          <p:cNvSpPr>
            <a:spLocks noGrp="1"/>
          </p:cNvSpPr>
          <p:nvPr>
            <p:ph sz="quarter" idx="1"/>
          </p:nvPr>
        </p:nvSpPr>
        <p:spPr>
          <a:xfrm>
            <a:off x="457200" y="457200"/>
            <a:ext cx="6248400" cy="5715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3" name="Текст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31" name="Заголовок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ru-RU" smtClean="0"/>
              <a:t>Образец заголовка</a:t>
            </a:r>
            <a:endParaRPr kumimoji="0" lang="en-US"/>
          </a:p>
        </p:txBody>
      </p:sp>
      <p:sp>
        <p:nvSpPr>
          <p:cNvPr id="8" name="Дата 7"/>
          <p:cNvSpPr>
            <a:spLocks noGrp="1"/>
          </p:cNvSpPr>
          <p:nvPr>
            <p:ph type="dt" sz="half" idx="14"/>
          </p:nvPr>
        </p:nvSpPr>
        <p:spPr/>
        <p:txBody>
          <a:bodyPr/>
          <a:lstStyle/>
          <a:p>
            <a:fld id="{B4C71EC6-210F-42DE-9C53-41977AD35B3D}" type="datetimeFigureOut">
              <a:rPr lang="ru-RU" smtClean="0"/>
              <a:t>07.10.2016</a:t>
            </a:fld>
            <a:endParaRPr lang="ru-RU" dirty="0"/>
          </a:p>
        </p:txBody>
      </p:sp>
      <p:sp>
        <p:nvSpPr>
          <p:cNvPr id="9" name="Номер слайда 8"/>
          <p:cNvSpPr>
            <a:spLocks noGrp="1"/>
          </p:cNvSpPr>
          <p:nvPr>
            <p:ph type="sldNum" sz="quarter" idx="15"/>
          </p:nvPr>
        </p:nvSpPr>
        <p:spPr/>
        <p:txBody>
          <a:bodyPr/>
          <a:lstStyle/>
          <a:p>
            <a:fld id="{B19B0651-EE4F-4900-A07F-96A6BFA9D0F0}" type="slidenum">
              <a:rPr lang="ru-RU" smtClean="0"/>
              <a:t>‹#›</a:t>
            </a:fld>
            <a:endParaRPr lang="ru-RU" dirty="0"/>
          </a:p>
        </p:txBody>
      </p:sp>
      <p:sp>
        <p:nvSpPr>
          <p:cNvPr id="10" name="Нижний колонтитул 9"/>
          <p:cNvSpPr>
            <a:spLocks noGrp="1"/>
          </p:cNvSpPr>
          <p:nvPr>
            <p:ph type="ftr" sz="quarter" idx="16"/>
          </p:nvPr>
        </p:nvSpPr>
        <p:spPr/>
        <p:txBody>
          <a:bodyPr/>
          <a:lstStyle/>
          <a:p>
            <a:endParaRPr lang="ru-RU"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ru-RU" dirty="0" smtClean="0"/>
              <a:t>Вставка рисунка</a:t>
            </a:r>
            <a:endParaRPr kumimoji="0" lang="en-US" dirty="0"/>
          </a:p>
        </p:txBody>
      </p:sp>
      <p:sp>
        <p:nvSpPr>
          <p:cNvPr id="4" name="Текст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8" name="Дата 7"/>
          <p:cNvSpPr>
            <a:spLocks noGrp="1"/>
          </p:cNvSpPr>
          <p:nvPr>
            <p:ph type="dt" sz="half" idx="10"/>
          </p:nvPr>
        </p:nvSpPr>
        <p:spPr/>
        <p:txBody>
          <a:bodyPr/>
          <a:lstStyle/>
          <a:p>
            <a:fld id="{B4C71EC6-210F-42DE-9C53-41977AD35B3D}" type="datetimeFigureOut">
              <a:rPr lang="ru-RU" smtClean="0"/>
              <a:t>07.10.2016</a:t>
            </a:fld>
            <a:endParaRPr lang="ru-RU" dirty="0"/>
          </a:p>
        </p:txBody>
      </p:sp>
      <p:sp>
        <p:nvSpPr>
          <p:cNvPr id="9" name="Номер слайда 8"/>
          <p:cNvSpPr>
            <a:spLocks noGrp="1"/>
          </p:cNvSpPr>
          <p:nvPr>
            <p:ph type="sldNum" sz="quarter" idx="11"/>
          </p:nvPr>
        </p:nvSpPr>
        <p:spPr/>
        <p:txBody>
          <a:bodyPr/>
          <a:lstStyle/>
          <a:p>
            <a:fld id="{B19B0651-EE4F-4900-A07F-96A6BFA9D0F0}" type="slidenum">
              <a:rPr lang="ru-RU" smtClean="0"/>
              <a:t>‹#›</a:t>
            </a:fld>
            <a:endParaRPr lang="ru-RU" dirty="0"/>
          </a:p>
        </p:txBody>
      </p:sp>
      <p:sp>
        <p:nvSpPr>
          <p:cNvPr id="10" name="Нижний колонтитул 9"/>
          <p:cNvSpPr>
            <a:spLocks noGrp="1"/>
          </p:cNvSpPr>
          <p:nvPr>
            <p:ph type="ftr" sz="quarter" idx="12"/>
          </p:nvPr>
        </p:nvSpPr>
        <p:spPr/>
        <p:txBody>
          <a:bodyPr/>
          <a:lstStyle/>
          <a:p>
            <a:endParaRPr lang="ru-RU"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Текст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4" name="Дата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B4C71EC6-210F-42DE-9C53-41977AD35B3D}" type="datetimeFigureOut">
              <a:rPr lang="ru-RU" smtClean="0"/>
              <a:t>07.10.2016</a:t>
            </a:fld>
            <a:endParaRPr lang="ru-RU" dirty="0"/>
          </a:p>
        </p:txBody>
      </p:sp>
      <p:sp>
        <p:nvSpPr>
          <p:cNvPr id="10" name="Нижний колонтитул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ru-RU" dirty="0"/>
          </a:p>
        </p:txBody>
      </p:sp>
      <p:sp>
        <p:nvSpPr>
          <p:cNvPr id="22" name="Номер слайда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B19B0651-EE4F-4900-A07F-96A6BFA9D0F0}" type="slidenum">
              <a:rPr lang="ru-RU" smtClean="0"/>
              <a:t>‹#›</a:t>
            </a:fld>
            <a:endParaRPr lang="ru-RU" dirty="0"/>
          </a:p>
        </p:txBody>
      </p:sp>
      <p:sp>
        <p:nvSpPr>
          <p:cNvPr id="5" name="Заголовок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ru-RU" smtClean="0"/>
              <a:t>Образец заголовка</a:t>
            </a:r>
            <a:endParaRPr kumimoji="0" lang="en-US"/>
          </a:p>
        </p:txBody>
      </p:sp>
    </p:spTree>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2.xml"/><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1692696" y="764704"/>
            <a:ext cx="8305800" cy="1143000"/>
          </a:xfrm>
        </p:spPr>
        <p:txBody>
          <a:bodyPr/>
          <a:lstStyle/>
          <a:p>
            <a:r>
              <a:rPr lang="ru-RU" i="1" dirty="0" smtClean="0">
                <a:latin typeface="Times New Roman" pitchFamily="18" charset="0"/>
                <a:cs typeface="Times New Roman" pitchFamily="18" charset="0"/>
              </a:rPr>
              <a:t>Страницы Лексикографии</a:t>
            </a:r>
            <a:endParaRPr lang="ru-RU" i="1" dirty="0">
              <a:latin typeface="Times New Roman" pitchFamily="18" charset="0"/>
              <a:cs typeface="Times New Roman" pitchFamily="18" charset="0"/>
            </a:endParaRPr>
          </a:p>
        </p:txBody>
      </p:sp>
      <p:sp>
        <p:nvSpPr>
          <p:cNvPr id="2" name="Заголовок 1"/>
          <p:cNvSpPr>
            <a:spLocks noGrp="1"/>
          </p:cNvSpPr>
          <p:nvPr>
            <p:ph type="ctrTitle"/>
          </p:nvPr>
        </p:nvSpPr>
        <p:spPr/>
        <p:txBody>
          <a:bodyPr/>
          <a:lstStyle/>
          <a:p>
            <a:r>
              <a:rPr lang="ru-RU" b="1" dirty="0" smtClean="0">
                <a:latin typeface="Times New Roman" pitchFamily="18" charset="0"/>
                <a:cs typeface="Times New Roman" pitchFamily="18" charset="0"/>
              </a:rPr>
              <a:t>Орфографический словарь </a:t>
            </a:r>
            <a:endParaRPr lang="ru-RU" b="1" dirty="0">
              <a:latin typeface="Times New Roman" pitchFamily="18" charset="0"/>
              <a:cs typeface="Times New Roman" pitchFamily="18" charset="0"/>
            </a:endParaRPr>
          </a:p>
        </p:txBody>
      </p:sp>
    </p:spTree>
    <p:extLst>
      <p:ext uri="{BB962C8B-B14F-4D97-AF65-F5344CB8AC3E}">
        <p14:creationId xmlns:p14="http://schemas.microsoft.com/office/powerpoint/2010/main" val="368163906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31840" y="3289889"/>
            <a:ext cx="3098901" cy="3307463"/>
          </a:xfrm>
        </p:spPr>
      </p:pic>
      <p:sp>
        <p:nvSpPr>
          <p:cNvPr id="3" name="Заголовок 2"/>
          <p:cNvSpPr>
            <a:spLocks noGrp="1"/>
          </p:cNvSpPr>
          <p:nvPr>
            <p:ph type="title"/>
          </p:nvPr>
        </p:nvSpPr>
        <p:spPr>
          <a:xfrm>
            <a:off x="323528" y="3933056"/>
            <a:ext cx="2808312" cy="1219200"/>
          </a:xfrm>
        </p:spPr>
        <p:txBody>
          <a:bodyPr>
            <a:normAutofit fontScale="90000"/>
          </a:bodyPr>
          <a:lstStyle/>
          <a:p>
            <a:r>
              <a:rPr lang="ru-RU" dirty="0" smtClean="0"/>
              <a:t/>
            </a:r>
            <a:br>
              <a:rPr lang="ru-RU" dirty="0" smtClean="0"/>
            </a:br>
            <a:r>
              <a:rPr lang="ru-RU" dirty="0"/>
              <a:t/>
            </a:r>
            <a:br>
              <a:rPr lang="ru-RU" dirty="0"/>
            </a:br>
            <a:r>
              <a:rPr lang="ru-RU" dirty="0" smtClean="0"/>
              <a:t/>
            </a:r>
            <a:br>
              <a:rPr lang="ru-RU" dirty="0" smtClean="0"/>
            </a:br>
            <a:r>
              <a:rPr lang="ru-RU" dirty="0"/>
              <a:t/>
            </a:r>
            <a:br>
              <a:rPr lang="ru-RU" dirty="0"/>
            </a:br>
            <a:r>
              <a:rPr lang="ru-RU" dirty="0" smtClean="0"/>
              <a:t/>
            </a:r>
            <a:br>
              <a:rPr lang="ru-RU" dirty="0" smtClean="0"/>
            </a:br>
            <a:r>
              <a:rPr lang="ru-RU" dirty="0"/>
              <a:t/>
            </a:r>
            <a:br>
              <a:rPr lang="ru-RU" dirty="0"/>
            </a:br>
            <a:endParaRPr lang="ru-RU" dirty="0"/>
          </a:p>
        </p:txBody>
      </p:sp>
      <p:sp>
        <p:nvSpPr>
          <p:cNvPr id="4" name="Скругленный прямоугольник 3"/>
          <p:cNvSpPr/>
          <p:nvPr/>
        </p:nvSpPr>
        <p:spPr>
          <a:xfrm>
            <a:off x="323528" y="404664"/>
            <a:ext cx="7560840" cy="2885225"/>
          </a:xfrm>
          <a:prstGeom prst="roundRect">
            <a:avLst/>
          </a:prstGeom>
          <a:gradFill flip="none" rotWithShape="1">
            <a:gsLst>
              <a:gs pos="0">
                <a:schemeClr val="tx1">
                  <a:lumMod val="65000"/>
                  <a:shade val="30000"/>
                  <a:satMod val="115000"/>
                </a:schemeClr>
              </a:gs>
              <a:gs pos="50000">
                <a:schemeClr val="tx1">
                  <a:lumMod val="65000"/>
                  <a:shade val="67500"/>
                  <a:satMod val="115000"/>
                </a:schemeClr>
              </a:gs>
              <a:gs pos="100000">
                <a:schemeClr val="tx1">
                  <a:lumMod val="65000"/>
                  <a:shade val="100000"/>
                  <a:satMod val="115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2000" i="1" dirty="0" smtClean="0">
                <a:latin typeface="Times New Roman" pitchFamily="18" charset="0"/>
                <a:cs typeface="Times New Roman" pitchFamily="18" charset="0"/>
              </a:rPr>
              <a:t>Интересен и такой необычный орфографический словарь: Ган И.К. « Полный словарь буквы ять. Собрание всех слов русского языка, коренных и производных, которые пишутся через ять. С предварительными правилами и объяснениями относительно употребления этой буквы. С прибавлением полного списка городов, сёл, местечек и почтовых станций, в название которых входит буква ять.» </a:t>
            </a:r>
          </a:p>
          <a:p>
            <a:r>
              <a:rPr lang="ru-RU" sz="2000" i="1" dirty="0" smtClean="0">
                <a:latin typeface="Times New Roman" pitchFamily="18" charset="0"/>
                <a:cs typeface="Times New Roman" pitchFamily="18" charset="0"/>
              </a:rPr>
              <a:t>6-е изд., вновь пересм. и испр. Вльна, 1896</a:t>
            </a:r>
            <a:endParaRPr lang="ru-RU" sz="2000" i="1" dirty="0">
              <a:latin typeface="Times New Roman" pitchFamily="18" charset="0"/>
              <a:cs typeface="Times New Roman" pitchFamily="18" charset="0"/>
            </a:endParaRPr>
          </a:p>
        </p:txBody>
      </p:sp>
    </p:spTree>
    <p:extLst>
      <p:ext uri="{BB962C8B-B14F-4D97-AF65-F5344CB8AC3E}">
        <p14:creationId xmlns:p14="http://schemas.microsoft.com/office/powerpoint/2010/main" val="322188694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539552" y="836712"/>
            <a:ext cx="8229600" cy="5112568"/>
          </a:xfrm>
        </p:spPr>
        <p:txBody>
          <a:bodyPr>
            <a:normAutofit fontScale="62500" lnSpcReduction="20000"/>
          </a:bodyPr>
          <a:lstStyle/>
          <a:p>
            <a:r>
              <a:rPr lang="ru-RU" sz="3800" i="1" dirty="0" smtClean="0">
                <a:latin typeface="Times New Roman" pitchFamily="18" charset="0"/>
                <a:cs typeface="Times New Roman" pitchFamily="18" charset="0"/>
              </a:rPr>
              <a:t>В конце </a:t>
            </a:r>
            <a:r>
              <a:rPr lang="en-US" sz="3800" i="1" dirty="0" smtClean="0">
                <a:latin typeface="Times New Roman" pitchFamily="18" charset="0"/>
                <a:cs typeface="Times New Roman" pitchFamily="18" charset="0"/>
              </a:rPr>
              <a:t>XX </a:t>
            </a:r>
            <a:r>
              <a:rPr lang="ru-RU" sz="3800" i="1" dirty="0" smtClean="0">
                <a:latin typeface="Times New Roman" pitchFamily="18" charset="0"/>
                <a:cs typeface="Times New Roman" pitchFamily="18" charset="0"/>
              </a:rPr>
              <a:t>века вышел в свет </a:t>
            </a:r>
          </a:p>
          <a:p>
            <a:pPr marL="0" indent="0">
              <a:buNone/>
            </a:pPr>
            <a:r>
              <a:rPr lang="ru-RU" sz="3800" i="1" dirty="0" smtClean="0">
                <a:latin typeface="Times New Roman" pitchFamily="18" charset="0"/>
                <a:cs typeface="Times New Roman" pitchFamily="18" charset="0"/>
              </a:rPr>
              <a:t>Большой орфографический словарь: С грамматическим приложением. Около 700 слов,</a:t>
            </a:r>
          </a:p>
          <a:p>
            <a:pPr marL="0" indent="0">
              <a:buNone/>
            </a:pPr>
            <a:r>
              <a:rPr lang="ru-RU" sz="3800" i="1" dirty="0" smtClean="0">
                <a:latin typeface="Times New Roman" pitchFamily="18" charset="0"/>
                <a:cs typeface="Times New Roman" pitchFamily="18" charset="0"/>
              </a:rPr>
              <a:t>М., 1999.</a:t>
            </a:r>
          </a:p>
          <a:p>
            <a:pPr marL="0" indent="0">
              <a:buNone/>
            </a:pPr>
            <a:r>
              <a:rPr lang="ru-RU" sz="3800" i="1" dirty="0" smtClean="0">
                <a:latin typeface="Times New Roman" pitchFamily="18" charset="0"/>
                <a:cs typeface="Times New Roman" pitchFamily="18" charset="0"/>
              </a:rPr>
              <a:t>Бучкина Б.З. Русский орфографический словарь.</a:t>
            </a:r>
          </a:p>
          <a:p>
            <a:pPr marL="0" indent="0">
              <a:buNone/>
            </a:pPr>
            <a:r>
              <a:rPr lang="ru-RU" sz="3800" i="1" dirty="0" smtClean="0">
                <a:latin typeface="Times New Roman" pitchFamily="18" charset="0"/>
                <a:cs typeface="Times New Roman" pitchFamily="18" charset="0"/>
              </a:rPr>
              <a:t>М., 1999.</a:t>
            </a:r>
          </a:p>
          <a:p>
            <a:pPr marL="0" indent="0">
              <a:buNone/>
            </a:pPr>
            <a:r>
              <a:rPr lang="ru-RU" sz="3800" i="1" dirty="0" smtClean="0">
                <a:latin typeface="Times New Roman" pitchFamily="18" charset="0"/>
                <a:cs typeface="Times New Roman" pitchFamily="18" charset="0"/>
              </a:rPr>
              <a:t>Тихонов А.Н., Тихонова Е.Н., Тихонов С.А. Словарь-справочник по русскому языку: около 2600 слов </a:t>
            </a:r>
            <a:r>
              <a:rPr lang="en-US" sz="3800" i="1" dirty="0" smtClean="0">
                <a:latin typeface="Times New Roman" pitchFamily="18" charset="0"/>
                <a:cs typeface="Times New Roman" pitchFamily="18" charset="0"/>
              </a:rPr>
              <a:t>/ </a:t>
            </a:r>
            <a:r>
              <a:rPr lang="ru-RU" sz="3800" i="1" dirty="0" smtClean="0">
                <a:latin typeface="Times New Roman" pitchFamily="18" charset="0"/>
                <a:cs typeface="Times New Roman" pitchFamily="18" charset="0"/>
              </a:rPr>
              <a:t>под ред. А.Н. Тихонова. 4-е изд., стереотип.</a:t>
            </a:r>
          </a:p>
          <a:p>
            <a:pPr marL="0" indent="0">
              <a:buNone/>
            </a:pPr>
            <a:r>
              <a:rPr lang="ru-RU" sz="3800" i="1" dirty="0" smtClean="0">
                <a:latin typeface="Times New Roman" pitchFamily="18" charset="0"/>
                <a:cs typeface="Times New Roman" pitchFamily="18" charset="0"/>
              </a:rPr>
              <a:t>М., 1999.</a:t>
            </a:r>
          </a:p>
          <a:p>
            <a:pPr marL="0" indent="0">
              <a:buNone/>
            </a:pPr>
            <a:r>
              <a:rPr lang="ru-RU" sz="3800" i="1" dirty="0" smtClean="0">
                <a:latin typeface="Times New Roman" pitchFamily="18" charset="0"/>
                <a:cs typeface="Times New Roman" pitchFamily="18" charset="0"/>
              </a:rPr>
              <a:t>Орфографический словарь русского языка: пособие-справочник для школьников и абитуриентов. М., 1999.</a:t>
            </a:r>
          </a:p>
          <a:p>
            <a:pPr marL="0" indent="0">
              <a:buNone/>
            </a:pPr>
            <a:r>
              <a:rPr lang="ru-RU" sz="3800" i="1" dirty="0" smtClean="0">
                <a:latin typeface="Times New Roman" pitchFamily="18" charset="0"/>
                <a:cs typeface="Times New Roman" pitchFamily="18" charset="0"/>
              </a:rPr>
              <a:t>Тихонов А.Н. Орфографический словарь русского языка: около 70000 слов. 2-е изд., стереотип, М., 1999.</a:t>
            </a:r>
          </a:p>
          <a:p>
            <a:endParaRPr lang="ru-RU" dirty="0" smtClean="0"/>
          </a:p>
          <a:p>
            <a:endParaRPr lang="ru-RU" dirty="0"/>
          </a:p>
        </p:txBody>
      </p:sp>
      <p:sp>
        <p:nvSpPr>
          <p:cNvPr id="3" name="Заголовок 2"/>
          <p:cNvSpPr>
            <a:spLocks noGrp="1"/>
          </p:cNvSpPr>
          <p:nvPr>
            <p:ph type="title"/>
          </p:nvPr>
        </p:nvSpPr>
        <p:spPr>
          <a:xfrm>
            <a:off x="251520" y="6846912"/>
            <a:ext cx="8229600" cy="1219200"/>
          </a:xfrm>
        </p:spPr>
        <p:txBody>
          <a:bodyPr/>
          <a:lstStyle/>
          <a:p>
            <a:endParaRPr lang="ru-RU" dirty="0"/>
          </a:p>
        </p:txBody>
      </p:sp>
    </p:spTree>
    <p:extLst>
      <p:ext uri="{BB962C8B-B14F-4D97-AF65-F5344CB8AC3E}">
        <p14:creationId xmlns:p14="http://schemas.microsoft.com/office/powerpoint/2010/main" val="58249649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395536" y="2564904"/>
            <a:ext cx="8229600" cy="1400944"/>
          </a:xfrm>
        </p:spPr>
        <p:txBody>
          <a:bodyPr>
            <a:normAutofit/>
          </a:bodyPr>
          <a:lstStyle/>
          <a:p>
            <a:pPr marL="0" indent="0" algn="ctr">
              <a:buNone/>
            </a:pPr>
            <a:r>
              <a:rPr lang="ru-RU" sz="3600" i="1" dirty="0" smtClean="0">
                <a:solidFill>
                  <a:srgbClr val="C00000"/>
                </a:solidFill>
                <a:latin typeface="Times New Roman" pitchFamily="18" charset="0"/>
                <a:cs typeface="Times New Roman" pitchFamily="18" charset="0"/>
              </a:rPr>
              <a:t>Как устроен словарь и как им пользоваться </a:t>
            </a:r>
            <a:endParaRPr lang="ru-RU" sz="3600" i="1" dirty="0">
              <a:solidFill>
                <a:srgbClr val="C00000"/>
              </a:solidFill>
              <a:latin typeface="Times New Roman" pitchFamily="18" charset="0"/>
              <a:cs typeface="Times New Roman" pitchFamily="18" charset="0"/>
            </a:endParaRPr>
          </a:p>
        </p:txBody>
      </p:sp>
      <p:sp>
        <p:nvSpPr>
          <p:cNvPr id="3" name="Заголовок 2"/>
          <p:cNvSpPr>
            <a:spLocks noGrp="1"/>
          </p:cNvSpPr>
          <p:nvPr>
            <p:ph type="title"/>
          </p:nvPr>
        </p:nvSpPr>
        <p:spPr/>
        <p:txBody>
          <a:bodyPr/>
          <a:lstStyle/>
          <a:p>
            <a:endParaRPr lang="ru-RU" dirty="0"/>
          </a:p>
        </p:txBody>
      </p:sp>
    </p:spTree>
    <p:extLst>
      <p:ext uri="{BB962C8B-B14F-4D97-AF65-F5344CB8AC3E}">
        <p14:creationId xmlns:p14="http://schemas.microsoft.com/office/powerpoint/2010/main" val="420223163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lstStyle/>
          <a:p>
            <a:pPr marL="0" indent="0">
              <a:buNone/>
            </a:pPr>
            <a:endParaRPr lang="ru-RU" dirty="0" smtClean="0"/>
          </a:p>
          <a:p>
            <a:pPr marL="0" indent="0">
              <a:buNone/>
            </a:pPr>
            <a:endParaRPr lang="ru-RU" dirty="0"/>
          </a:p>
          <a:p>
            <a:pPr marL="0" indent="0">
              <a:buNone/>
            </a:pPr>
            <a:endParaRPr lang="ru-RU" dirty="0" smtClean="0"/>
          </a:p>
          <a:p>
            <a:pPr marL="0" indent="0">
              <a:buNone/>
            </a:pPr>
            <a:endParaRPr lang="ru-RU" dirty="0"/>
          </a:p>
          <a:p>
            <a:pPr marL="0" indent="0">
              <a:buNone/>
            </a:pPr>
            <a:endParaRPr lang="ru-RU" dirty="0" smtClean="0"/>
          </a:p>
          <a:p>
            <a:pPr marL="0" indent="0">
              <a:buNone/>
            </a:pPr>
            <a:endParaRPr lang="ru-RU" sz="1800" i="1" dirty="0" smtClean="0">
              <a:latin typeface="Times New Roman" pitchFamily="18" charset="0"/>
              <a:cs typeface="Times New Roman" pitchFamily="18" charset="0"/>
            </a:endParaRPr>
          </a:p>
          <a:p>
            <a:pPr marL="0" indent="0">
              <a:buNone/>
            </a:pPr>
            <a:endParaRPr lang="ru-RU" sz="1800" i="1" dirty="0">
              <a:latin typeface="Times New Roman" pitchFamily="18" charset="0"/>
              <a:cs typeface="Times New Roman" pitchFamily="18" charset="0"/>
            </a:endParaRPr>
          </a:p>
          <a:p>
            <a:pPr marL="0" indent="0">
              <a:buNone/>
            </a:pPr>
            <a:endParaRPr lang="ru-RU" sz="1800" i="1" dirty="0" smtClean="0">
              <a:latin typeface="Times New Roman" pitchFamily="18" charset="0"/>
              <a:cs typeface="Times New Roman" pitchFamily="18" charset="0"/>
            </a:endParaRPr>
          </a:p>
          <a:p>
            <a:pPr marL="0" indent="0">
              <a:buNone/>
            </a:pPr>
            <a:endParaRPr lang="ru-RU" sz="1800" i="1" dirty="0">
              <a:latin typeface="Times New Roman" pitchFamily="18" charset="0"/>
              <a:cs typeface="Times New Roman" pitchFamily="18" charset="0"/>
            </a:endParaRPr>
          </a:p>
          <a:p>
            <a:pPr marL="0" indent="0">
              <a:buNone/>
            </a:pPr>
            <a:r>
              <a:rPr lang="ru-RU" sz="1800" i="1" dirty="0" smtClean="0">
                <a:latin typeface="Times New Roman" pitchFamily="18" charset="0"/>
                <a:cs typeface="Times New Roman" pitchFamily="18" charset="0"/>
              </a:rPr>
              <a:t>                               </a:t>
            </a:r>
            <a:endParaRPr lang="ru-RU" sz="1800" i="1" dirty="0">
              <a:latin typeface="Times New Roman" pitchFamily="18" charset="0"/>
              <a:cs typeface="Times New Roman" pitchFamily="18" charset="0"/>
            </a:endParaRPr>
          </a:p>
        </p:txBody>
      </p:sp>
      <p:sp>
        <p:nvSpPr>
          <p:cNvPr id="3" name="Заголовок 2"/>
          <p:cNvSpPr>
            <a:spLocks noGrp="1"/>
          </p:cNvSpPr>
          <p:nvPr>
            <p:ph type="title"/>
          </p:nvPr>
        </p:nvSpPr>
        <p:spPr>
          <a:xfrm>
            <a:off x="251520" y="7029400"/>
            <a:ext cx="8229600" cy="1219200"/>
          </a:xfrm>
        </p:spPr>
        <p:txBody>
          <a:bodyPr/>
          <a:lstStyle/>
          <a:p>
            <a:endParaRPr lang="ru-RU" dirty="0"/>
          </a:p>
        </p:txBody>
      </p:sp>
      <p:sp>
        <p:nvSpPr>
          <p:cNvPr id="4" name="Скругленный прямоугольник 3"/>
          <p:cNvSpPr/>
          <p:nvPr/>
        </p:nvSpPr>
        <p:spPr>
          <a:xfrm>
            <a:off x="1132384" y="1052736"/>
            <a:ext cx="6840760" cy="4176464"/>
          </a:xfrm>
          <a:prstGeom prst="roundRect">
            <a:avLst/>
          </a:prstGeom>
          <a:gradFill flip="none" rotWithShape="1">
            <a:gsLst>
              <a:gs pos="0">
                <a:schemeClr val="tx1">
                  <a:lumMod val="65000"/>
                  <a:shade val="30000"/>
                  <a:satMod val="115000"/>
                </a:schemeClr>
              </a:gs>
              <a:gs pos="50000">
                <a:schemeClr val="tx1">
                  <a:lumMod val="65000"/>
                  <a:shade val="67500"/>
                  <a:satMod val="115000"/>
                </a:schemeClr>
              </a:gs>
              <a:gs pos="100000">
                <a:schemeClr val="tx1">
                  <a:lumMod val="65000"/>
                  <a:shade val="100000"/>
                  <a:satMod val="115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2000" i="1" dirty="0" smtClean="0">
                <a:latin typeface="Times New Roman" pitchFamily="18" charset="0"/>
                <a:cs typeface="Times New Roman" pitchFamily="18" charset="0"/>
              </a:rPr>
              <a:t>Словарь – это источник (книга), содержащий перечень слов,</a:t>
            </a:r>
          </a:p>
          <a:p>
            <a:r>
              <a:rPr lang="ru-RU" sz="2000" i="1" dirty="0" smtClean="0">
                <a:latin typeface="Times New Roman" pitchFamily="18" charset="0"/>
                <a:cs typeface="Times New Roman" pitchFamily="18" charset="0"/>
              </a:rPr>
              <a:t>Расположенных в определённом порядке, с толкование на том же языке. Самым распространённым является алфавитный способ расположения слов. В некоторых используется алфавитно-гнездовая структура – такой способ расположения, при котором в одной словарной статье объединяются близкородственные слова. </a:t>
            </a:r>
            <a:endParaRPr lang="ru-RU" sz="2000" i="1" dirty="0">
              <a:latin typeface="Times New Roman" pitchFamily="18" charset="0"/>
              <a:cs typeface="Times New Roman" pitchFamily="18" charset="0"/>
            </a:endParaRPr>
          </a:p>
        </p:txBody>
      </p:sp>
    </p:spTree>
    <p:extLst>
      <p:ext uri="{BB962C8B-B14F-4D97-AF65-F5344CB8AC3E}">
        <p14:creationId xmlns:p14="http://schemas.microsoft.com/office/powerpoint/2010/main" val="315290600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347674" y="7101408"/>
            <a:ext cx="8229600" cy="1219200"/>
          </a:xfrm>
        </p:spPr>
        <p:txBody>
          <a:bodyPr/>
          <a:lstStyle/>
          <a:p>
            <a:endParaRPr lang="ru-RU" dirty="0"/>
          </a:p>
        </p:txBody>
      </p:sp>
      <p:sp>
        <p:nvSpPr>
          <p:cNvPr id="4" name="Скругленный прямоугольник 3"/>
          <p:cNvSpPr/>
          <p:nvPr/>
        </p:nvSpPr>
        <p:spPr>
          <a:xfrm>
            <a:off x="656394" y="545379"/>
            <a:ext cx="7920880" cy="2304256"/>
          </a:xfrm>
          <a:prstGeom prst="roundRect">
            <a:avLst/>
          </a:prstGeom>
          <a:gradFill flip="none" rotWithShape="1">
            <a:gsLst>
              <a:gs pos="0">
                <a:schemeClr val="tx1">
                  <a:lumMod val="65000"/>
                  <a:shade val="30000"/>
                  <a:satMod val="115000"/>
                </a:schemeClr>
              </a:gs>
              <a:gs pos="50000">
                <a:schemeClr val="tx1">
                  <a:lumMod val="65000"/>
                  <a:shade val="67500"/>
                  <a:satMod val="115000"/>
                </a:schemeClr>
              </a:gs>
              <a:gs pos="100000">
                <a:schemeClr val="tx1">
                  <a:lumMod val="65000"/>
                  <a:shade val="100000"/>
                  <a:satMod val="115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2400" i="1" dirty="0" smtClean="0">
                <a:latin typeface="Times New Roman" pitchFamily="18" charset="0"/>
                <a:cs typeface="Times New Roman" pitchFamily="18" charset="0"/>
              </a:rPr>
              <a:t>Основная структурная единица любого словаря – СЛОВАРНАЯ СТАТЬЯ. </a:t>
            </a:r>
          </a:p>
          <a:p>
            <a:r>
              <a:rPr lang="ru-RU" sz="2400" i="1" dirty="0" smtClean="0">
                <a:latin typeface="Times New Roman" pitchFamily="18" charset="0"/>
                <a:cs typeface="Times New Roman" pitchFamily="18" charset="0"/>
              </a:rPr>
              <a:t>Словарная статья состоит из:</a:t>
            </a:r>
          </a:p>
          <a:p>
            <a:r>
              <a:rPr lang="ru-RU" sz="2400" i="1" dirty="0" smtClean="0">
                <a:latin typeface="Times New Roman" pitchFamily="18" charset="0"/>
                <a:cs typeface="Times New Roman" pitchFamily="18" charset="0"/>
              </a:rPr>
              <a:t>- заглавной единицы;</a:t>
            </a:r>
          </a:p>
          <a:p>
            <a:r>
              <a:rPr lang="ru-RU" sz="2400" i="1" dirty="0" smtClean="0">
                <a:latin typeface="Times New Roman" pitchFamily="18" charset="0"/>
                <a:cs typeface="Times New Roman" pitchFamily="18" charset="0"/>
              </a:rPr>
              <a:t>- текста, разъясняющего заголовочную единицу и описывающего её основные характеристики. </a:t>
            </a:r>
          </a:p>
          <a:p>
            <a:pPr algn="ctr"/>
            <a:endParaRPr lang="ru-RU" dirty="0"/>
          </a:p>
        </p:txBody>
      </p:sp>
      <p:sp>
        <p:nvSpPr>
          <p:cNvPr id="6" name="Объект 5"/>
          <p:cNvSpPr>
            <a:spLocks noGrp="1"/>
          </p:cNvSpPr>
          <p:nvPr>
            <p:ph idx="1"/>
          </p:nvPr>
        </p:nvSpPr>
        <p:spPr/>
        <p:txBody>
          <a:bodyPr/>
          <a:lstStyle/>
          <a:p>
            <a:endParaRPr lang="ru-RU" dirty="0" smtClean="0"/>
          </a:p>
          <a:p>
            <a:endParaRPr lang="ru-RU" dirty="0"/>
          </a:p>
          <a:p>
            <a:endParaRPr lang="ru-RU" dirty="0" smtClean="0"/>
          </a:p>
          <a:p>
            <a:endParaRPr lang="ru-RU" dirty="0"/>
          </a:p>
          <a:p>
            <a:pPr marL="0" indent="0">
              <a:buNone/>
            </a:pPr>
            <a:r>
              <a:rPr lang="ru-RU" sz="2000" i="1" dirty="0" smtClean="0">
                <a:latin typeface="Times New Roman" pitchFamily="18" charset="0"/>
                <a:cs typeface="Times New Roman" pitchFamily="18" charset="0"/>
              </a:rPr>
              <a:t>				   Варианты</a:t>
            </a:r>
          </a:p>
          <a:p>
            <a:pPr marL="0" indent="0">
              <a:buNone/>
            </a:pPr>
            <a:r>
              <a:rPr lang="ru-RU" sz="2000" i="1" dirty="0" smtClean="0">
                <a:latin typeface="Times New Roman" pitchFamily="18" charset="0"/>
                <a:cs typeface="Times New Roman" pitchFamily="18" charset="0"/>
              </a:rPr>
              <a:t>				   словарных статей </a:t>
            </a:r>
          </a:p>
          <a:p>
            <a:pPr marL="0" indent="0">
              <a:buNone/>
            </a:pPr>
            <a:r>
              <a:rPr lang="ru-RU" sz="2000" i="1" dirty="0" smtClean="0">
                <a:latin typeface="Times New Roman" pitchFamily="18" charset="0"/>
                <a:cs typeface="Times New Roman" pitchFamily="18" charset="0"/>
              </a:rPr>
              <a:t>				   в орфографическом словаре </a:t>
            </a:r>
            <a:endParaRPr lang="ru-RU" sz="2000" i="1" dirty="0">
              <a:latin typeface="Times New Roman" pitchFamily="18" charset="0"/>
              <a:cs typeface="Times New Roman" pitchFamily="18" charset="0"/>
            </a:endParaRPr>
          </a:p>
        </p:txBody>
      </p:sp>
      <p:pic>
        <p:nvPicPr>
          <p:cNvPr id="7" name="Рисунок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1179" y="3136420"/>
            <a:ext cx="3635896" cy="2996952"/>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43708650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normAutofit fontScale="92500" lnSpcReduction="10000"/>
          </a:bodyPr>
          <a:lstStyle/>
          <a:p>
            <a:pPr marL="0" indent="0">
              <a:buNone/>
            </a:pPr>
            <a:r>
              <a:rPr lang="ru-RU" sz="2400" i="1" u="sng" dirty="0" smtClean="0">
                <a:latin typeface="Times New Roman" pitchFamily="18" charset="0"/>
                <a:cs typeface="Times New Roman" pitchFamily="18" charset="0"/>
              </a:rPr>
              <a:t>Левая часть словаря</a:t>
            </a:r>
          </a:p>
          <a:p>
            <a:pPr marL="0" indent="0">
              <a:buNone/>
            </a:pPr>
            <a:r>
              <a:rPr lang="ru-RU" sz="2400" i="1" dirty="0" smtClean="0">
                <a:latin typeface="Times New Roman" pitchFamily="18" charset="0"/>
                <a:cs typeface="Times New Roman" pitchFamily="18" charset="0"/>
              </a:rPr>
              <a:t>Словарная статья любого словаря начинается с ЗАГЛАВНОГО СЛОВА (по - иному: заглавное слово, лемма, чёрное слово – от полужирного шрифта, которым обычно выделено заглавное слово).</a:t>
            </a:r>
          </a:p>
          <a:p>
            <a:pPr marL="0" indent="0">
              <a:buNone/>
            </a:pPr>
            <a:r>
              <a:rPr lang="ru-RU" sz="2400" i="1" dirty="0" smtClean="0">
                <a:latin typeface="Times New Roman" pitchFamily="18" charset="0"/>
                <a:cs typeface="Times New Roman" pitchFamily="18" charset="0"/>
              </a:rPr>
              <a:t>Совокупность заглавных слов образуют СЛОВНИК, или левую часть словаря. Словник орфографического словаря состоит из ЛЕКСЕМ (слов в «основной форме»).</a:t>
            </a:r>
          </a:p>
          <a:p>
            <a:pPr marL="0" indent="0">
              <a:buNone/>
            </a:pPr>
            <a:r>
              <a:rPr lang="ru-RU" sz="2400" i="1" dirty="0">
                <a:latin typeface="Times New Roman" pitchFamily="18" charset="0"/>
                <a:cs typeface="Times New Roman" pitchFamily="18" charset="0"/>
              </a:rPr>
              <a:t> </a:t>
            </a:r>
            <a:r>
              <a:rPr lang="ru-RU" sz="2400" i="1" dirty="0" smtClean="0">
                <a:latin typeface="Times New Roman" pitchFamily="18" charset="0"/>
                <a:cs typeface="Times New Roman" pitchFamily="18" charset="0"/>
              </a:rPr>
              <a:t>                       </a:t>
            </a:r>
          </a:p>
          <a:p>
            <a:pPr marL="0" indent="0">
              <a:buNone/>
            </a:pPr>
            <a:r>
              <a:rPr lang="ru-RU" sz="2400" i="1" dirty="0">
                <a:latin typeface="Times New Roman" pitchFamily="18" charset="0"/>
                <a:cs typeface="Times New Roman" pitchFamily="18" charset="0"/>
              </a:rPr>
              <a:t> </a:t>
            </a:r>
            <a:r>
              <a:rPr lang="ru-RU" sz="2400" i="1" dirty="0" smtClean="0">
                <a:latin typeface="Times New Roman" pitchFamily="18" charset="0"/>
                <a:cs typeface="Times New Roman" pitchFamily="18" charset="0"/>
              </a:rPr>
              <a:t>                                                   лексемы </a:t>
            </a:r>
          </a:p>
          <a:p>
            <a:pPr marL="0" indent="0">
              <a:buNone/>
            </a:pPr>
            <a:endParaRPr lang="ru-RU" sz="2400" i="1" dirty="0">
              <a:latin typeface="Times New Roman" pitchFamily="18" charset="0"/>
              <a:cs typeface="Times New Roman" pitchFamily="18" charset="0"/>
            </a:endParaRPr>
          </a:p>
          <a:p>
            <a:pPr marL="0" indent="0">
              <a:buNone/>
            </a:pPr>
            <a:r>
              <a:rPr lang="ru-RU" sz="2400" i="1" dirty="0" smtClean="0">
                <a:latin typeface="Times New Roman" pitchFamily="18" charset="0"/>
                <a:cs typeface="Times New Roman" pitchFamily="18" charset="0"/>
              </a:rPr>
              <a:t>Заглавное, заголовочное слово, </a:t>
            </a:r>
          </a:p>
          <a:p>
            <a:pPr marL="0" indent="0">
              <a:buNone/>
            </a:pPr>
            <a:r>
              <a:rPr lang="ru-RU" sz="2400" i="1" dirty="0" smtClean="0">
                <a:latin typeface="Times New Roman" pitchFamily="18" charset="0"/>
                <a:cs typeface="Times New Roman" pitchFamily="18" charset="0"/>
              </a:rPr>
              <a:t>Лемма, чёрное слово </a:t>
            </a:r>
          </a:p>
          <a:p>
            <a:pPr marL="0" indent="0">
              <a:buNone/>
            </a:pPr>
            <a:endParaRPr lang="ru-RU" sz="2400" i="1" dirty="0">
              <a:latin typeface="Times New Roman" pitchFamily="18" charset="0"/>
              <a:cs typeface="Times New Roman" pitchFamily="18" charset="0"/>
            </a:endParaRPr>
          </a:p>
        </p:txBody>
      </p:sp>
      <p:sp>
        <p:nvSpPr>
          <p:cNvPr id="3" name="Заголовок 2"/>
          <p:cNvSpPr>
            <a:spLocks noGrp="1"/>
          </p:cNvSpPr>
          <p:nvPr>
            <p:ph type="title"/>
          </p:nvPr>
        </p:nvSpPr>
        <p:spPr/>
        <p:txBody>
          <a:bodyPr>
            <a:normAutofit/>
          </a:bodyPr>
          <a:lstStyle/>
          <a:p>
            <a:r>
              <a:rPr lang="ru-RU" sz="3600" i="1" dirty="0" smtClean="0">
                <a:effectLst>
                  <a:outerShdw blurRad="38100" dist="38100" dir="2700000" algn="tl">
                    <a:srgbClr val="000000">
                      <a:alpha val="43137"/>
                    </a:srgbClr>
                  </a:outerShdw>
                </a:effectLst>
                <a:latin typeface="Times New Roman" pitchFamily="18" charset="0"/>
                <a:cs typeface="Times New Roman" pitchFamily="18" charset="0"/>
              </a:rPr>
              <a:t>Структура словарной статьи</a:t>
            </a:r>
            <a:endParaRPr lang="ru-RU" sz="3600" i="1"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4" name="Скругленный прямоугольник 3"/>
          <p:cNvSpPr/>
          <p:nvPr/>
        </p:nvSpPr>
        <p:spPr>
          <a:xfrm>
            <a:off x="519095" y="4191299"/>
            <a:ext cx="3240360" cy="1080120"/>
          </a:xfrm>
          <a:prstGeom prst="roundRect">
            <a:avLst/>
          </a:prstGeom>
          <a:gradFill flip="none" rotWithShape="1">
            <a:gsLst>
              <a:gs pos="0">
                <a:schemeClr val="tx1">
                  <a:lumMod val="65000"/>
                  <a:shade val="30000"/>
                  <a:satMod val="115000"/>
                </a:schemeClr>
              </a:gs>
              <a:gs pos="50000">
                <a:schemeClr val="tx1">
                  <a:lumMod val="65000"/>
                  <a:shade val="67500"/>
                  <a:satMod val="115000"/>
                </a:schemeClr>
              </a:gs>
              <a:gs pos="100000">
                <a:schemeClr val="tx1">
                  <a:lumMod val="65000"/>
                  <a:shade val="100000"/>
                  <a:satMod val="115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b="1" dirty="0">
                <a:solidFill>
                  <a:schemeClr val="bg1"/>
                </a:solidFill>
              </a:rPr>
              <a:t>н</a:t>
            </a:r>
            <a:r>
              <a:rPr lang="ru-RU" b="1" dirty="0" smtClean="0">
                <a:solidFill>
                  <a:schemeClr val="bg1"/>
                </a:solidFill>
              </a:rPr>
              <a:t>етерпение…</a:t>
            </a:r>
          </a:p>
          <a:p>
            <a:r>
              <a:rPr lang="ru-RU" b="1" dirty="0">
                <a:solidFill>
                  <a:schemeClr val="bg1"/>
                </a:solidFill>
              </a:rPr>
              <a:t>н</a:t>
            </a:r>
            <a:r>
              <a:rPr lang="ru-RU" b="1" dirty="0" smtClean="0">
                <a:solidFill>
                  <a:schemeClr val="bg1"/>
                </a:solidFill>
              </a:rPr>
              <a:t>е тёсаный…</a:t>
            </a:r>
          </a:p>
          <a:p>
            <a:r>
              <a:rPr lang="ru-RU" b="1" dirty="0">
                <a:solidFill>
                  <a:schemeClr val="bg1"/>
                </a:solidFill>
              </a:rPr>
              <a:t>н</a:t>
            </a:r>
            <a:r>
              <a:rPr lang="ru-RU" b="1" dirty="0" smtClean="0">
                <a:solidFill>
                  <a:schemeClr val="bg1"/>
                </a:solidFill>
              </a:rPr>
              <a:t>етёсаный…</a:t>
            </a:r>
            <a:endParaRPr lang="ru-RU" b="1" dirty="0">
              <a:solidFill>
                <a:schemeClr val="bg1"/>
              </a:solidFill>
            </a:endParaRPr>
          </a:p>
        </p:txBody>
      </p:sp>
      <p:cxnSp>
        <p:nvCxnSpPr>
          <p:cNvPr id="10" name="Прямая со стрелкой 9"/>
          <p:cNvCxnSpPr/>
          <p:nvPr/>
        </p:nvCxnSpPr>
        <p:spPr>
          <a:xfrm flipH="1">
            <a:off x="2225405" y="4748426"/>
            <a:ext cx="1944216"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Прямая со стрелкой 11"/>
          <p:cNvCxnSpPr/>
          <p:nvPr/>
        </p:nvCxnSpPr>
        <p:spPr>
          <a:xfrm>
            <a:off x="1475656" y="5091399"/>
            <a:ext cx="0" cy="3600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117006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457200" y="1124744"/>
            <a:ext cx="8229600" cy="4971256"/>
          </a:xfrm>
        </p:spPr>
        <p:txBody>
          <a:bodyPr>
            <a:normAutofit/>
          </a:bodyPr>
          <a:lstStyle/>
          <a:p>
            <a:pPr marL="0" indent="0">
              <a:buNone/>
            </a:pPr>
            <a:r>
              <a:rPr lang="ru-RU" sz="2400" i="1" dirty="0" smtClean="0">
                <a:latin typeface="Times New Roman" pitchFamily="18" charset="0"/>
                <a:cs typeface="Times New Roman" pitchFamily="18" charset="0"/>
              </a:rPr>
              <a:t>Правая часть словаря – та, в которой поясняется заголовочная единица.</a:t>
            </a:r>
          </a:p>
          <a:p>
            <a:pPr marL="0" indent="0">
              <a:buNone/>
            </a:pPr>
            <a:r>
              <a:rPr lang="ru-RU" sz="2400" i="1" dirty="0" smtClean="0">
                <a:latin typeface="Times New Roman" pitchFamily="18" charset="0"/>
                <a:cs typeface="Times New Roman" pitchFamily="18" charset="0"/>
              </a:rPr>
              <a:t>В словарной статье орфографического словаря она может включать орфоэпическую зону (ударение), </a:t>
            </a:r>
          </a:p>
          <a:p>
            <a:pPr marL="0" indent="0">
              <a:buNone/>
            </a:pPr>
            <a:r>
              <a:rPr lang="ru-RU" sz="2400" i="1" dirty="0" smtClean="0">
                <a:latin typeface="Times New Roman" pitchFamily="18" charset="0"/>
                <a:cs typeface="Times New Roman" pitchFamily="18" charset="0"/>
              </a:rPr>
              <a:t>Морфологическую зону (указание части речи),</a:t>
            </a:r>
          </a:p>
          <a:p>
            <a:pPr marL="0" indent="0">
              <a:buNone/>
            </a:pPr>
            <a:r>
              <a:rPr lang="ru-RU" sz="2400" i="1" dirty="0" smtClean="0">
                <a:latin typeface="Times New Roman" pitchFamily="18" charset="0"/>
                <a:cs typeface="Times New Roman" pitchFamily="18" charset="0"/>
              </a:rPr>
              <a:t>Формообразовательную (формы слова),</a:t>
            </a:r>
          </a:p>
          <a:p>
            <a:pPr marL="0" indent="0">
              <a:buNone/>
            </a:pPr>
            <a:r>
              <a:rPr lang="ru-RU" sz="2400" i="1" dirty="0" smtClean="0">
                <a:latin typeface="Times New Roman" pitchFamily="18" charset="0"/>
                <a:cs typeface="Times New Roman" pitchFamily="18" charset="0"/>
              </a:rPr>
              <a:t>Другие зоны. </a:t>
            </a:r>
            <a:endParaRPr lang="ru-RU" sz="2400" i="1" dirty="0">
              <a:latin typeface="Times New Roman" pitchFamily="18" charset="0"/>
              <a:cs typeface="Times New Roman" pitchFamily="18" charset="0"/>
            </a:endParaRPr>
          </a:p>
        </p:txBody>
      </p:sp>
      <p:sp>
        <p:nvSpPr>
          <p:cNvPr id="3" name="Заголовок 2"/>
          <p:cNvSpPr>
            <a:spLocks noGrp="1"/>
          </p:cNvSpPr>
          <p:nvPr>
            <p:ph type="title"/>
          </p:nvPr>
        </p:nvSpPr>
        <p:spPr>
          <a:xfrm>
            <a:off x="457200" y="152400"/>
            <a:ext cx="8229600" cy="900336"/>
          </a:xfrm>
        </p:spPr>
        <p:txBody>
          <a:bodyPr>
            <a:normAutofit/>
          </a:bodyPr>
          <a:lstStyle/>
          <a:p>
            <a:r>
              <a:rPr lang="ru-RU" sz="3600" dirty="0" smtClean="0">
                <a:effectLst>
                  <a:outerShdw blurRad="38100" dist="38100" dir="2700000" algn="tl">
                    <a:srgbClr val="000000">
                      <a:alpha val="43137"/>
                    </a:srgbClr>
                  </a:outerShdw>
                </a:effectLst>
                <a:latin typeface="Times New Roman" pitchFamily="18" charset="0"/>
                <a:cs typeface="Times New Roman" pitchFamily="18" charset="0"/>
              </a:rPr>
              <a:t>Структура словарной статьи</a:t>
            </a:r>
            <a:endParaRPr lang="ru-RU" sz="3600" dirty="0">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34356" y="3212976"/>
            <a:ext cx="2654068" cy="3312368"/>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94370087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lstStyle/>
          <a:p>
            <a:pPr marL="0" indent="0">
              <a:buNone/>
            </a:pPr>
            <a:endParaRPr lang="ru-RU" dirty="0"/>
          </a:p>
        </p:txBody>
      </p:sp>
      <p:sp>
        <p:nvSpPr>
          <p:cNvPr id="3" name="Заголовок 2"/>
          <p:cNvSpPr>
            <a:spLocks noGrp="1"/>
          </p:cNvSpPr>
          <p:nvPr>
            <p:ph type="title"/>
          </p:nvPr>
        </p:nvSpPr>
        <p:spPr/>
        <p:txBody>
          <a:bodyPr>
            <a:normAutofit/>
          </a:bodyPr>
          <a:lstStyle/>
          <a:p>
            <a:r>
              <a:rPr lang="ru-RU" sz="3600" i="1" dirty="0" smtClean="0">
                <a:effectLst>
                  <a:outerShdw blurRad="38100" dist="38100" dir="2700000" algn="tl">
                    <a:srgbClr val="000000">
                      <a:alpha val="43137"/>
                    </a:srgbClr>
                  </a:outerShdw>
                </a:effectLst>
                <a:latin typeface="Times New Roman" pitchFamily="18" charset="0"/>
                <a:cs typeface="Times New Roman" pitchFamily="18" charset="0"/>
              </a:rPr>
              <a:t>Как устроен орфографический словарь</a:t>
            </a:r>
            <a:endParaRPr lang="ru-RU" sz="3600" i="1"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4" name="Скругленный прямоугольник 3"/>
          <p:cNvSpPr/>
          <p:nvPr/>
        </p:nvSpPr>
        <p:spPr>
          <a:xfrm>
            <a:off x="683568" y="1484784"/>
            <a:ext cx="7848872" cy="3816424"/>
          </a:xfrm>
          <a:prstGeom prst="roundRect">
            <a:avLst/>
          </a:prstGeom>
          <a:gradFill flip="none" rotWithShape="1">
            <a:gsLst>
              <a:gs pos="0">
                <a:schemeClr val="tx1">
                  <a:lumMod val="65000"/>
                  <a:shade val="30000"/>
                  <a:satMod val="115000"/>
                </a:schemeClr>
              </a:gs>
              <a:gs pos="50000">
                <a:schemeClr val="tx1">
                  <a:lumMod val="65000"/>
                  <a:shade val="67500"/>
                  <a:satMod val="115000"/>
                </a:schemeClr>
              </a:gs>
              <a:gs pos="100000">
                <a:schemeClr val="tx1">
                  <a:lumMod val="65000"/>
                  <a:shade val="100000"/>
                  <a:satMod val="115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i="1" dirty="0" smtClean="0">
                <a:latin typeface="Times New Roman" pitchFamily="18" charset="0"/>
                <a:cs typeface="Times New Roman" pitchFamily="18" charset="0"/>
              </a:rPr>
              <a:t>Совокупность всех словарных статей образует КОРПУС СЛОВАРЯ. </a:t>
            </a:r>
          </a:p>
          <a:p>
            <a:pPr algn="ctr"/>
            <a:r>
              <a:rPr lang="ru-RU" sz="2400" i="1" dirty="0" smtClean="0">
                <a:latin typeface="Times New Roman" pitchFamily="18" charset="0"/>
                <a:cs typeface="Times New Roman" pitchFamily="18" charset="0"/>
              </a:rPr>
              <a:t>Кроме корпуса, в любом словаре обычно есть предисловие, раздел «Как пользоваться словарём» ; список условных сокращений и др.</a:t>
            </a:r>
          </a:p>
          <a:p>
            <a:pPr algn="ctr"/>
            <a:r>
              <a:rPr lang="ru-RU" sz="2400" i="1" dirty="0" smtClean="0">
                <a:latin typeface="Times New Roman" pitchFamily="18" charset="0"/>
                <a:cs typeface="Times New Roman" pitchFamily="18" charset="0"/>
              </a:rPr>
              <a:t>Кроме того, в словарях могут быть различные указатели. Орфографические словари часто снабжаются сводом основных орфографических правил. </a:t>
            </a:r>
            <a:endParaRPr lang="ru-RU" sz="2400" i="1" dirty="0">
              <a:latin typeface="Times New Roman" pitchFamily="18" charset="0"/>
              <a:cs typeface="Times New Roman" pitchFamily="18" charset="0"/>
            </a:endParaRPr>
          </a:p>
        </p:txBody>
      </p:sp>
    </p:spTree>
    <p:extLst>
      <p:ext uri="{BB962C8B-B14F-4D97-AF65-F5344CB8AC3E}">
        <p14:creationId xmlns:p14="http://schemas.microsoft.com/office/powerpoint/2010/main" val="241862434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467544" y="2420888"/>
            <a:ext cx="8229600" cy="2088232"/>
          </a:xfrm>
        </p:spPr>
        <p:txBody>
          <a:bodyPr>
            <a:normAutofit/>
          </a:bodyPr>
          <a:lstStyle/>
          <a:p>
            <a:pPr marL="0" indent="0" algn="ctr">
              <a:buNone/>
            </a:pPr>
            <a:r>
              <a:rPr lang="ru-RU" sz="3600" i="1" dirty="0" smtClean="0">
                <a:solidFill>
                  <a:srgbClr val="C00000"/>
                </a:solidFill>
                <a:latin typeface="Times New Roman" pitchFamily="18" charset="0"/>
                <a:cs typeface="Times New Roman" pitchFamily="18" charset="0"/>
              </a:rPr>
              <a:t>Полезные</a:t>
            </a:r>
          </a:p>
          <a:p>
            <a:pPr marL="0" indent="0" algn="ctr">
              <a:buNone/>
            </a:pPr>
            <a:r>
              <a:rPr lang="ru-RU" sz="3600" i="1" dirty="0" smtClean="0">
                <a:solidFill>
                  <a:srgbClr val="C00000"/>
                </a:solidFill>
                <a:latin typeface="Times New Roman" pitchFamily="18" charset="0"/>
                <a:cs typeface="Times New Roman" pitchFamily="18" charset="0"/>
              </a:rPr>
              <a:t> орфографические словари </a:t>
            </a:r>
            <a:endParaRPr lang="ru-RU" sz="3600" i="1" dirty="0">
              <a:solidFill>
                <a:srgbClr val="C00000"/>
              </a:solidFill>
              <a:latin typeface="Times New Roman" pitchFamily="18" charset="0"/>
              <a:cs typeface="Times New Roman" pitchFamily="18" charset="0"/>
            </a:endParaRPr>
          </a:p>
        </p:txBody>
      </p:sp>
      <p:sp>
        <p:nvSpPr>
          <p:cNvPr id="3" name="Заголовок 2"/>
          <p:cNvSpPr>
            <a:spLocks noGrp="1"/>
          </p:cNvSpPr>
          <p:nvPr>
            <p:ph type="title"/>
          </p:nvPr>
        </p:nvSpPr>
        <p:spPr>
          <a:xfrm>
            <a:off x="323528" y="7029400"/>
            <a:ext cx="8229600" cy="1219200"/>
          </a:xfrm>
        </p:spPr>
        <p:txBody>
          <a:bodyPr/>
          <a:lstStyle/>
          <a:p>
            <a:endParaRPr lang="ru-RU"/>
          </a:p>
        </p:txBody>
      </p:sp>
    </p:spTree>
    <p:extLst>
      <p:ext uri="{BB962C8B-B14F-4D97-AF65-F5344CB8AC3E}">
        <p14:creationId xmlns:p14="http://schemas.microsoft.com/office/powerpoint/2010/main" val="338023249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395536" y="1484784"/>
            <a:ext cx="8229600" cy="4536504"/>
          </a:xfrm>
        </p:spPr>
        <p:txBody>
          <a:bodyPr>
            <a:normAutofit fontScale="92500" lnSpcReduction="20000"/>
          </a:bodyPr>
          <a:lstStyle/>
          <a:p>
            <a:pPr marL="0" indent="0">
              <a:buNone/>
            </a:pPr>
            <a:r>
              <a:rPr lang="ru-RU" i="1" dirty="0" smtClean="0">
                <a:latin typeface="Times New Roman" pitchFamily="18" charset="0"/>
                <a:cs typeface="Times New Roman" pitchFamily="18" charset="0"/>
              </a:rPr>
              <a:t>Слово в орфографическом словаре найти не просто. Во – первых, надо пользоваться словарём с большим количеством слов и новым по  времени его издания. Во – вторых, можно воспользоваться специальным словарём – справочником по правописанию или какому-либо сложному разделу орфографии, можно заглянуть в словарь «Ловушка орфографии». В 1999 г. Издательством АСТ-Пресс под заголовком « Ловушки орфографии» подготовлена и опубликована серия орфографических словарей – справочников, среди них: «Орфографический словарь русского языка. Одно или два «н»?» (И.К. Сазонова); «Орфографический словарь русского язык. Слитно? Раздельно? Через дефис?» (Б.С. </a:t>
            </a:r>
            <a:r>
              <a:rPr lang="ru-RU" i="1" dirty="0" err="1" smtClean="0">
                <a:latin typeface="Times New Roman" pitchFamily="18" charset="0"/>
                <a:cs typeface="Times New Roman" pitchFamily="18" charset="0"/>
              </a:rPr>
              <a:t>Букчина</a:t>
            </a:r>
            <a:r>
              <a:rPr lang="ru-RU" i="1" dirty="0" smtClean="0">
                <a:latin typeface="Times New Roman" pitchFamily="18" charset="0"/>
                <a:cs typeface="Times New Roman" pitchFamily="18" charset="0"/>
              </a:rPr>
              <a:t>). Данные пособия отражают наиболее сложные, дискуссионные вопросы современной русской орфографии. </a:t>
            </a:r>
            <a:endParaRPr lang="ru-RU" i="1" dirty="0">
              <a:latin typeface="Times New Roman" pitchFamily="18" charset="0"/>
              <a:cs typeface="Times New Roman" pitchFamily="18" charset="0"/>
            </a:endParaRPr>
          </a:p>
        </p:txBody>
      </p:sp>
      <p:sp>
        <p:nvSpPr>
          <p:cNvPr id="3" name="Заголовок 2"/>
          <p:cNvSpPr>
            <a:spLocks noGrp="1"/>
          </p:cNvSpPr>
          <p:nvPr>
            <p:ph type="title"/>
          </p:nvPr>
        </p:nvSpPr>
        <p:spPr>
          <a:xfrm>
            <a:off x="395536" y="260648"/>
            <a:ext cx="8229600" cy="1219200"/>
          </a:xfrm>
        </p:spPr>
        <p:txBody>
          <a:bodyPr>
            <a:normAutofit/>
          </a:bodyPr>
          <a:lstStyle/>
          <a:p>
            <a:r>
              <a:rPr lang="ru-RU" sz="3200" i="1" dirty="0" smtClean="0">
                <a:effectLst>
                  <a:outerShdw blurRad="38100" dist="38100" dir="2700000" algn="tl">
                    <a:srgbClr val="000000">
                      <a:alpha val="43137"/>
                    </a:srgbClr>
                  </a:outerShdw>
                </a:effectLst>
                <a:latin typeface="Times New Roman" pitchFamily="18" charset="0"/>
                <a:cs typeface="Times New Roman" pitchFamily="18" charset="0"/>
              </a:rPr>
              <a:t>Полезные орфографические словари</a:t>
            </a:r>
            <a:endParaRPr lang="ru-RU" sz="3200" i="1" dirty="0">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197949846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4067944" y="908720"/>
            <a:ext cx="3538736" cy="1219200"/>
          </a:xfrm>
        </p:spPr>
        <p:txBody>
          <a:bodyPr>
            <a:normAutofit fontScale="90000"/>
          </a:bodyPr>
          <a:lstStyle/>
          <a:p>
            <a:r>
              <a:rPr lang="ru-RU" sz="3600" i="1" dirty="0">
                <a:effectLst>
                  <a:outerShdw blurRad="38100" dist="38100" dir="2700000" algn="tl">
                    <a:srgbClr val="000000">
                      <a:alpha val="43137"/>
                    </a:srgbClr>
                  </a:outerShdw>
                </a:effectLst>
                <a:latin typeface="Times New Roman" pitchFamily="18" charset="0"/>
                <a:cs typeface="Times New Roman" pitchFamily="18" charset="0"/>
              </a:rPr>
              <a:t>Содержание</a:t>
            </a:r>
            <a:r>
              <a:rPr lang="ru-RU" sz="4400" i="1" dirty="0">
                <a:latin typeface="Times New Roman" pitchFamily="18" charset="0"/>
                <a:cs typeface="Times New Roman" pitchFamily="18" charset="0"/>
              </a:rPr>
              <a:t> </a:t>
            </a:r>
            <a:br>
              <a:rPr lang="ru-RU" sz="4400" i="1" dirty="0">
                <a:latin typeface="Times New Roman" pitchFamily="18" charset="0"/>
                <a:cs typeface="Times New Roman" pitchFamily="18" charset="0"/>
              </a:rPr>
            </a:br>
            <a:endParaRPr lang="ru-RU" dirty="0"/>
          </a:p>
        </p:txBody>
      </p:sp>
      <p:sp>
        <p:nvSpPr>
          <p:cNvPr id="2" name="Объект 1"/>
          <p:cNvSpPr>
            <a:spLocks noGrp="1"/>
          </p:cNvSpPr>
          <p:nvPr>
            <p:ph idx="1"/>
          </p:nvPr>
        </p:nvSpPr>
        <p:spPr/>
        <p:txBody>
          <a:bodyPr/>
          <a:lstStyle/>
          <a:p>
            <a:pPr marL="0" indent="0" algn="just">
              <a:buNone/>
            </a:pPr>
            <a:r>
              <a:rPr lang="ru-RU" dirty="0" smtClean="0"/>
              <a:t>			</a:t>
            </a:r>
            <a:r>
              <a:rPr lang="ru-RU" sz="2400" i="1" dirty="0" smtClean="0">
                <a:latin typeface="Times New Roman" pitchFamily="18" charset="0"/>
                <a:cs typeface="Times New Roman" pitchFamily="18" charset="0"/>
              </a:rPr>
              <a:t>	Кто они? Какие они? </a:t>
            </a:r>
          </a:p>
          <a:p>
            <a:pPr marL="2800350" lvl="8" indent="-514350" algn="just">
              <a:buFont typeface="+mj-lt"/>
              <a:buAutoNum type="arabicPeriod"/>
            </a:pPr>
            <a:r>
              <a:rPr lang="ru-RU" sz="2400" i="1" dirty="0" smtClean="0">
                <a:latin typeface="Times New Roman" pitchFamily="18" charset="0"/>
                <a:cs typeface="Times New Roman" pitchFamily="18" charset="0"/>
              </a:rPr>
              <a:t>История орфографического словаря</a:t>
            </a:r>
          </a:p>
          <a:p>
            <a:pPr marL="2800350" lvl="8" indent="-514350" algn="just">
              <a:buFont typeface="+mj-lt"/>
              <a:buAutoNum type="arabicPeriod"/>
            </a:pPr>
            <a:r>
              <a:rPr lang="ru-RU" sz="2400" i="1" dirty="0" smtClean="0">
                <a:latin typeface="Times New Roman" pitchFamily="18" charset="0"/>
                <a:cs typeface="Times New Roman" pitchFamily="18" charset="0"/>
              </a:rPr>
              <a:t>Как устроен словарь и как им пользоваться</a:t>
            </a:r>
          </a:p>
          <a:p>
            <a:pPr marL="2800350" lvl="8" indent="-514350" algn="just">
              <a:buFont typeface="+mj-lt"/>
              <a:buAutoNum type="arabicPeriod"/>
            </a:pPr>
            <a:r>
              <a:rPr lang="ru-RU" sz="2400" i="1" dirty="0" smtClean="0">
                <a:latin typeface="Times New Roman" pitchFamily="18" charset="0"/>
                <a:cs typeface="Times New Roman" pitchFamily="18" charset="0"/>
              </a:rPr>
              <a:t>Орфографические словари </a:t>
            </a:r>
            <a:r>
              <a:rPr lang="en-US" sz="2400" i="1" dirty="0" smtClean="0">
                <a:latin typeface="Times New Roman" pitchFamily="18" charset="0"/>
                <a:cs typeface="Times New Roman" pitchFamily="18" charset="0"/>
              </a:rPr>
              <a:t>XXI </a:t>
            </a:r>
            <a:r>
              <a:rPr lang="ru-RU" sz="2400" i="1" dirty="0" smtClean="0">
                <a:latin typeface="Times New Roman" pitchFamily="18" charset="0"/>
                <a:cs typeface="Times New Roman" pitchFamily="18" charset="0"/>
              </a:rPr>
              <a:t>века</a:t>
            </a:r>
          </a:p>
          <a:p>
            <a:pPr marL="2800350" lvl="8" indent="-514350" algn="just">
              <a:buFont typeface="+mj-lt"/>
              <a:buAutoNum type="arabicPeriod"/>
            </a:pPr>
            <a:r>
              <a:rPr lang="ru-RU" sz="2400" i="1" dirty="0" smtClean="0">
                <a:latin typeface="Times New Roman" pitchFamily="18" charset="0"/>
                <a:cs typeface="Times New Roman" pitchFamily="18" charset="0"/>
              </a:rPr>
              <a:t>Заключение </a:t>
            </a:r>
            <a:endParaRPr lang="ru-RU" sz="2400" i="1" dirty="0">
              <a:latin typeface="Times New Roman" pitchFamily="18" charset="0"/>
              <a:cs typeface="Times New Roman" pitchFamily="18" charset="0"/>
            </a:endParaRPr>
          </a:p>
        </p:txBody>
      </p:sp>
    </p:spTree>
    <p:extLst>
      <p:ext uri="{BB962C8B-B14F-4D97-AF65-F5344CB8AC3E}">
        <p14:creationId xmlns:p14="http://schemas.microsoft.com/office/powerpoint/2010/main" val="304102150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normAutofit fontScale="92500" lnSpcReduction="20000"/>
          </a:bodyPr>
          <a:lstStyle/>
          <a:p>
            <a:pPr marL="0" indent="0">
              <a:buNone/>
            </a:pPr>
            <a:r>
              <a:rPr lang="ru-RU" i="1" dirty="0" smtClean="0">
                <a:latin typeface="Times New Roman" pitchFamily="18" charset="0"/>
                <a:cs typeface="Times New Roman" pitchFamily="18" charset="0"/>
              </a:rPr>
              <a:t>Орфографический справочник Н.В.  Соловьёва «Русское правописание» (1997) является очень полезным для желающих повысить уровень своей грамотности. Он совмещает в себе информационный и объяснительный материал. Орфографический словарь справочника содержит около 90 тысяч слов, написание которых может вызвать затруднение. Слова в словаре снабжены условными пометами, отсылающие к соответствующему раздел «Комментария к  написанию слов  и постановке при них знаков препинания», в котором либо объясняется трудное написание, либо указывается конкретное правило, которым следует руководствоваться. Таким образом в словаре устанавливается естественная связь между словами, комментариями к написанию слов и сводом правил русского правописания. </a:t>
            </a:r>
            <a:endParaRPr lang="ru-RU" i="1" dirty="0">
              <a:latin typeface="Times New Roman" pitchFamily="18" charset="0"/>
              <a:cs typeface="Times New Roman" pitchFamily="18" charset="0"/>
            </a:endParaRPr>
          </a:p>
        </p:txBody>
      </p:sp>
      <p:sp>
        <p:nvSpPr>
          <p:cNvPr id="3" name="Заголовок 2"/>
          <p:cNvSpPr>
            <a:spLocks noGrp="1"/>
          </p:cNvSpPr>
          <p:nvPr>
            <p:ph type="title"/>
          </p:nvPr>
        </p:nvSpPr>
        <p:spPr>
          <a:xfrm>
            <a:off x="467544" y="260648"/>
            <a:ext cx="8229600" cy="1219200"/>
          </a:xfrm>
        </p:spPr>
        <p:txBody>
          <a:bodyPr>
            <a:normAutofit/>
          </a:bodyPr>
          <a:lstStyle/>
          <a:p>
            <a:r>
              <a:rPr lang="ru-RU" sz="3200" i="1" dirty="0" smtClean="0">
                <a:effectLst>
                  <a:outerShdw blurRad="38100" dist="38100" dir="2700000" algn="tl">
                    <a:srgbClr val="000000">
                      <a:alpha val="43137"/>
                    </a:srgbClr>
                  </a:outerShdw>
                </a:effectLst>
                <a:latin typeface="Times New Roman" pitchFamily="18" charset="0"/>
                <a:cs typeface="Times New Roman" pitchFamily="18" charset="0"/>
              </a:rPr>
              <a:t>Полезные орфографические словари </a:t>
            </a:r>
            <a:endParaRPr lang="ru-RU" sz="3200" i="1" dirty="0">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50166289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lstStyle/>
          <a:p>
            <a:pPr marL="0" indent="0">
              <a:buNone/>
            </a:pPr>
            <a:endParaRPr lang="ru-RU" dirty="0"/>
          </a:p>
        </p:txBody>
      </p:sp>
      <p:sp>
        <p:nvSpPr>
          <p:cNvPr id="3" name="Заголовок 2"/>
          <p:cNvSpPr>
            <a:spLocks noGrp="1"/>
          </p:cNvSpPr>
          <p:nvPr>
            <p:ph type="title"/>
          </p:nvPr>
        </p:nvSpPr>
        <p:spPr/>
        <p:txBody>
          <a:bodyPr>
            <a:normAutofit/>
          </a:bodyPr>
          <a:lstStyle/>
          <a:p>
            <a:r>
              <a:rPr lang="ru-RU" sz="3200" i="1" dirty="0" smtClean="0">
                <a:effectLst>
                  <a:outerShdw blurRad="38100" dist="38100" dir="2700000" algn="tl">
                    <a:srgbClr val="000000">
                      <a:alpha val="43137"/>
                    </a:srgbClr>
                  </a:outerShdw>
                </a:effectLst>
                <a:latin typeface="Times New Roman" pitchFamily="18" charset="0"/>
                <a:cs typeface="Times New Roman" pitchFamily="18" charset="0"/>
              </a:rPr>
              <a:t>Полезные орфографические словари </a:t>
            </a:r>
            <a:endParaRPr lang="ru-RU" sz="3200" i="1"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5" name="Скругленный прямоугольник 4"/>
          <p:cNvSpPr/>
          <p:nvPr/>
        </p:nvSpPr>
        <p:spPr>
          <a:xfrm>
            <a:off x="1115616" y="1988840"/>
            <a:ext cx="6840760" cy="3096344"/>
          </a:xfrm>
          <a:prstGeom prst="roundRect">
            <a:avLst/>
          </a:prstGeom>
          <a:gradFill flip="none" rotWithShape="1">
            <a:gsLst>
              <a:gs pos="0">
                <a:schemeClr val="tx1">
                  <a:lumMod val="65000"/>
                  <a:shade val="30000"/>
                  <a:satMod val="115000"/>
                </a:schemeClr>
              </a:gs>
              <a:gs pos="50000">
                <a:schemeClr val="tx1">
                  <a:lumMod val="65000"/>
                  <a:shade val="67500"/>
                  <a:satMod val="115000"/>
                </a:schemeClr>
              </a:gs>
              <a:gs pos="100000">
                <a:schemeClr val="tx1">
                  <a:lumMod val="65000"/>
                  <a:shade val="100000"/>
                  <a:satMod val="11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i="1" dirty="0" smtClean="0">
                <a:latin typeface="Times New Roman" pitchFamily="18" charset="0"/>
                <a:cs typeface="Times New Roman" pitchFamily="18" charset="0"/>
              </a:rPr>
              <a:t>В словаре И.К, Сазоновой «Одно или два «н»?» (1999) представлено около 25 тысяч слов и их грамматических норм, таящих в себе опасность неправильного написания одного н вместо двух и наоборот. В словарь включены слова всех частей речи и имена собственные. </a:t>
            </a:r>
            <a:endParaRPr lang="ru-RU" sz="2400" i="1" dirty="0">
              <a:latin typeface="Times New Roman" pitchFamily="18" charset="0"/>
              <a:cs typeface="Times New Roman" pitchFamily="18" charset="0"/>
            </a:endParaRPr>
          </a:p>
        </p:txBody>
      </p:sp>
    </p:spTree>
    <p:extLst>
      <p:ext uri="{BB962C8B-B14F-4D97-AF65-F5344CB8AC3E}">
        <p14:creationId xmlns:p14="http://schemas.microsoft.com/office/powerpoint/2010/main" val="105792048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normAutofit/>
          </a:bodyPr>
          <a:lstStyle/>
          <a:p>
            <a:pPr marL="0" indent="0">
              <a:buNone/>
            </a:pPr>
            <a:r>
              <a:rPr lang="ru-RU" sz="2400" i="1" dirty="0" smtClean="0">
                <a:latin typeface="Times New Roman" pitchFamily="18" charset="0"/>
                <a:cs typeface="Times New Roman" pitchFamily="18" charset="0"/>
              </a:rPr>
              <a:t>Построение любого письменного текста – это вид творческой деятельности, демонстрирующий не только знания пишущего в конкретной области, но и его общую культуру, интеллектуальный багаж личности. Естественно, любой текст (реферат, конспект, курсовая или дипломная работа, деловое письмо или заявление) должен быть грамотно написан. Это один из важнейших критериев языковой культуры личности. Работа над орфографической грамотность невозможно без обращения к орфографическим словарям. </a:t>
            </a:r>
            <a:endParaRPr lang="ru-RU" sz="2400" i="1" dirty="0">
              <a:latin typeface="Times New Roman" pitchFamily="18" charset="0"/>
              <a:cs typeface="Times New Roman" pitchFamily="18" charset="0"/>
            </a:endParaRPr>
          </a:p>
        </p:txBody>
      </p:sp>
      <p:sp>
        <p:nvSpPr>
          <p:cNvPr id="3" name="Заголовок 2"/>
          <p:cNvSpPr>
            <a:spLocks noGrp="1"/>
          </p:cNvSpPr>
          <p:nvPr>
            <p:ph type="title"/>
          </p:nvPr>
        </p:nvSpPr>
        <p:spPr/>
        <p:txBody>
          <a:bodyPr/>
          <a:lstStyle/>
          <a:p>
            <a:r>
              <a:rPr lang="ru-RU" i="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Заключение</a:t>
            </a:r>
            <a:r>
              <a:rPr lang="ru-RU" dirty="0" smtClean="0"/>
              <a:t> </a:t>
            </a:r>
            <a:endParaRPr lang="ru-RU" dirty="0"/>
          </a:p>
        </p:txBody>
      </p:sp>
    </p:spTree>
    <p:extLst>
      <p:ext uri="{BB962C8B-B14F-4D97-AF65-F5344CB8AC3E}">
        <p14:creationId xmlns:p14="http://schemas.microsoft.com/office/powerpoint/2010/main" val="135585619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normAutofit/>
          </a:bodyPr>
          <a:lstStyle/>
          <a:p>
            <a:endParaRPr lang="ru-RU" dirty="0" smtClean="0"/>
          </a:p>
          <a:p>
            <a:endParaRPr lang="ru-RU" dirty="0"/>
          </a:p>
          <a:p>
            <a:endParaRPr lang="ru-RU" dirty="0" smtClean="0"/>
          </a:p>
          <a:p>
            <a:endParaRPr lang="ru-RU" dirty="0"/>
          </a:p>
          <a:p>
            <a:pPr marL="0" indent="0">
              <a:buNone/>
            </a:pPr>
            <a:r>
              <a:rPr lang="ru-RU" sz="2000" i="1" dirty="0" smtClean="0">
                <a:latin typeface="Times New Roman" pitchFamily="18" charset="0"/>
                <a:cs typeface="Times New Roman" pitchFamily="18" charset="0"/>
              </a:rPr>
              <a:t>Орфография </a:t>
            </a:r>
          </a:p>
          <a:p>
            <a:pPr marL="0" indent="0">
              <a:buNone/>
            </a:pPr>
            <a:r>
              <a:rPr lang="ru-RU" sz="2000" i="1" dirty="0" smtClean="0">
                <a:latin typeface="Times New Roman" pitchFamily="18" charset="0"/>
                <a:cs typeface="Times New Roman" pitchFamily="18" charset="0"/>
              </a:rPr>
              <a:t>( от греч. «правильный», «пишу сам»)</a:t>
            </a:r>
          </a:p>
          <a:p>
            <a:pPr marL="0" indent="0">
              <a:buNone/>
            </a:pPr>
            <a:r>
              <a:rPr lang="ru-RU" sz="2000" i="1" dirty="0" smtClean="0">
                <a:latin typeface="Times New Roman" pitchFamily="18" charset="0"/>
                <a:cs typeface="Times New Roman" pitchFamily="18" charset="0"/>
              </a:rPr>
              <a:t>- правописание , система правил,</a:t>
            </a:r>
          </a:p>
          <a:p>
            <a:pPr marL="0" indent="0">
              <a:buNone/>
            </a:pPr>
            <a:r>
              <a:rPr lang="ru-RU" sz="2000" i="1" dirty="0" smtClean="0">
                <a:latin typeface="Times New Roman" pitchFamily="18" charset="0"/>
                <a:cs typeface="Times New Roman" pitchFamily="18" charset="0"/>
              </a:rPr>
              <a:t>определяющих единообразие способов передачи речи </a:t>
            </a:r>
          </a:p>
          <a:p>
            <a:pPr marL="0" indent="0">
              <a:buNone/>
            </a:pPr>
            <a:r>
              <a:rPr lang="ru-RU" sz="2000" i="1" dirty="0" smtClean="0">
                <a:latin typeface="Times New Roman" pitchFamily="18" charset="0"/>
                <a:cs typeface="Times New Roman" pitchFamily="18" charset="0"/>
              </a:rPr>
              <a:t>(слов или грамматических форм) на письме </a:t>
            </a:r>
            <a:endParaRPr lang="ru-RU" sz="2000" i="1" dirty="0">
              <a:latin typeface="Times New Roman" pitchFamily="18" charset="0"/>
              <a:cs typeface="Times New Roman" pitchFamily="18" charset="0"/>
            </a:endParaRPr>
          </a:p>
        </p:txBody>
      </p:sp>
      <p:sp>
        <p:nvSpPr>
          <p:cNvPr id="3" name="Заголовок 2"/>
          <p:cNvSpPr>
            <a:spLocks noGrp="1"/>
          </p:cNvSpPr>
          <p:nvPr>
            <p:ph type="title"/>
          </p:nvPr>
        </p:nvSpPr>
        <p:spPr/>
        <p:txBody>
          <a:bodyPr/>
          <a:lstStyle/>
          <a:p>
            <a:endParaRPr lang="ru-RU" dirty="0"/>
          </a:p>
        </p:txBody>
      </p:sp>
      <p:sp>
        <p:nvSpPr>
          <p:cNvPr id="4" name="Скругленный прямоугольник 3"/>
          <p:cNvSpPr/>
          <p:nvPr/>
        </p:nvSpPr>
        <p:spPr>
          <a:xfrm>
            <a:off x="467544" y="548680"/>
            <a:ext cx="4896544" cy="720080"/>
          </a:xfrm>
          <a:prstGeom prst="roundRect">
            <a:avLst/>
          </a:prstGeom>
          <a:gradFill flip="none" rotWithShape="1">
            <a:gsLst>
              <a:gs pos="0">
                <a:schemeClr val="tx1">
                  <a:lumMod val="65000"/>
                  <a:shade val="30000"/>
                  <a:satMod val="115000"/>
                </a:schemeClr>
              </a:gs>
              <a:gs pos="50000">
                <a:schemeClr val="tx1">
                  <a:lumMod val="65000"/>
                  <a:shade val="67500"/>
                  <a:satMod val="115000"/>
                </a:schemeClr>
              </a:gs>
              <a:gs pos="100000">
                <a:schemeClr val="tx1">
                  <a:lumMod val="65000"/>
                  <a:shade val="100000"/>
                  <a:satMod val="115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3200" dirty="0" smtClean="0">
                <a:solidFill>
                  <a:schemeClr val="tx1"/>
                </a:solidFill>
              </a:rPr>
              <a:t>Кто они? Какие они? </a:t>
            </a:r>
            <a:endParaRPr lang="ru-RU" sz="3200" dirty="0">
              <a:solidFill>
                <a:schemeClr val="tx1"/>
              </a:solidFill>
            </a:endParaRPr>
          </a:p>
        </p:txBody>
      </p:sp>
      <p:sp>
        <p:nvSpPr>
          <p:cNvPr id="6" name="Скругленный прямоугольник 5"/>
          <p:cNvSpPr/>
          <p:nvPr/>
        </p:nvSpPr>
        <p:spPr>
          <a:xfrm>
            <a:off x="467544" y="1786105"/>
            <a:ext cx="7488832" cy="1296144"/>
          </a:xfrm>
          <a:prstGeom prst="roundRect">
            <a:avLst/>
          </a:prstGeom>
          <a:gradFill flip="none" rotWithShape="1">
            <a:gsLst>
              <a:gs pos="0">
                <a:schemeClr val="tx1">
                  <a:lumMod val="65000"/>
                  <a:shade val="30000"/>
                  <a:satMod val="115000"/>
                </a:schemeClr>
              </a:gs>
              <a:gs pos="50000">
                <a:schemeClr val="tx1">
                  <a:lumMod val="65000"/>
                  <a:shade val="67500"/>
                  <a:satMod val="115000"/>
                </a:schemeClr>
              </a:gs>
              <a:gs pos="100000">
                <a:schemeClr val="tx1">
                  <a:lumMod val="65000"/>
                  <a:shade val="100000"/>
                  <a:satMod val="115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600" i="1" dirty="0" smtClean="0">
                <a:latin typeface="Times New Roman" pitchFamily="18" charset="0"/>
                <a:cs typeface="Times New Roman" pitchFamily="18" charset="0"/>
              </a:rPr>
              <a:t>Орфографические словари </a:t>
            </a:r>
            <a:r>
              <a:rPr lang="ru-RU" sz="2400" i="1" dirty="0" smtClean="0">
                <a:latin typeface="Times New Roman" pitchFamily="18" charset="0"/>
                <a:cs typeface="Times New Roman" pitchFamily="18" charset="0"/>
              </a:rPr>
              <a:t>– словари, содержащие  алфавитный перечень слов в их нормативном написании</a:t>
            </a:r>
            <a:endParaRPr lang="ru-RU" sz="2400" i="1" dirty="0">
              <a:latin typeface="Times New Roman" pitchFamily="18" charset="0"/>
              <a:cs typeface="Times New Roman" pitchFamily="18" charset="0"/>
            </a:endParaRPr>
          </a:p>
        </p:txBody>
      </p:sp>
    </p:spTree>
    <p:extLst>
      <p:ext uri="{BB962C8B-B14F-4D97-AF65-F5344CB8AC3E}">
        <p14:creationId xmlns:p14="http://schemas.microsoft.com/office/powerpoint/2010/main" val="30693372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lstStyle/>
          <a:p>
            <a:pPr marL="0" indent="0">
              <a:buNone/>
            </a:pPr>
            <a:endParaRPr lang="ru-RU" dirty="0"/>
          </a:p>
        </p:txBody>
      </p:sp>
      <p:sp>
        <p:nvSpPr>
          <p:cNvPr id="3" name="Заголовок 2"/>
          <p:cNvSpPr>
            <a:spLocks noGrp="1"/>
          </p:cNvSpPr>
          <p:nvPr>
            <p:ph type="title"/>
          </p:nvPr>
        </p:nvSpPr>
        <p:spPr/>
        <p:txBody>
          <a:bodyPr/>
          <a:lstStyle/>
          <a:p>
            <a:endParaRPr lang="ru-RU" dirty="0"/>
          </a:p>
        </p:txBody>
      </p:sp>
      <p:sp>
        <p:nvSpPr>
          <p:cNvPr id="5" name="Скругленный прямоугольник 4"/>
          <p:cNvSpPr/>
          <p:nvPr/>
        </p:nvSpPr>
        <p:spPr>
          <a:xfrm>
            <a:off x="539552" y="551731"/>
            <a:ext cx="4896544" cy="723745"/>
          </a:xfrm>
          <a:prstGeom prst="roundRect">
            <a:avLst/>
          </a:prstGeom>
          <a:gradFill flip="none" rotWithShape="1">
            <a:gsLst>
              <a:gs pos="0">
                <a:schemeClr val="tx1">
                  <a:lumMod val="65000"/>
                  <a:shade val="30000"/>
                  <a:satMod val="115000"/>
                </a:schemeClr>
              </a:gs>
              <a:gs pos="50000">
                <a:schemeClr val="tx1">
                  <a:lumMod val="65000"/>
                  <a:shade val="67500"/>
                  <a:satMod val="115000"/>
                </a:schemeClr>
              </a:gs>
              <a:gs pos="100000">
                <a:schemeClr val="tx1">
                  <a:lumMod val="65000"/>
                  <a:shade val="100000"/>
                  <a:satMod val="115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3200" dirty="0" smtClean="0"/>
              <a:t>Кто они? Какие они? </a:t>
            </a:r>
            <a:endParaRPr lang="ru-RU" sz="3200" dirty="0"/>
          </a:p>
        </p:txBody>
      </p:sp>
      <p:sp>
        <p:nvSpPr>
          <p:cNvPr id="6" name="Скругленный прямоугольник 5"/>
          <p:cNvSpPr/>
          <p:nvPr/>
        </p:nvSpPr>
        <p:spPr>
          <a:xfrm>
            <a:off x="896679" y="1772816"/>
            <a:ext cx="7560840" cy="4464496"/>
          </a:xfrm>
          <a:prstGeom prst="roundRect">
            <a:avLst/>
          </a:prstGeom>
          <a:gradFill flip="none" rotWithShape="1">
            <a:gsLst>
              <a:gs pos="0">
                <a:schemeClr val="tx1">
                  <a:lumMod val="65000"/>
                  <a:shade val="30000"/>
                  <a:satMod val="115000"/>
                </a:schemeClr>
              </a:gs>
              <a:gs pos="50000">
                <a:schemeClr val="tx1">
                  <a:lumMod val="65000"/>
                  <a:shade val="67500"/>
                  <a:satMod val="115000"/>
                </a:schemeClr>
              </a:gs>
              <a:gs pos="100000">
                <a:schemeClr val="tx1">
                  <a:lumMod val="65000"/>
                  <a:shade val="100000"/>
                  <a:satMod val="115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3600" i="1" dirty="0" smtClean="0">
                <a:latin typeface="Times New Roman" pitchFamily="18" charset="0"/>
                <a:cs typeface="Times New Roman" pitchFamily="18" charset="0"/>
              </a:rPr>
              <a:t>Орфографический словарь </a:t>
            </a:r>
            <a:r>
              <a:rPr lang="ru-RU" sz="2000" i="1" dirty="0" smtClean="0">
                <a:latin typeface="Times New Roman" pitchFamily="18" charset="0"/>
                <a:cs typeface="Times New Roman" pitchFamily="18" charset="0"/>
              </a:rPr>
              <a:t>отличается от других словарей по способу описания слова, поскольку раскрывает слово лишь в аспекте его правописания. Является показателем современной ему орфографии. Словник орфографического словаря, как правило, включает не только сложные для написания случаи, поскольку задача отграничения последних от не представляющих орфографических трудностей не имеет очевидного решения. Также составители словарей обычно не ограничиваются общелитературной лексикой, включая в словники специальную, терминологическую и иную лексику, не относящуюся к межстилевой.</a:t>
            </a:r>
            <a:endParaRPr lang="ru-RU" sz="2000" i="1" dirty="0">
              <a:latin typeface="Times New Roman" pitchFamily="18" charset="0"/>
              <a:cs typeface="Times New Roman" pitchFamily="18" charset="0"/>
            </a:endParaRPr>
          </a:p>
        </p:txBody>
      </p:sp>
    </p:spTree>
    <p:extLst>
      <p:ext uri="{BB962C8B-B14F-4D97-AF65-F5344CB8AC3E}">
        <p14:creationId xmlns:p14="http://schemas.microsoft.com/office/powerpoint/2010/main" val="40880283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lstStyle/>
          <a:p>
            <a:pPr marL="0" indent="0" algn="ctr">
              <a:buNone/>
            </a:pPr>
            <a:r>
              <a:rPr lang="ru-RU" i="1" dirty="0" smtClean="0">
                <a:latin typeface="Times New Roman" pitchFamily="18" charset="0"/>
                <a:cs typeface="Times New Roman" pitchFamily="18" charset="0"/>
              </a:rPr>
              <a:t>Выделяют</a:t>
            </a:r>
          </a:p>
          <a:p>
            <a:pPr marL="0" indent="0" algn="ctr">
              <a:buNone/>
            </a:pPr>
            <a:r>
              <a:rPr lang="ru-RU" i="1" dirty="0" smtClean="0">
                <a:latin typeface="Times New Roman" pitchFamily="18" charset="0"/>
                <a:cs typeface="Times New Roman" pitchFamily="18" charset="0"/>
              </a:rPr>
              <a:t> четыре вида орфографических словарей в соответствии с их направленностью:</a:t>
            </a:r>
          </a:p>
          <a:p>
            <a:r>
              <a:rPr lang="ru-RU" i="1" dirty="0" smtClean="0">
                <a:latin typeface="Times New Roman" pitchFamily="18" charset="0"/>
                <a:cs typeface="Times New Roman" pitchFamily="18" charset="0"/>
              </a:rPr>
              <a:t>школьные</a:t>
            </a:r>
          </a:p>
          <a:p>
            <a:r>
              <a:rPr lang="ru-RU" i="1" dirty="0">
                <a:latin typeface="Times New Roman" pitchFamily="18" charset="0"/>
                <a:cs typeface="Times New Roman" pitchFamily="18" charset="0"/>
              </a:rPr>
              <a:t>о</a:t>
            </a:r>
            <a:r>
              <a:rPr lang="ru-RU" i="1" dirty="0" smtClean="0">
                <a:latin typeface="Times New Roman" pitchFamily="18" charset="0"/>
                <a:cs typeface="Times New Roman" pitchFamily="18" charset="0"/>
              </a:rPr>
              <a:t>бщие</a:t>
            </a:r>
          </a:p>
          <a:p>
            <a:r>
              <a:rPr lang="ru-RU" i="1" dirty="0">
                <a:latin typeface="Times New Roman" pitchFamily="18" charset="0"/>
                <a:cs typeface="Times New Roman" pitchFamily="18" charset="0"/>
              </a:rPr>
              <a:t>с</a:t>
            </a:r>
            <a:r>
              <a:rPr lang="ru-RU" i="1" dirty="0" smtClean="0">
                <a:latin typeface="Times New Roman" pitchFamily="18" charset="0"/>
                <a:cs typeface="Times New Roman" pitchFamily="18" charset="0"/>
              </a:rPr>
              <a:t>ловари-справочники</a:t>
            </a:r>
          </a:p>
          <a:p>
            <a:r>
              <a:rPr lang="ru-RU" i="1" dirty="0">
                <a:latin typeface="Times New Roman" pitchFamily="18" charset="0"/>
                <a:cs typeface="Times New Roman" pitchFamily="18" charset="0"/>
              </a:rPr>
              <a:t>о</a:t>
            </a:r>
            <a:r>
              <a:rPr lang="ru-RU" i="1" dirty="0" smtClean="0">
                <a:latin typeface="Times New Roman" pitchFamily="18" charset="0"/>
                <a:cs typeface="Times New Roman" pitchFamily="18" charset="0"/>
              </a:rPr>
              <a:t>траслевые  </a:t>
            </a:r>
            <a:endParaRPr lang="ru-RU" i="1" dirty="0">
              <a:latin typeface="Times New Roman" pitchFamily="18" charset="0"/>
              <a:cs typeface="Times New Roman" pitchFamily="18" charset="0"/>
            </a:endParaRPr>
          </a:p>
        </p:txBody>
      </p:sp>
      <p:sp>
        <p:nvSpPr>
          <p:cNvPr id="3" name="Заголовок 2"/>
          <p:cNvSpPr>
            <a:spLocks noGrp="1"/>
          </p:cNvSpPr>
          <p:nvPr>
            <p:ph type="title"/>
          </p:nvPr>
        </p:nvSpPr>
        <p:spPr/>
        <p:txBody>
          <a:bodyPr/>
          <a:lstStyle/>
          <a:p>
            <a:endParaRPr lang="ru-RU"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620688"/>
            <a:ext cx="5035550" cy="871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8563796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059832" y="1556792"/>
            <a:ext cx="3384376" cy="4680520"/>
          </a:xfrm>
          <a:prstGeom prst="rect">
            <a:avLst/>
          </a:prstGeom>
          <a:ln>
            <a:noFill/>
          </a:ln>
          <a:effectLst>
            <a:outerShdw blurRad="292100" dist="139700" dir="2700000" algn="tl" rotWithShape="0">
              <a:srgbClr val="333333">
                <a:alpha val="65000"/>
              </a:srgbClr>
            </a:outerShdw>
          </a:effectLst>
        </p:spPr>
      </p:pic>
      <p:sp>
        <p:nvSpPr>
          <p:cNvPr id="3" name="Заголовок 2"/>
          <p:cNvSpPr>
            <a:spLocks noGrp="1"/>
          </p:cNvSpPr>
          <p:nvPr>
            <p:ph type="title"/>
          </p:nvPr>
        </p:nvSpPr>
        <p:spPr/>
        <p:txBody>
          <a:bodyPr>
            <a:normAutofit/>
          </a:bodyPr>
          <a:lstStyle/>
          <a:p>
            <a:pPr algn="ctr"/>
            <a:r>
              <a:rPr lang="ru-RU" sz="3600" i="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История</a:t>
            </a:r>
            <a:br>
              <a:rPr lang="ru-RU" sz="3600" i="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br>
            <a:r>
              <a:rPr lang="ru-RU" sz="3600" i="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орфографического словаря </a:t>
            </a:r>
            <a:endParaRPr lang="ru-RU" sz="3600" i="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11518856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11560" y="2348880"/>
            <a:ext cx="2519924" cy="3096344"/>
          </a:xfrm>
        </p:spPr>
      </p:pic>
      <p:sp>
        <p:nvSpPr>
          <p:cNvPr id="3" name="Заголовок 2"/>
          <p:cNvSpPr>
            <a:spLocks noGrp="1"/>
          </p:cNvSpPr>
          <p:nvPr>
            <p:ph type="title"/>
          </p:nvPr>
        </p:nvSpPr>
        <p:spPr/>
        <p:txBody>
          <a:bodyPr/>
          <a:lstStyle/>
          <a:p>
            <a:endParaRPr lang="ru-RU" dirty="0"/>
          </a:p>
        </p:txBody>
      </p:sp>
      <p:sp>
        <p:nvSpPr>
          <p:cNvPr id="4" name="Скругленный прямоугольник 3"/>
          <p:cNvSpPr/>
          <p:nvPr/>
        </p:nvSpPr>
        <p:spPr>
          <a:xfrm>
            <a:off x="467366" y="482289"/>
            <a:ext cx="7056784" cy="1512168"/>
          </a:xfrm>
          <a:prstGeom prst="roundRect">
            <a:avLst/>
          </a:prstGeom>
          <a:gradFill flip="none" rotWithShape="1">
            <a:gsLst>
              <a:gs pos="0">
                <a:schemeClr val="tx1">
                  <a:lumMod val="65000"/>
                  <a:shade val="30000"/>
                  <a:satMod val="115000"/>
                </a:schemeClr>
              </a:gs>
              <a:gs pos="50000">
                <a:schemeClr val="tx1">
                  <a:lumMod val="65000"/>
                  <a:shade val="67500"/>
                  <a:satMod val="115000"/>
                </a:schemeClr>
              </a:gs>
              <a:gs pos="100000">
                <a:schemeClr val="tx1">
                  <a:lumMod val="65000"/>
                  <a:shade val="100000"/>
                  <a:satMod val="115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i="1" dirty="0" smtClean="0">
                <a:latin typeface="Times New Roman" pitchFamily="18" charset="0"/>
                <a:cs typeface="Times New Roman" pitchFamily="18" charset="0"/>
              </a:rPr>
              <a:t>Большинство лексикографов сходятся во мнении, что первый орфографический словарь связан с работой Якова Карловича Грота «Русское правописание».</a:t>
            </a:r>
            <a:endParaRPr lang="ru-RU" sz="2400" i="1" dirty="0">
              <a:latin typeface="Times New Roman" pitchFamily="18" charset="0"/>
              <a:cs typeface="Times New Roman" pitchFamily="18" charset="0"/>
            </a:endParaRPr>
          </a:p>
        </p:txBody>
      </p:sp>
      <p:sp>
        <p:nvSpPr>
          <p:cNvPr id="6" name="Скругленный прямоугольник 5"/>
          <p:cNvSpPr/>
          <p:nvPr/>
        </p:nvSpPr>
        <p:spPr>
          <a:xfrm>
            <a:off x="3203670" y="2566717"/>
            <a:ext cx="4320480" cy="2016224"/>
          </a:xfrm>
          <a:prstGeom prst="roundRect">
            <a:avLst/>
          </a:prstGeom>
          <a:gradFill flip="none" rotWithShape="1">
            <a:gsLst>
              <a:gs pos="0">
                <a:schemeClr val="tx1">
                  <a:lumMod val="65000"/>
                  <a:shade val="30000"/>
                  <a:satMod val="115000"/>
                </a:schemeClr>
              </a:gs>
              <a:gs pos="50000">
                <a:schemeClr val="tx1">
                  <a:lumMod val="65000"/>
                  <a:shade val="67500"/>
                  <a:satMod val="115000"/>
                </a:schemeClr>
              </a:gs>
              <a:gs pos="100000">
                <a:schemeClr val="tx1">
                  <a:lumMod val="65000"/>
                  <a:shade val="100000"/>
                  <a:satMod val="115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i="1" dirty="0" smtClean="0">
                <a:latin typeface="Times New Roman" pitchFamily="18" charset="0"/>
                <a:cs typeface="Times New Roman" pitchFamily="18" charset="0"/>
              </a:rPr>
              <a:t>Грот Яков Карлович (1812-93) – филолог, академик Петербургской АН, известен своими работами в области русской орфографии</a:t>
            </a:r>
            <a:endParaRPr lang="ru-RU" sz="2400" i="1" dirty="0">
              <a:latin typeface="Times New Roman" pitchFamily="18" charset="0"/>
              <a:cs typeface="Times New Roman" pitchFamily="18" charset="0"/>
            </a:endParaRPr>
          </a:p>
        </p:txBody>
      </p:sp>
    </p:spTree>
    <p:extLst>
      <p:ext uri="{BB962C8B-B14F-4D97-AF65-F5344CB8AC3E}">
        <p14:creationId xmlns:p14="http://schemas.microsoft.com/office/powerpoint/2010/main" val="390857269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lstStyle/>
          <a:p>
            <a:endParaRPr lang="ru-RU" dirty="0"/>
          </a:p>
        </p:txBody>
      </p:sp>
      <p:sp>
        <p:nvSpPr>
          <p:cNvPr id="4" name="Скругленный прямоугольник 3"/>
          <p:cNvSpPr/>
          <p:nvPr/>
        </p:nvSpPr>
        <p:spPr>
          <a:xfrm>
            <a:off x="251519" y="260648"/>
            <a:ext cx="6185195" cy="2664296"/>
          </a:xfrm>
          <a:prstGeom prst="roundRect">
            <a:avLst/>
          </a:prstGeom>
          <a:gradFill flip="none" rotWithShape="1">
            <a:gsLst>
              <a:gs pos="0">
                <a:schemeClr val="tx1">
                  <a:lumMod val="65000"/>
                  <a:shade val="30000"/>
                  <a:satMod val="115000"/>
                </a:schemeClr>
              </a:gs>
              <a:gs pos="50000">
                <a:schemeClr val="tx1">
                  <a:lumMod val="65000"/>
                  <a:shade val="67500"/>
                  <a:satMod val="115000"/>
                </a:schemeClr>
              </a:gs>
              <a:gs pos="100000">
                <a:schemeClr val="tx1">
                  <a:lumMod val="65000"/>
                  <a:shade val="100000"/>
                  <a:satMod val="115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2400" i="1" dirty="0" smtClean="0">
                <a:latin typeface="Times New Roman" pitchFamily="18" charset="0"/>
                <a:cs typeface="Times New Roman" pitchFamily="18" charset="0"/>
              </a:rPr>
              <a:t>Первой серьёзной попыткой кодифицировать (систематизировать) русское правописание стала работа </a:t>
            </a:r>
          </a:p>
          <a:p>
            <a:r>
              <a:rPr lang="ru-RU" sz="2400" i="1" dirty="0" smtClean="0">
                <a:latin typeface="Times New Roman" pitchFamily="18" charset="0"/>
                <a:cs typeface="Times New Roman" pitchFamily="18" charset="0"/>
              </a:rPr>
              <a:t>Я.К. Грота «Русское правописание» (1885 г.), в качестве приложения к книге был дан «Справочный указатель», содержавший около 300 слов.</a:t>
            </a:r>
            <a:endParaRPr lang="ru-RU" sz="2400" i="1" dirty="0">
              <a:latin typeface="Times New Roman" pitchFamily="18" charset="0"/>
              <a:cs typeface="Times New Roman" pitchFamily="18" charset="0"/>
            </a:endParaRPr>
          </a:p>
        </p:txBody>
      </p:sp>
      <p:pic>
        <p:nvPicPr>
          <p:cNvPr id="6" name="Рисунок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29503" y="2564904"/>
            <a:ext cx="2747962" cy="3672408"/>
          </a:xfrm>
          <a:prstGeom prst="rect">
            <a:avLst/>
          </a:prstGeom>
          <a:ln>
            <a:noFill/>
          </a:ln>
          <a:effectLst>
            <a:outerShdw blurRad="190500" algn="tl" rotWithShape="0">
              <a:srgbClr val="000000">
                <a:alpha val="70000"/>
              </a:srgbClr>
            </a:outerShdw>
          </a:effectLst>
        </p:spPr>
      </p:pic>
      <p:pic>
        <p:nvPicPr>
          <p:cNvPr id="307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300192" y="980728"/>
            <a:ext cx="2664296" cy="3922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7775144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076056" y="980728"/>
            <a:ext cx="2232248" cy="2448272"/>
          </a:xfrm>
          <a:prstGeom prst="rect">
            <a:avLst/>
          </a:prstGeom>
          <a:ln>
            <a:noFill/>
          </a:ln>
          <a:effectLst>
            <a:outerShdw blurRad="190500" algn="tl" rotWithShape="0">
              <a:srgbClr val="000000">
                <a:alpha val="70000"/>
              </a:srgbClr>
            </a:outerShdw>
          </a:effectLst>
        </p:spPr>
      </p:pic>
      <p:sp>
        <p:nvSpPr>
          <p:cNvPr id="3" name="Заголовок 2"/>
          <p:cNvSpPr>
            <a:spLocks noGrp="1"/>
          </p:cNvSpPr>
          <p:nvPr>
            <p:ph type="title"/>
          </p:nvPr>
        </p:nvSpPr>
        <p:spPr/>
        <p:txBody>
          <a:bodyPr/>
          <a:lstStyle/>
          <a:p>
            <a:endParaRPr lang="ru-RU" dirty="0"/>
          </a:p>
        </p:txBody>
      </p:sp>
      <p:sp>
        <p:nvSpPr>
          <p:cNvPr id="4" name="Скругленный прямоугольник 3"/>
          <p:cNvSpPr/>
          <p:nvPr/>
        </p:nvSpPr>
        <p:spPr>
          <a:xfrm>
            <a:off x="467545" y="404664"/>
            <a:ext cx="4104454" cy="5904656"/>
          </a:xfrm>
          <a:prstGeom prst="roundRect">
            <a:avLst/>
          </a:prstGeom>
          <a:gradFill flip="none" rotWithShape="1">
            <a:gsLst>
              <a:gs pos="0">
                <a:schemeClr val="tx1">
                  <a:lumMod val="65000"/>
                  <a:shade val="30000"/>
                  <a:satMod val="115000"/>
                </a:schemeClr>
              </a:gs>
              <a:gs pos="50000">
                <a:schemeClr val="tx1">
                  <a:lumMod val="65000"/>
                  <a:shade val="67500"/>
                  <a:satMod val="115000"/>
                </a:schemeClr>
              </a:gs>
              <a:gs pos="100000">
                <a:schemeClr val="tx1">
                  <a:lumMod val="65000"/>
                  <a:shade val="100000"/>
                  <a:satMod val="115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i="1" dirty="0" smtClean="0">
                <a:latin typeface="Times New Roman" pitchFamily="18" charset="0"/>
                <a:cs typeface="Times New Roman" pitchFamily="18" charset="0"/>
              </a:rPr>
              <a:t>Однако лексикографии известны и более ранние орфографические словари русского языка. Например, «Словарь российской орфографии или правописания» </a:t>
            </a:r>
          </a:p>
          <a:p>
            <a:pPr algn="ctr"/>
            <a:r>
              <a:rPr lang="ru-RU" sz="2000" i="1" dirty="0" smtClean="0">
                <a:latin typeface="Times New Roman" pitchFamily="18" charset="0"/>
                <a:cs typeface="Times New Roman" pitchFamily="18" charset="0"/>
              </a:rPr>
              <a:t>М., 1813.</a:t>
            </a:r>
          </a:p>
          <a:p>
            <a:pPr algn="ctr"/>
            <a:r>
              <a:rPr lang="ru-RU" sz="2000" i="1" dirty="0" smtClean="0">
                <a:latin typeface="Times New Roman" pitchFamily="18" charset="0"/>
                <a:cs typeface="Times New Roman" pitchFamily="18" charset="0"/>
              </a:rPr>
              <a:t>(Один из первых маленьких словариков), Геннинг В.П. « Справочная книжка и указатель русского правописания» </a:t>
            </a:r>
          </a:p>
          <a:p>
            <a:pPr algn="ctr"/>
            <a:r>
              <a:rPr lang="ru-RU" sz="2000" i="1" dirty="0" smtClean="0">
                <a:latin typeface="Times New Roman" pitchFamily="18" charset="0"/>
                <a:cs typeface="Times New Roman" pitchFamily="18" charset="0"/>
              </a:rPr>
              <a:t>СПБ., 1879.,</a:t>
            </a:r>
          </a:p>
          <a:p>
            <a:pPr algn="ctr"/>
            <a:r>
              <a:rPr lang="ru-RU" sz="2000" i="1" dirty="0" smtClean="0">
                <a:latin typeface="Times New Roman" pitchFamily="18" charset="0"/>
                <a:cs typeface="Times New Roman" pitchFamily="18" charset="0"/>
              </a:rPr>
              <a:t>Ромашкевич П. «Русский орфографический словарь» </a:t>
            </a:r>
          </a:p>
          <a:p>
            <a:pPr algn="ctr"/>
            <a:r>
              <a:rPr lang="ru-RU" sz="2000" i="1" dirty="0" smtClean="0">
                <a:latin typeface="Times New Roman" pitchFamily="18" charset="0"/>
                <a:cs typeface="Times New Roman" pitchFamily="18" charset="0"/>
              </a:rPr>
              <a:t>СПБ., 1881.</a:t>
            </a:r>
            <a:endParaRPr lang="ru-RU" sz="2000" i="1" dirty="0">
              <a:latin typeface="Times New Roman" pitchFamily="18" charset="0"/>
              <a:cs typeface="Times New Roman" pitchFamily="18" charset="0"/>
            </a:endParaRPr>
          </a:p>
        </p:txBody>
      </p:sp>
      <p:pic>
        <p:nvPicPr>
          <p:cNvPr id="6" name="Рисунок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178437">
            <a:off x="4543940" y="3174665"/>
            <a:ext cx="2255255" cy="3211756"/>
          </a:xfrm>
          <a:prstGeom prst="rect">
            <a:avLst/>
          </a:prstGeom>
          <a:ln>
            <a:noFill/>
          </a:ln>
          <a:effectLst>
            <a:outerShdw blurRad="190500" algn="tl" rotWithShape="0">
              <a:srgbClr val="000000">
                <a:alpha val="70000"/>
              </a:srgbClr>
            </a:outerShdw>
          </a:effectLst>
        </p:spPr>
      </p:pic>
      <p:pic>
        <p:nvPicPr>
          <p:cNvPr id="7" name="Рисунок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497982">
            <a:off x="6445467" y="3166724"/>
            <a:ext cx="2304256" cy="3177675"/>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30609212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Бумажная">
  <a:themeElements>
    <a:clrScheme name="Бумажная">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Бумажная">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Бумажная">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184</TotalTime>
  <Words>1100</Words>
  <Application>Microsoft Office PowerPoint</Application>
  <PresentationFormat>Экран (4:3)</PresentationFormat>
  <Paragraphs>106</Paragraphs>
  <Slides>22</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22</vt:i4>
      </vt:variant>
    </vt:vector>
  </HeadingPairs>
  <TitlesOfParts>
    <vt:vector size="23" baseType="lpstr">
      <vt:lpstr>Бумажная</vt:lpstr>
      <vt:lpstr>Орфографический словарь </vt:lpstr>
      <vt:lpstr>Содержание  </vt:lpstr>
      <vt:lpstr>Презентация PowerPoint</vt:lpstr>
      <vt:lpstr>Презентация PowerPoint</vt:lpstr>
      <vt:lpstr>Презентация PowerPoint</vt:lpstr>
      <vt:lpstr>История  орфографического словаря </vt:lpstr>
      <vt:lpstr>Презентация PowerPoint</vt:lpstr>
      <vt:lpstr>Презентация PowerPoint</vt:lpstr>
      <vt:lpstr>Презентация PowerPoint</vt:lpstr>
      <vt:lpstr>      </vt:lpstr>
      <vt:lpstr>Презентация PowerPoint</vt:lpstr>
      <vt:lpstr>Презентация PowerPoint</vt:lpstr>
      <vt:lpstr>Презентация PowerPoint</vt:lpstr>
      <vt:lpstr>Презентация PowerPoint</vt:lpstr>
      <vt:lpstr>Структура словарной статьи</vt:lpstr>
      <vt:lpstr>Структура словарной статьи</vt:lpstr>
      <vt:lpstr>Как устроен орфографический словарь</vt:lpstr>
      <vt:lpstr>Презентация PowerPoint</vt:lpstr>
      <vt:lpstr>Полезные орфографические словари</vt:lpstr>
      <vt:lpstr>Полезные орфографические словари </vt:lpstr>
      <vt:lpstr>Полезные орфографические словари </vt:lpstr>
      <vt:lpstr>Заключение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Орфографический словарь </dc:title>
  <dc:creator>Алина Конькова</dc:creator>
  <cp:lastModifiedBy>Алина Конькова</cp:lastModifiedBy>
  <cp:revision>22</cp:revision>
  <dcterms:created xsi:type="dcterms:W3CDTF">2016-10-06T22:22:17Z</dcterms:created>
  <dcterms:modified xsi:type="dcterms:W3CDTF">2016-10-07T01:39:48Z</dcterms:modified>
</cp:coreProperties>
</file>