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1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7f36c5c72f2cb6e4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14423"/>
            <a:ext cx="7772400" cy="2386028"/>
          </a:xfrm>
        </p:spPr>
        <p:txBody>
          <a:bodyPr/>
          <a:lstStyle/>
          <a:p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</a:t>
            </a:r>
            <a:b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 что можно лишиться </a:t>
            </a:r>
            <a:b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собственности</a:t>
            </a:r>
            <a:endParaRPr lang="ru-RU" b="1" i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910" y="785794"/>
            <a:ext cx="814393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Составьте  групповые или индивидуальные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синквейны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 теме урока.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первой строчке записывается одно слово —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существительное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Это и есть тема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второй - пишется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два прилагательных, раскрывающих его тему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третьей - записываются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три глагола, описывающих действия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относящиеся к теме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синквейна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На четвертой - размещается целая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фраза, предложение, состоящее из нескольких слов, с помощью которого ученик высказывает свое отношение к теме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Последняя строчка — это 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слово-резюме, которое дает новую интерпретацию темы, позволяет выразить личное отношение.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0"/>
            <a:ext cx="857256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Домашнее задание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Напишите  эссе по предложенным высказываниям: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 Собственность – ловушка, то что мы считаем в своем владении, на самом деле владеет нами».( А.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Карр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 Без труда и без законной, нормальной собственности человек не может жить, развращается, обращается в зверя».(Ф.Достоевский)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«Когда  человек  освобождается от частной собственности, он прежде всего перестает чувствовать свое я». (А.Луначарский)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«Что важно для человека – жить для вещей и все терять с последним дыханием или жить для людей и после смерти жить среди живых?»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2857488" y="357166"/>
            <a:ext cx="371477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000628" y="2285992"/>
            <a:ext cx="371477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0" y="1285860"/>
            <a:ext cx="371477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14282" y="2357430"/>
            <a:ext cx="371477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429224" y="1428736"/>
            <a:ext cx="3714776" cy="7858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0" y="4071942"/>
            <a:ext cx="371477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4857752" y="3286124"/>
            <a:ext cx="3929090" cy="11430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3500430" y="642918"/>
            <a:ext cx="25717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СОБСТВЕННОСТЬ</a:t>
            </a:r>
            <a:endParaRPr lang="ru-RU" sz="2000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14348" y="1428736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ПРАВО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215074" y="157161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РАСПОРЯЖАТЬСЯ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57224" y="242886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ВЛАДЕТЬ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786446" y="2500306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ПОЛЬЗОВАНИЕ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572132" y="350043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ЭКОНОМИЧЕСКАЯ КАТЕГОРИЯ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0034" y="428625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ВЕЩЬ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2643174" y="4786322"/>
            <a:ext cx="371477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3500430" y="5072074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1">
                    <a:lumMod val="9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ИМУЩЕСТВО</a:t>
            </a:r>
            <a:endParaRPr lang="ru-RU" b="1" dirty="0">
              <a:solidFill>
                <a:schemeClr val="bg1">
                  <a:lumMod val="9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10800000" flipV="1">
            <a:off x="2143108" y="1285860"/>
            <a:ext cx="192882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rot="10800000" flipV="1">
            <a:off x="2000232" y="1285860"/>
            <a:ext cx="2143140" cy="9286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5400000">
            <a:off x="1928794" y="1785926"/>
            <a:ext cx="2786082" cy="17859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>
            <a:endCxn id="20" idx="0"/>
          </p:cNvCxnSpPr>
          <p:nvPr/>
        </p:nvCxnSpPr>
        <p:spPr>
          <a:xfrm rot="16200000" flipH="1">
            <a:off x="2678893" y="2964653"/>
            <a:ext cx="342902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>
            <a:endCxn id="10" idx="1"/>
          </p:cNvCxnSpPr>
          <p:nvPr/>
        </p:nvCxnSpPr>
        <p:spPr>
          <a:xfrm>
            <a:off x="4286248" y="1357298"/>
            <a:ext cx="1686993" cy="1865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endCxn id="7" idx="1"/>
          </p:cNvCxnSpPr>
          <p:nvPr/>
        </p:nvCxnSpPr>
        <p:spPr>
          <a:xfrm>
            <a:off x="4286248" y="1357298"/>
            <a:ext cx="1258397" cy="106469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>
            <a:endCxn id="12" idx="1"/>
          </p:cNvCxnSpPr>
          <p:nvPr/>
        </p:nvCxnSpPr>
        <p:spPr>
          <a:xfrm rot="16200000" flipH="1">
            <a:off x="3847312" y="1867672"/>
            <a:ext cx="2024778" cy="114690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42910" y="785794"/>
            <a:ext cx="7643866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Сгруппируйте слова и попытайтесь самостоятельно дать определение понятию «собственность»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3571876"/>
            <a:ext cx="8143932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Собственность</a:t>
            </a:r>
            <a:r>
              <a:rPr lang="ru-RU" sz="3600" b="1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-это совокупность правовых норм, устанавливающих, как можно владеть, пользоваться и распоряжаться имуществом</a:t>
            </a:r>
            <a:endParaRPr lang="ru-RU" sz="36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40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500042"/>
            <a:ext cx="80010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Определите правомочия собственника и составьте схему, зафиксировав записи в тетрадь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7158" y="3000372"/>
            <a:ext cx="3429024" cy="150019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6248" y="2571744"/>
            <a:ext cx="4572032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572000" y="5357826"/>
            <a:ext cx="4286280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429124" y="4000504"/>
            <a:ext cx="4500594" cy="100013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642910" y="3286124"/>
            <a:ext cx="292895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ПРАВОМОЧИЯ  СОБСТВЕННИКА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072066" y="2500306"/>
            <a:ext cx="28575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b="1" i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РАПОРЯЖЕНИЕ 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 ОПРЕДЕЛЯЮ СУДЬБУ ВЕЩИ)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00694" y="4143380"/>
            <a:ext cx="23574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ВЛАДЕНИЕ</a:t>
            </a:r>
          </a:p>
          <a:p>
            <a:pPr algn="ctr"/>
            <a:r>
              <a:rPr lang="ru-RU" sz="24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(ИМЕЮ)</a:t>
            </a:r>
            <a:endParaRPr lang="ru-RU" sz="2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929190" y="5500702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ПОЛЬЗОВАНИЕ</a:t>
            </a:r>
          </a:p>
          <a:p>
            <a:pPr algn="ctr"/>
            <a:r>
              <a:rPr lang="ru-RU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(ИЗВЛЕКАЮ  ПОЛЬЗУ)</a:t>
            </a:r>
          </a:p>
          <a:p>
            <a:endParaRPr lang="ru-RU" dirty="0"/>
          </a:p>
        </p:txBody>
      </p:sp>
      <p:cxnSp>
        <p:nvCxnSpPr>
          <p:cNvPr id="19" name="Прямая соединительная линия 18"/>
          <p:cNvCxnSpPr>
            <a:stCxn id="4" idx="3"/>
          </p:cNvCxnSpPr>
          <p:nvPr/>
        </p:nvCxnSpPr>
        <p:spPr>
          <a:xfrm flipV="1">
            <a:off x="3786182" y="3000372"/>
            <a:ext cx="500066" cy="75009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4" idx="3"/>
            <a:endCxn id="7" idx="1"/>
          </p:cNvCxnSpPr>
          <p:nvPr/>
        </p:nvCxnSpPr>
        <p:spPr>
          <a:xfrm>
            <a:off x="3786182" y="3750471"/>
            <a:ext cx="785818" cy="21074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4" idx="3"/>
          </p:cNvCxnSpPr>
          <p:nvPr/>
        </p:nvCxnSpPr>
        <p:spPr>
          <a:xfrm>
            <a:off x="3786182" y="3750471"/>
            <a:ext cx="642942" cy="5357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71472" y="500042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Используя  ст.209-217 Гражданского Кодекса РФ  определите  и сравните формы собственности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с двумя вырезанными противолежащими углами 3"/>
          <p:cNvSpPr/>
          <p:nvPr/>
        </p:nvSpPr>
        <p:spPr>
          <a:xfrm>
            <a:off x="2428860" y="2214554"/>
            <a:ext cx="4643470" cy="107157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428860" y="2214554"/>
            <a:ext cx="43577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ФОРМЫ СОБСТВЕННОСТИ</a:t>
            </a:r>
            <a:endParaRPr lang="ru-RU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вырезанными противолежащими углами 6"/>
          <p:cNvSpPr/>
          <p:nvPr/>
        </p:nvSpPr>
        <p:spPr>
          <a:xfrm>
            <a:off x="214282" y="3714752"/>
            <a:ext cx="4429156" cy="1143008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28596" y="3786190"/>
            <a:ext cx="42148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ГОСУДАРСТВЕННАЯ (федеральная собственность и собственность субъектов РФ)</a:t>
            </a:r>
            <a:endParaRPr lang="ru-RU" sz="20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4857752" y="3857628"/>
            <a:ext cx="4000528" cy="1071570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1714480" y="5214950"/>
            <a:ext cx="5786478" cy="1357322"/>
          </a:xfrm>
          <a:prstGeom prst="snip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072066" y="4071942"/>
            <a:ext cx="35004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ЧАСТНАЯ(собственность   граждан и юридических лиц)</a:t>
            </a:r>
          </a:p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1928794" y="5357826"/>
            <a:ext cx="52864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ИНЫЕ ФОРМЫ СОБСТВЕННОСТИ(общественных организаций,  совместных предприятий, иностранцев и т.д.)</a:t>
            </a:r>
          </a:p>
          <a:p>
            <a:endParaRPr lang="ru-RU" dirty="0"/>
          </a:p>
        </p:txBody>
      </p:sp>
      <p:sp>
        <p:nvSpPr>
          <p:cNvPr id="13" name="Выгнутая влево стрелка 12"/>
          <p:cNvSpPr/>
          <p:nvPr/>
        </p:nvSpPr>
        <p:spPr>
          <a:xfrm>
            <a:off x="0" y="2928934"/>
            <a:ext cx="2285984" cy="78581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Выгнутая вправо стрелка 13"/>
          <p:cNvSpPr/>
          <p:nvPr/>
        </p:nvSpPr>
        <p:spPr>
          <a:xfrm>
            <a:off x="7215206" y="2928934"/>
            <a:ext cx="1928794" cy="85725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4643438" y="3357562"/>
            <a:ext cx="214314" cy="1857388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0034" y="571480"/>
            <a:ext cx="785818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Вариант  1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Прочитайте отрывок из книги Н. Носова «Незнайка на Луне» и ответьте на вопросы: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Как вы думаете, почему возник конфликт между Незнайкой и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Ютопсом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О каких формах собственности идет речь в ситуации?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Надо ли наказывать за нарушение права частной собственности? Может ли гражданин сам защищать свою собственность?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Вариант 2</a:t>
            </a:r>
            <a:endParaRPr lang="ru-RU" sz="20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Прочитайте отрывок из повести М. Булгакова «Собачье сердце» и ответьте на вопросы: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Как вы думаете, почему был возмущен Филипп Филиппович?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В каких случаях можно лишить человека его собственности?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• Как связано право собственности с другими правами человека?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2" y="500042"/>
            <a:ext cx="8643998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Виндикационный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иск ( от лат. - объявлять о применении силы) – требование собственника к тому, кто владеет его имуществом, о том, чтобы оно было возвращено.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Негаторный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иск  ( от лат. – отрицающий иск) – требования    собственника устранить препятствия в осуществлении правомочий владения, пользования и распоряжения имуществом.   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Иск о признании права собственности  -  требования    собственника   имущества  о констатации перед третьими лицами, что он является собственником на спорное имущество.   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642918"/>
            <a:ext cx="835824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 вариант на основе статей  Гражданского Кодекса РФ составьте схему  «Субъекты права собственности».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2 вариант составляет советы потерявшему документы на собственность.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1026" name="Picture 2" descr="F:\Documents\Аня\собственность 22\111975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68" y="2214554"/>
            <a:ext cx="5135570" cy="2760369"/>
          </a:xfrm>
          <a:prstGeom prst="rect">
            <a:avLst/>
          </a:prstGeom>
          <a:noFill/>
        </p:spPr>
      </p:pic>
      <p:pic>
        <p:nvPicPr>
          <p:cNvPr id="6" name="Picture 3" descr="F:\Documents\Аня\собственность 22\R-CenzuraVSmi1681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3857628"/>
            <a:ext cx="4786314" cy="27210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BG_S02_A4_H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5720" y="500042"/>
            <a:ext cx="842968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ряд подбирает аргументы в защиту тезиса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 Право частной собственности свято. Его нельзя ограничивать, иначе начнется произвол»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ряд аргументирует позицию 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необходимости ограничить частную собственность, признать, что именно она может стать  основой многочисленных проблем во взаимоотношениях между людьми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 ряд решает проблему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 Может ли собственность  стать предпосылкой свободы?»</a:t>
            </a:r>
            <a:endParaRPr lang="ru-RU" sz="2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468</Words>
  <Application>Microsoft Office PowerPoint</Application>
  <PresentationFormat>Экран (4:3)</PresentationFormat>
  <Paragraphs>70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Тема: За что можно лишиться  собственности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   НА СОБСТВЕННОСТЬ</dc:title>
  <dc:creator>Алексей</dc:creator>
  <cp:lastModifiedBy>Comp</cp:lastModifiedBy>
  <cp:revision>15</cp:revision>
  <dcterms:created xsi:type="dcterms:W3CDTF">2010-01-25T19:33:45Z</dcterms:created>
  <dcterms:modified xsi:type="dcterms:W3CDTF">2020-04-16T19:13:12Z</dcterms:modified>
</cp:coreProperties>
</file>