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sldIdLst>
    <p:sldId id="266" r:id="rId3"/>
    <p:sldId id="272" r:id="rId4"/>
    <p:sldId id="270" r:id="rId5"/>
    <p:sldId id="269" r:id="rId6"/>
    <p:sldId id="283" r:id="rId7"/>
    <p:sldId id="273" r:id="rId8"/>
    <p:sldId id="271" r:id="rId9"/>
    <p:sldId id="275" r:id="rId10"/>
    <p:sldId id="281" r:id="rId11"/>
    <p:sldId id="278" r:id="rId12"/>
    <p:sldId id="280" r:id="rId13"/>
    <p:sldId id="276" r:id="rId14"/>
    <p:sldId id="277" r:id="rId15"/>
    <p:sldId id="284" r:id="rId16"/>
    <p:sldId id="282" r:id="rId17"/>
    <p:sldId id="26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без заголовка" id="{36EA180B-A4D5-43EA-AB16-93095F9A7C17}">
          <p14:sldIdLst>
            <p14:sldId id="266"/>
            <p14:sldId id="272"/>
            <p14:sldId id="270"/>
            <p14:sldId id="269"/>
            <p14:sldId id="283"/>
            <p14:sldId id="273"/>
            <p14:sldId id="271"/>
            <p14:sldId id="275"/>
            <p14:sldId id="281"/>
            <p14:sldId id="278"/>
            <p14:sldId id="280"/>
            <p14:sldId id="276"/>
            <p14:sldId id="277"/>
            <p14:sldId id="284"/>
            <p14:sldId id="282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37" autoAdjust="0"/>
  </p:normalViewPr>
  <p:slideViewPr>
    <p:cSldViewPr>
      <p:cViewPr>
        <p:scale>
          <a:sx n="74" d="100"/>
          <a:sy n="74" d="100"/>
        </p:scale>
        <p:origin x="-12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90B9068-996C-46B1-94ED-9CFBC9B1ECB9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1216-B31C-4CE6-9F90-9F2F19BAE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9068-996C-46B1-94ED-9CFBC9B1ECB9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1216-B31C-4CE6-9F90-9F2F19BAE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9068-996C-46B1-94ED-9CFBC9B1ECB9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1216-B31C-4CE6-9F90-9F2F19BAE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5450-3F05-4BB1-A322-9DF571ECD1E4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26.03.2020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1E64-6A9D-43B8-8380-19F41B5791C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04801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ndAc>
      <p:stSnd loop="1"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5450-3F05-4BB1-A322-9DF571ECD1E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26.03.2020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1E64-6A9D-43B8-8380-19F41B5791C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5326819"/>
      </p:ext>
    </p:extLst>
  </p:cSld>
  <p:clrMapOvr>
    <a:masterClrMapping/>
  </p:clrMapOvr>
  <p:transition>
    <p:sndAc>
      <p:stSnd loop="1"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5450-3F05-4BB1-A322-9DF571ECD1E4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26.03.2020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1E64-6A9D-43B8-8380-19F41B5791C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5860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ndAc>
      <p:stSnd loop="1">
        <p:snd r:embed="rId1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5450-3F05-4BB1-A322-9DF571ECD1E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26.03.2020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1E64-6A9D-43B8-8380-19F41B5791C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9215361"/>
      </p:ext>
    </p:extLst>
  </p:cSld>
  <p:clrMapOvr>
    <a:masterClrMapping/>
  </p:clrMapOvr>
  <p:transition>
    <p:sndAc>
      <p:stSnd loop="1">
        <p:snd r:embed="rId1" name="chimes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5450-3F05-4BB1-A322-9DF571ECD1E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26.03.2020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1E64-6A9D-43B8-8380-19F41B5791C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7299944"/>
      </p:ext>
    </p:extLst>
  </p:cSld>
  <p:clrMapOvr>
    <a:masterClrMapping/>
  </p:clrMapOvr>
  <p:transition>
    <p:sndAc>
      <p:stSnd loop="1">
        <p:snd r:embed="rId1" name="chimes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5450-3F05-4BB1-A322-9DF571ECD1E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26.03.2020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1E64-6A9D-43B8-8380-19F41B5791C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9339928"/>
      </p:ext>
    </p:extLst>
  </p:cSld>
  <p:clrMapOvr>
    <a:masterClrMapping/>
  </p:clrMapOvr>
  <p:transition>
    <p:sndAc>
      <p:stSnd loop="1">
        <p:snd r:embed="rId1" name="chimes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5450-3F05-4BB1-A322-9DF571ECD1E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26.03.2020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1E64-6A9D-43B8-8380-19F41B5791C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0008"/>
      </p:ext>
    </p:extLst>
  </p:cSld>
  <p:clrMapOvr>
    <a:masterClrMapping/>
  </p:clrMapOvr>
  <p:transition>
    <p:sndAc>
      <p:stSnd loop="1">
        <p:snd r:embed="rId1" name="chimes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5450-3F05-4BB1-A322-9DF571ECD1E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26.03.2020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1E64-6A9D-43B8-8380-19F41B5791C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9180922"/>
      </p:ext>
    </p:extLst>
  </p:cSld>
  <p:clrMapOvr>
    <a:masterClrMapping/>
  </p:clrMapOvr>
  <p:transition>
    <p:sndAc>
      <p:stSnd loop="1"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9068-996C-46B1-94ED-9CFBC9B1ECB9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1216-B31C-4CE6-9F90-9F2F19BAE1C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5450-3F05-4BB1-A322-9DF571ECD1E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26.03.2020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C7E1E64-6A9D-43B8-8380-19F41B5791C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5331829"/>
      </p:ext>
    </p:extLst>
  </p:cSld>
  <p:clrMapOvr>
    <a:masterClrMapping/>
  </p:clrMapOvr>
  <p:transition>
    <p:sndAc>
      <p:stSnd loop="1">
        <p:snd r:embed="rId1" name="chimes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5450-3F05-4BB1-A322-9DF571ECD1E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26.03.2020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1E64-6A9D-43B8-8380-19F41B5791C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6913758"/>
      </p:ext>
    </p:extLst>
  </p:cSld>
  <p:clrMapOvr>
    <a:masterClrMapping/>
  </p:clrMapOvr>
  <p:transition>
    <p:sndAc>
      <p:stSnd loop="1">
        <p:snd r:embed="rId1" name="chimes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5450-3F05-4BB1-A322-9DF571ECD1E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26.03.2020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1E64-6A9D-43B8-8380-19F41B5791C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8799042"/>
      </p:ext>
    </p:extLst>
  </p:cSld>
  <p:clrMapOvr>
    <a:masterClrMapping/>
  </p:clrMapOvr>
  <p:transition>
    <p:sndAc>
      <p:stSnd loop="1"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9068-996C-46B1-94ED-9CFBC9B1ECB9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1216-B31C-4CE6-9F90-9F2F19BAE1C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9068-996C-46B1-94ED-9CFBC9B1ECB9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1216-B31C-4CE6-9F90-9F2F19BAE1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9068-996C-46B1-94ED-9CFBC9B1ECB9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1216-B31C-4CE6-9F90-9F2F19BAE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9068-996C-46B1-94ED-9CFBC9B1ECB9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1216-B31C-4CE6-9F90-9F2F19BAE1C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9068-996C-46B1-94ED-9CFBC9B1ECB9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1216-B31C-4CE6-9F90-9F2F19BAE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9068-996C-46B1-94ED-9CFBC9B1ECB9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1216-B31C-4CE6-9F90-9F2F19BAE1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9068-996C-46B1-94ED-9CFBC9B1ECB9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1216-B31C-4CE6-9F90-9F2F19BAE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90B9068-996C-46B1-94ED-9CFBC9B1ECB9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9881216-B31C-4CE6-9F90-9F2F19BAE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015450-3F05-4BB1-A322-9DF571ECD1E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26.03.2020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7E1E64-6A9D-43B8-8380-19F41B5791C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114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sndAc>
      <p:stSnd loop="1"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Admin\Desktop\Literatur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1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6892" y="908720"/>
            <a:ext cx="691022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Урок русского языка </a:t>
            </a:r>
          </a:p>
          <a:p>
            <a:pPr algn="ctr"/>
            <a:r>
              <a:rPr lang="ru-RU" sz="2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2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8 </a:t>
            </a:r>
            <a:r>
              <a:rPr lang="ru-RU" sz="2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классе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тему: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«Обособление согласованных определений»</a:t>
            </a:r>
            <a:endParaRPr lang="ru-RU" sz="2400" b="1" dirty="0" smtClean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66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963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Admin\Desktop\Literatur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479887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1177"/>
            <a:ext cx="892390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	</a:t>
            </a:r>
          </a:p>
          <a:p>
            <a:r>
              <a:rPr lang="ru-RU" sz="2000" b="1" u="sng" dirty="0">
                <a:solidFill>
                  <a:srgbClr val="002060"/>
                </a:solidFill>
              </a:rPr>
              <a:t> </a:t>
            </a:r>
            <a:r>
              <a:rPr lang="ru-RU" sz="2000" b="1" u="sng" dirty="0" smtClean="0">
                <a:solidFill>
                  <a:srgbClr val="002060"/>
                </a:solidFill>
              </a:rPr>
              <a:t>         </a:t>
            </a:r>
            <a:r>
              <a:rPr lang="ru-RU" sz="2000" b="1" u="sng" dirty="0" smtClean="0">
                <a:solidFill>
                  <a:srgbClr val="FF0000"/>
                </a:solidFill>
              </a:rPr>
              <a:t>Обособленное </a:t>
            </a:r>
            <a:r>
              <a:rPr lang="ru-RU" sz="2000" b="1" u="sng" dirty="0">
                <a:solidFill>
                  <a:srgbClr val="FF0000"/>
                </a:solidFill>
              </a:rPr>
              <a:t>определение </a:t>
            </a:r>
            <a:r>
              <a:rPr lang="ru-RU" sz="2000" b="1" dirty="0">
                <a:solidFill>
                  <a:srgbClr val="002060"/>
                </a:solidFill>
              </a:rPr>
              <a:t>- это определение, которое </a:t>
            </a:r>
            <a:r>
              <a:rPr lang="ru-RU" sz="2000" b="1" dirty="0" smtClean="0">
                <a:solidFill>
                  <a:srgbClr val="002060"/>
                </a:solidFill>
              </a:rPr>
              <a:t>                 выделяется </a:t>
            </a:r>
            <a:r>
              <a:rPr lang="ru-RU" sz="2000" b="1" dirty="0">
                <a:solidFill>
                  <a:srgbClr val="002060"/>
                </a:solidFill>
              </a:rPr>
              <a:t>интонацией и запятыми.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Определения отвечают на вопросы КАКОЙ? КАКАЯ? КАКОЕ? КАКИЕ? и др.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Определения бывают </a:t>
            </a:r>
            <a:r>
              <a:rPr lang="ru-RU" sz="2000" b="1" dirty="0">
                <a:solidFill>
                  <a:srgbClr val="FF0000"/>
                </a:solidFill>
              </a:rPr>
              <a:t>СОГЛАСОВАННЫЕ и НЕСОГЛАСОВАННЫЕ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  <a:p>
            <a:r>
              <a:rPr lang="ru-RU" sz="2000" b="1" i="1" u="sng" dirty="0">
                <a:solidFill>
                  <a:srgbClr val="C00000"/>
                </a:solidFill>
              </a:rPr>
              <a:t>СОГЛАСОВАННЫЕ</a:t>
            </a:r>
            <a:r>
              <a:rPr lang="ru-RU" sz="2000" b="1" dirty="0">
                <a:solidFill>
                  <a:srgbClr val="002060"/>
                </a:solidFill>
              </a:rPr>
              <a:t> определения могут быть выражены:</a:t>
            </a:r>
          </a:p>
          <a:p>
            <a:r>
              <a:rPr lang="ru-RU" sz="2000" b="1" dirty="0"/>
              <a:t>1. </a:t>
            </a:r>
            <a:r>
              <a:rPr lang="ru-RU" sz="2000" b="1" dirty="0" smtClean="0"/>
              <a:t>Причастным оборотом, стоящим после определяемого слова. </a:t>
            </a:r>
            <a:r>
              <a:rPr lang="ru-RU" sz="2000" b="1" dirty="0">
                <a:solidFill>
                  <a:srgbClr val="00B050"/>
                </a:solidFill>
              </a:rPr>
              <a:t>(Тропинка, зарастающая травой, вела к реке.)</a:t>
            </a:r>
          </a:p>
          <a:p>
            <a:r>
              <a:rPr lang="ru-RU" sz="2000" b="1" dirty="0"/>
              <a:t>2. </a:t>
            </a:r>
            <a:r>
              <a:rPr lang="ru-RU" sz="2000" b="1" dirty="0" smtClean="0"/>
              <a:t>Прилагательным </a:t>
            </a:r>
            <a:r>
              <a:rPr lang="ru-RU" sz="2000" b="1" dirty="0"/>
              <a:t>с зависимыми словами </a:t>
            </a:r>
            <a:r>
              <a:rPr lang="ru-RU" sz="2000" b="1" dirty="0" smtClean="0"/>
              <a:t> и без, если относится к личному местоимению.</a:t>
            </a:r>
            <a:r>
              <a:rPr lang="ru-RU" sz="2000" b="1" dirty="0" smtClean="0">
                <a:solidFill>
                  <a:srgbClr val="00B050"/>
                </a:solidFill>
              </a:rPr>
              <a:t>(Довольный </a:t>
            </a:r>
            <a:r>
              <a:rPr lang="ru-RU" sz="2000" b="1" dirty="0">
                <a:solidFill>
                  <a:srgbClr val="00B050"/>
                </a:solidFill>
              </a:rPr>
              <a:t>своими успехами, он рассказал мне о </a:t>
            </a:r>
            <a:r>
              <a:rPr lang="ru-RU" sz="2000" b="1" dirty="0" smtClean="0">
                <a:solidFill>
                  <a:srgbClr val="00B050"/>
                </a:solidFill>
              </a:rPr>
              <a:t>них. Он, счастливый, рассказал мне о своих успехах.)</a:t>
            </a:r>
            <a:endParaRPr lang="ru-RU" sz="2000" b="1" dirty="0">
              <a:solidFill>
                <a:srgbClr val="00B05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	</a:t>
            </a:r>
            <a:r>
              <a:rPr lang="ru-RU" sz="2000" b="1" dirty="0" smtClean="0"/>
              <a:t>3. </a:t>
            </a:r>
            <a:r>
              <a:rPr lang="ru-RU" sz="2000" b="1" dirty="0"/>
              <a:t>О</a:t>
            </a:r>
            <a:r>
              <a:rPr lang="ru-RU" sz="2000" b="1" dirty="0" smtClean="0"/>
              <a:t>днородными одиночными прилагательными                           </a:t>
            </a:r>
            <a:r>
              <a:rPr lang="ru-RU" sz="2000" b="1" dirty="0" smtClean="0">
                <a:solidFill>
                  <a:srgbClr val="00B050"/>
                </a:solidFill>
              </a:rPr>
              <a:t>(</a:t>
            </a:r>
            <a:r>
              <a:rPr lang="ru-RU" sz="2000" b="1" dirty="0">
                <a:solidFill>
                  <a:srgbClr val="00B050"/>
                </a:solidFill>
              </a:rPr>
              <a:t>Ночь, облачная и </a:t>
            </a:r>
            <a:r>
              <a:rPr lang="ru-RU" sz="2000" b="1" dirty="0" smtClean="0">
                <a:solidFill>
                  <a:srgbClr val="00B050"/>
                </a:solidFill>
              </a:rPr>
              <a:t>туманная</a:t>
            </a:r>
            <a:r>
              <a:rPr lang="ru-RU" sz="2000" b="1" dirty="0">
                <a:solidFill>
                  <a:srgbClr val="00B050"/>
                </a:solidFill>
              </a:rPr>
              <a:t>, окутала землю</a:t>
            </a:r>
            <a:r>
              <a:rPr lang="ru-RU" sz="2000" b="1" dirty="0" smtClean="0">
                <a:solidFill>
                  <a:srgbClr val="00B050"/>
                </a:solidFill>
              </a:rPr>
              <a:t>.)</a:t>
            </a:r>
          </a:p>
          <a:p>
            <a:pPr lvl="0"/>
            <a:r>
              <a:rPr lang="ru-RU" sz="2000" b="1" dirty="0"/>
              <a:t>4</a:t>
            </a:r>
            <a:r>
              <a:rPr lang="ru-RU" sz="2000" b="1" dirty="0" smtClean="0"/>
              <a:t>. Одиночным </a:t>
            </a:r>
            <a:r>
              <a:rPr lang="ru-RU" sz="2000" b="1" dirty="0"/>
              <a:t>прилагательным или причастием </a:t>
            </a:r>
            <a:r>
              <a:rPr lang="ru-RU" sz="2000" b="1" dirty="0" smtClean="0"/>
              <a:t>, если имеют добавочный обстоятельственный оттенок причины или уступки.</a:t>
            </a:r>
            <a:r>
              <a:rPr lang="ru-RU" sz="2000" b="1" dirty="0"/>
              <a:t>	</a:t>
            </a:r>
            <a:r>
              <a:rPr lang="ru-RU" sz="2000" b="1" dirty="0">
                <a:solidFill>
                  <a:srgbClr val="002060"/>
                </a:solidFill>
              </a:rPr>
              <a:t>		</a:t>
            </a:r>
            <a:r>
              <a:rPr lang="ru-RU" sz="2000" b="1" dirty="0" smtClean="0">
                <a:solidFill>
                  <a:srgbClr val="00B050"/>
                </a:solidFill>
              </a:rPr>
              <a:t>    (Уставшие</a:t>
            </a:r>
            <a:r>
              <a:rPr lang="ru-RU" sz="2000" b="1" dirty="0">
                <a:solidFill>
                  <a:srgbClr val="00B050"/>
                </a:solidFill>
              </a:rPr>
              <a:t>, туристы решили отказаться от 				повторного восхождения.)</a:t>
            </a:r>
          </a:p>
          <a:p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22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Admin\Desktop\Literatur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585" y="-370103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83042" y="404664"/>
            <a:ext cx="6884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Работа с учебником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1327994"/>
            <a:ext cx="648072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Страница 167:       1)Теоретический</a:t>
            </a:r>
          </a:p>
          <a:p>
            <a:r>
              <a:rPr lang="ru-RU" sz="4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</a:t>
            </a:r>
            <a:r>
              <a:rPr lang="ru-RU" sz="4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атериал.</a:t>
            </a:r>
          </a:p>
          <a:p>
            <a:r>
              <a:rPr lang="ru-RU" sz="4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2)Упражнение №297</a:t>
            </a:r>
            <a:endParaRPr lang="ru-RU" sz="4800" b="1" cap="none" spc="0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48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48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448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Admin\Desktop\Literatur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188640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Укажите предложения с пунктуационными ошибками. Исправьте их и выпишите эти предложения, обозначьте </a:t>
            </a:r>
            <a:r>
              <a:rPr lang="ru-RU" sz="2400" b="1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пунктограмму</a:t>
            </a:r>
            <a:r>
              <a:rPr lang="ru-RU" sz="24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484784"/>
            <a:ext cx="87849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1.</a:t>
            </a:r>
            <a:r>
              <a:rPr lang="ru-RU" sz="3200" b="1" dirty="0">
                <a:ea typeface="Calibri" pitchFamily="34" charset="0"/>
                <a:cs typeface="Times New Roman" pitchFamily="18" charset="0"/>
              </a:rPr>
              <a:t>Разгоревшийся на ветру костёр тушили очень недолго. </a:t>
            </a:r>
            <a:endParaRPr lang="ru-RU" sz="3200" b="1" dirty="0" smtClean="0"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2.</a:t>
            </a:r>
            <a:r>
              <a:rPr lang="ru-RU" sz="3200" b="1" dirty="0" smtClean="0">
                <a:ea typeface="Calibri" pitchFamily="34" charset="0"/>
                <a:cs typeface="Times New Roman" pitchFamily="18" charset="0"/>
              </a:rPr>
              <a:t>Узорчатые края облаков пушистые и легкие изменялись с каждым мгновением.</a:t>
            </a:r>
            <a:endParaRPr lang="ru-RU" sz="3200" b="1" dirty="0"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3200" b="1" dirty="0">
                <a:ea typeface="Calibri" pitchFamily="34" charset="0"/>
                <a:cs typeface="Times New Roman" pitchFamily="18" charset="0"/>
              </a:rPr>
              <a:t>Рассеянный и неспособный, он постоянно подвергался наказаниям</a:t>
            </a:r>
            <a:r>
              <a:rPr lang="ru-RU" sz="3200" b="1" dirty="0" smtClean="0">
                <a:ea typeface="Calibri" pitchFamily="34" charset="0"/>
                <a:cs typeface="Times New Roman" pitchFamily="18" charset="0"/>
              </a:rPr>
              <a:t>.</a:t>
            </a:r>
            <a:endParaRPr lang="ru-RU" sz="3200" b="1" dirty="0"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4. </a:t>
            </a:r>
            <a:r>
              <a:rPr lang="ru-RU" sz="3200" b="1" dirty="0">
                <a:ea typeface="Calibri" pitchFamily="34" charset="0"/>
                <a:cs typeface="Times New Roman" pitchFamily="18" charset="0"/>
              </a:rPr>
              <a:t>Вдруг на яркой полосе пересекающей </a:t>
            </a:r>
            <a:endParaRPr lang="ru-RU" sz="3200" b="1" dirty="0" smtClean="0"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smtClean="0">
                <a:ea typeface="Calibri" pitchFamily="34" charset="0"/>
                <a:cs typeface="Times New Roman" pitchFamily="18" charset="0"/>
              </a:rPr>
              <a:t>                      пол промелькнула тень.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               </a:t>
            </a:r>
            <a:r>
              <a:rPr lang="ru-RU" sz="32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5</a:t>
            </a:r>
            <a:r>
              <a:rPr lang="ru-RU" sz="32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3200" b="1" dirty="0">
                <a:ea typeface="Calibri" pitchFamily="34" charset="0"/>
                <a:cs typeface="Times New Roman" pitchFamily="18" charset="0"/>
              </a:rPr>
              <a:t>Ты молодой и сильный должен </a:t>
            </a:r>
            <a:r>
              <a:rPr lang="ru-RU" sz="3200" b="1" dirty="0" smtClean="0">
                <a:ea typeface="Calibri" pitchFamily="34" charset="0"/>
                <a:cs typeface="Times New Roman" pitchFamily="18" charset="0"/>
              </a:rPr>
              <a:t>                      			идти </a:t>
            </a:r>
            <a:r>
              <a:rPr lang="ru-RU" sz="3200" b="1" dirty="0">
                <a:ea typeface="Calibri" pitchFamily="34" charset="0"/>
                <a:cs typeface="Times New Roman" pitchFamily="18" charset="0"/>
              </a:rPr>
              <a:t>впереди.</a:t>
            </a:r>
            <a:endParaRPr lang="ru-RU" sz="32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032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Admin\Desktop\Literatur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75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2751" y="476672"/>
            <a:ext cx="24403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u="sng" dirty="0" smtClean="0">
                <a:solidFill>
                  <a:srgbClr val="7030A0"/>
                </a:solidFill>
              </a:rPr>
              <a:t>Проверь</a:t>
            </a:r>
            <a:endParaRPr lang="ru-RU" b="1" u="sng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628800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2.Узорчатые </a:t>
            </a:r>
            <a:r>
              <a:rPr lang="ru-RU" sz="36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края</a:t>
            </a:r>
            <a:r>
              <a:rPr lang="ru-RU" sz="3600" b="1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облаков</a:t>
            </a:r>
            <a:r>
              <a:rPr lang="ru-RU" sz="36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,</a:t>
            </a:r>
            <a:r>
              <a:rPr lang="ru-RU" sz="3600" b="1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пушистые и </a:t>
            </a:r>
            <a:r>
              <a:rPr lang="ru-RU" sz="3600" b="1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легкие</a:t>
            </a:r>
            <a:r>
              <a:rPr lang="ru-RU" sz="3600" b="1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3600" b="1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изменялись с каждым мгновением</a:t>
            </a:r>
            <a:r>
              <a:rPr lang="ru-RU" sz="3600" b="1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4</a:t>
            </a:r>
            <a:r>
              <a:rPr lang="ru-RU" sz="3600" b="1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. Вдруг на яркой </a:t>
            </a:r>
            <a:r>
              <a:rPr lang="ru-RU" sz="36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полосе,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пересекающей пол</a:t>
            </a:r>
            <a:r>
              <a:rPr lang="ru-RU" sz="36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,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промелькнула тень.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            </a:t>
            </a:r>
            <a:r>
              <a:rPr lang="ru-RU" sz="3600" b="1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5</a:t>
            </a:r>
            <a:r>
              <a:rPr lang="ru-RU" sz="3600" b="1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.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Ты,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молодой и сильный</a:t>
            </a:r>
            <a:r>
              <a:rPr lang="ru-RU" sz="36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,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               </a:t>
            </a:r>
            <a:r>
              <a:rPr lang="ru-RU" sz="3600" b="1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			должен идти </a:t>
            </a:r>
            <a:r>
              <a:rPr lang="ru-RU" sz="3600" b="1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впереди.</a:t>
            </a:r>
            <a:endParaRPr lang="ru-RU" sz="3600" b="1" dirty="0">
              <a:solidFill>
                <a:srgbClr val="0070C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546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Admin\Desktop\Literatur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3568" y="969694"/>
            <a:ext cx="793930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5240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1) разбирали   случаи обособления согласованных определений; 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indent="152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2) учились правильно расставлять знаки препинания в предложениях с обособленными определениями;</a:t>
            </a:r>
          </a:p>
          <a:p>
            <a:pPr indent="152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3) закрепили полученные знания на          практике.</a:t>
            </a:r>
            <a:endParaRPr lang="ru-RU" sz="4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83260" y="188640"/>
            <a:ext cx="39399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Итог урока</a:t>
            </a:r>
            <a:endParaRPr lang="ru-RU" sz="5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300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Admin\Desktop\Literatur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585" y="-370103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05319" y="404664"/>
            <a:ext cx="66398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Домашнее задание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1327994"/>
            <a:ext cx="648072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Страница 168:       1)Теоретический</a:t>
            </a:r>
          </a:p>
          <a:p>
            <a:r>
              <a:rPr lang="ru-RU" sz="4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материал.</a:t>
            </a:r>
          </a:p>
          <a:p>
            <a:r>
              <a:rPr lang="ru-RU" sz="4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2)Упражнение №299</a:t>
            </a:r>
          </a:p>
          <a:p>
            <a:endParaRPr lang="ru-RU" sz="48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48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099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921830" y="686836"/>
            <a:ext cx="74597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Раскройте скобки, вставьте пропущенные буквы и знаки препинания. Графически объясните орфограммы 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пунктограммы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966308" y="1916832"/>
            <a:ext cx="745805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1.Серебря….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ые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часы(лежащий рядом со стари…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ым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оружием) красивые и изыска….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ые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тускло поблёскивали.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2.Единстве…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ая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це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ая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улика против  (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непойма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ый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преступник) была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легкомысле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…о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упуще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..а сотрудниками (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следстве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ая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группа).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3.Преступник оставил свои отпечатки не на дверце (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бронирова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ый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сейф), а на (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приотворё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ая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дверь)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сте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…ого шкафа.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Admin\Desktop\img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Admin\Desktop\Literatur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1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\Desktop\архивы в папках\слайды к презентации\slide_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69" y="-62272"/>
            <a:ext cx="8700459" cy="6525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0110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85729"/>
            <a:ext cx="8532440" cy="785817"/>
          </a:xfrm>
        </p:spPr>
        <p:txBody>
          <a:bodyPr>
            <a:normAutofit fontScale="90000"/>
          </a:bodyPr>
          <a:lstStyle/>
          <a:p>
            <a:pPr algn="l"/>
            <a:r>
              <a:rPr lang="ru-RU" smtClean="0"/>
              <a:t>Орфографическая зоркость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142984"/>
            <a:ext cx="8643998" cy="5357850"/>
          </a:xfrm>
        </p:spPr>
        <p:txBody>
          <a:bodyPr>
            <a:normAutofit/>
          </a:bodyPr>
          <a:lstStyle/>
          <a:p>
            <a:pPr algn="l"/>
            <a:r>
              <a:rPr lang="ru-RU" sz="4400" dirty="0" smtClean="0">
                <a:solidFill>
                  <a:srgbClr val="002060"/>
                </a:solidFill>
              </a:rPr>
              <a:t>Ж…</a:t>
            </a:r>
            <a:r>
              <a:rPr lang="ru-RU" sz="4400" dirty="0" err="1" smtClean="0">
                <a:solidFill>
                  <a:srgbClr val="002060"/>
                </a:solidFill>
              </a:rPr>
              <a:t>ри</a:t>
            </a:r>
            <a:r>
              <a:rPr lang="ru-RU" sz="4400" dirty="0" smtClean="0">
                <a:solidFill>
                  <a:srgbClr val="002060"/>
                </a:solidFill>
              </a:rPr>
              <a:t>, а…лея, </a:t>
            </a:r>
            <a:r>
              <a:rPr lang="ru-RU" sz="4400" dirty="0" err="1" smtClean="0">
                <a:solidFill>
                  <a:srgbClr val="002060"/>
                </a:solidFill>
              </a:rPr>
              <a:t>п...ртфель</a:t>
            </a:r>
            <a:r>
              <a:rPr lang="ru-RU" sz="4400" dirty="0" smtClean="0">
                <a:solidFill>
                  <a:srgbClr val="002060"/>
                </a:solidFill>
              </a:rPr>
              <a:t>, с…</a:t>
            </a:r>
            <a:r>
              <a:rPr lang="ru-RU" sz="4400" dirty="0" err="1" smtClean="0">
                <a:solidFill>
                  <a:srgbClr val="002060"/>
                </a:solidFill>
              </a:rPr>
              <a:t>лнце</a:t>
            </a:r>
            <a:r>
              <a:rPr lang="ru-RU" sz="4400" dirty="0" smtClean="0">
                <a:solidFill>
                  <a:srgbClr val="002060"/>
                </a:solidFill>
              </a:rPr>
              <a:t>, </a:t>
            </a:r>
            <a:r>
              <a:rPr lang="ru-RU" sz="4400" dirty="0" err="1" smtClean="0">
                <a:solidFill>
                  <a:srgbClr val="002060"/>
                </a:solidFill>
              </a:rPr>
              <a:t>грус</a:t>
            </a:r>
            <a:r>
              <a:rPr lang="ru-RU" sz="4400" dirty="0" smtClean="0">
                <a:solidFill>
                  <a:srgbClr val="002060"/>
                </a:solidFill>
              </a:rPr>
              <a:t>…</a:t>
            </a:r>
            <a:r>
              <a:rPr lang="ru-RU" sz="4400" dirty="0" err="1" smtClean="0">
                <a:solidFill>
                  <a:srgbClr val="002060"/>
                </a:solidFill>
              </a:rPr>
              <a:t>ный</a:t>
            </a:r>
            <a:r>
              <a:rPr lang="ru-RU" sz="4400" dirty="0" smtClean="0">
                <a:solidFill>
                  <a:srgbClr val="002060"/>
                </a:solidFill>
              </a:rPr>
              <a:t>, в…</a:t>
            </a:r>
            <a:r>
              <a:rPr lang="ru-RU" sz="4400" dirty="0" err="1" smtClean="0">
                <a:solidFill>
                  <a:srgbClr val="002060"/>
                </a:solidFill>
              </a:rPr>
              <a:t>сенний</a:t>
            </a:r>
            <a:r>
              <a:rPr lang="ru-RU" sz="4400" dirty="0" smtClean="0">
                <a:solidFill>
                  <a:srgbClr val="002060"/>
                </a:solidFill>
              </a:rPr>
              <a:t>, </a:t>
            </a:r>
            <a:r>
              <a:rPr lang="ru-RU" sz="4400" dirty="0" err="1" smtClean="0">
                <a:solidFill>
                  <a:srgbClr val="002060"/>
                </a:solidFill>
              </a:rPr>
              <a:t>радос</a:t>
            </a:r>
            <a:r>
              <a:rPr lang="ru-RU" sz="4400" dirty="0" smtClean="0">
                <a:solidFill>
                  <a:srgbClr val="002060"/>
                </a:solidFill>
              </a:rPr>
              <a:t>…</a:t>
            </a:r>
            <a:r>
              <a:rPr lang="ru-RU" sz="4400" dirty="0" err="1" smtClean="0">
                <a:solidFill>
                  <a:srgbClr val="002060"/>
                </a:solidFill>
              </a:rPr>
              <a:t>ный</a:t>
            </a:r>
            <a:r>
              <a:rPr lang="ru-RU" sz="4400" dirty="0" smtClean="0">
                <a:solidFill>
                  <a:srgbClr val="002060"/>
                </a:solidFill>
              </a:rPr>
              <a:t>, трос…</a:t>
            </a:r>
            <a:r>
              <a:rPr lang="ru-RU" sz="4400" dirty="0" err="1" smtClean="0">
                <a:solidFill>
                  <a:srgbClr val="002060"/>
                </a:solidFill>
              </a:rPr>
              <a:t>никовый</a:t>
            </a:r>
            <a:r>
              <a:rPr lang="ru-RU" sz="4400" dirty="0" smtClean="0">
                <a:solidFill>
                  <a:srgbClr val="002060"/>
                </a:solidFill>
              </a:rPr>
              <a:t>, к…</a:t>
            </a:r>
            <a:r>
              <a:rPr lang="ru-RU" sz="4400" dirty="0" err="1" smtClean="0">
                <a:solidFill>
                  <a:srgbClr val="002060"/>
                </a:solidFill>
              </a:rPr>
              <a:t>мандир</a:t>
            </a:r>
            <a:r>
              <a:rPr lang="ru-RU" sz="4400" dirty="0" smtClean="0">
                <a:solidFill>
                  <a:srgbClr val="002060"/>
                </a:solidFill>
              </a:rPr>
              <a:t>, в…</a:t>
            </a:r>
            <a:r>
              <a:rPr lang="ru-RU" sz="4400" dirty="0" err="1" smtClean="0">
                <a:solidFill>
                  <a:srgbClr val="002060"/>
                </a:solidFill>
              </a:rPr>
              <a:t>йна</a:t>
            </a:r>
            <a:r>
              <a:rPr lang="ru-RU" sz="4400" dirty="0" smtClean="0">
                <a:solidFill>
                  <a:srgbClr val="002060"/>
                </a:solidFill>
              </a:rPr>
              <a:t>, </a:t>
            </a:r>
            <a:r>
              <a:rPr lang="ru-RU" sz="4400" dirty="0" err="1" smtClean="0">
                <a:solidFill>
                  <a:srgbClr val="002060"/>
                </a:solidFill>
              </a:rPr>
              <a:t>в</a:t>
            </a:r>
            <a:r>
              <a:rPr lang="ru-RU" sz="4400" dirty="0" smtClean="0">
                <a:solidFill>
                  <a:srgbClr val="002060"/>
                </a:solidFill>
              </a:rPr>
              <a:t>…</a:t>
            </a:r>
            <a:r>
              <a:rPr lang="ru-RU" sz="4400" dirty="0" err="1" smtClean="0">
                <a:solidFill>
                  <a:srgbClr val="002060"/>
                </a:solidFill>
              </a:rPr>
              <a:t>ликая</a:t>
            </a:r>
            <a:r>
              <a:rPr lang="ru-RU" sz="4400" dirty="0" smtClean="0">
                <a:solidFill>
                  <a:srgbClr val="002060"/>
                </a:solidFill>
              </a:rPr>
              <a:t>, </a:t>
            </a:r>
            <a:r>
              <a:rPr lang="ru-RU" sz="4400" dirty="0" err="1" smtClean="0">
                <a:solidFill>
                  <a:srgbClr val="002060"/>
                </a:solidFill>
              </a:rPr>
              <a:t>ц</a:t>
            </a:r>
            <a:r>
              <a:rPr lang="ru-RU" sz="4400" dirty="0" smtClean="0">
                <a:solidFill>
                  <a:srgbClr val="002060"/>
                </a:solidFill>
              </a:rPr>
              <a:t>…</a:t>
            </a:r>
            <a:r>
              <a:rPr lang="ru-RU" sz="4400" dirty="0" err="1" smtClean="0">
                <a:solidFill>
                  <a:srgbClr val="002060"/>
                </a:solidFill>
              </a:rPr>
              <a:t>рк</a:t>
            </a:r>
            <a:r>
              <a:rPr lang="ru-RU" sz="4400" dirty="0" smtClean="0">
                <a:solidFill>
                  <a:srgbClr val="002060"/>
                </a:solidFill>
              </a:rPr>
              <a:t>, </a:t>
            </a:r>
            <a:r>
              <a:rPr lang="ru-RU" sz="4400" dirty="0" err="1" smtClean="0">
                <a:solidFill>
                  <a:srgbClr val="002060"/>
                </a:solidFill>
              </a:rPr>
              <a:t>ц</a:t>
            </a:r>
            <a:r>
              <a:rPr lang="ru-RU" sz="4400" dirty="0" smtClean="0">
                <a:solidFill>
                  <a:srgbClr val="002060"/>
                </a:solidFill>
              </a:rPr>
              <a:t>…ганка, </a:t>
            </a:r>
            <a:r>
              <a:rPr lang="ru-RU" sz="4400" dirty="0" err="1" smtClean="0">
                <a:solidFill>
                  <a:srgbClr val="002060"/>
                </a:solidFill>
              </a:rPr>
              <a:t>акац</a:t>
            </a:r>
            <a:r>
              <a:rPr lang="ru-RU" sz="4400" dirty="0" smtClean="0">
                <a:solidFill>
                  <a:srgbClr val="002060"/>
                </a:solidFill>
              </a:rPr>
              <a:t>…я, </a:t>
            </a:r>
            <a:r>
              <a:rPr lang="ru-RU" sz="4400" dirty="0" err="1" smtClean="0">
                <a:solidFill>
                  <a:srgbClr val="002060"/>
                </a:solidFill>
              </a:rPr>
              <a:t>междунаро</a:t>
            </a:r>
            <a:r>
              <a:rPr lang="ru-RU" sz="4400" dirty="0" smtClean="0">
                <a:solidFill>
                  <a:srgbClr val="002060"/>
                </a:solidFill>
              </a:rPr>
              <a:t>…</a:t>
            </a:r>
            <a:r>
              <a:rPr lang="ru-RU" sz="4400" dirty="0" err="1" smtClean="0">
                <a:solidFill>
                  <a:srgbClr val="002060"/>
                </a:solidFill>
              </a:rPr>
              <a:t>ный</a:t>
            </a:r>
            <a:r>
              <a:rPr lang="ru-RU" sz="4400" dirty="0" smtClean="0">
                <a:solidFill>
                  <a:srgbClr val="002060"/>
                </a:solidFill>
              </a:rPr>
              <a:t>, г…</a:t>
            </a:r>
            <a:r>
              <a:rPr lang="ru-RU" sz="4400" dirty="0" err="1" smtClean="0">
                <a:solidFill>
                  <a:srgbClr val="002060"/>
                </a:solidFill>
              </a:rPr>
              <a:t>роический</a:t>
            </a:r>
            <a:r>
              <a:rPr lang="ru-RU" sz="4400" dirty="0" smtClean="0">
                <a:solidFill>
                  <a:srgbClr val="002060"/>
                </a:solidFill>
              </a:rPr>
              <a:t>, ст…</a:t>
            </a:r>
            <a:r>
              <a:rPr lang="ru-RU" sz="4400" dirty="0" err="1" smtClean="0">
                <a:solidFill>
                  <a:srgbClr val="002060"/>
                </a:solidFill>
              </a:rPr>
              <a:t>лешница</a:t>
            </a:r>
            <a:r>
              <a:rPr lang="ru-RU" sz="4400" dirty="0" smtClean="0">
                <a:solidFill>
                  <a:srgbClr val="002060"/>
                </a:solidFill>
              </a:rPr>
              <a:t>, п…</a:t>
            </a:r>
            <a:r>
              <a:rPr lang="ru-RU" sz="4400" dirty="0" err="1" smtClean="0">
                <a:solidFill>
                  <a:srgbClr val="002060"/>
                </a:solidFill>
              </a:rPr>
              <a:t>доконник</a:t>
            </a:r>
            <a:r>
              <a:rPr lang="ru-RU" sz="4400" dirty="0" smtClean="0">
                <a:solidFill>
                  <a:srgbClr val="002060"/>
                </a:solidFill>
              </a:rPr>
              <a:t>, и…морозь, </a:t>
            </a:r>
            <a:r>
              <a:rPr lang="ru-RU" sz="4400" dirty="0" err="1" smtClean="0">
                <a:solidFill>
                  <a:srgbClr val="002060"/>
                </a:solidFill>
              </a:rPr>
              <a:t>бе</a:t>
            </a:r>
            <a:r>
              <a:rPr lang="ru-RU" sz="4400" dirty="0" smtClean="0">
                <a:solidFill>
                  <a:srgbClr val="002060"/>
                </a:solidFill>
              </a:rPr>
              <a:t>…смертный, …делать.</a:t>
            </a:r>
            <a:endParaRPr lang="ru-RU" sz="4400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1339204"/>
          <a:ext cx="50006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"/>
              </a:tblGrid>
              <a:tr h="500066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Ю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285984" y="1285860"/>
          <a:ext cx="28575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000496" y="1348729"/>
          <a:ext cx="47623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32"/>
              </a:tblGrid>
              <a:tr h="28575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643702" y="1357298"/>
          <a:ext cx="33335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3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85852" y="1928802"/>
          <a:ext cx="33335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3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143240" y="2000240"/>
          <a:ext cx="33335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3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929454" y="1928802"/>
          <a:ext cx="33335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3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357290" y="2714620"/>
          <a:ext cx="33335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3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357686" y="2643182"/>
          <a:ext cx="33335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356"/>
              </a:tblGrid>
              <a:tr h="428628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7143768" y="2643182"/>
          <a:ext cx="33335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3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571472" y="3357562"/>
          <a:ext cx="33335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3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857488" y="3357562"/>
          <a:ext cx="35719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7358082" y="3357562"/>
          <a:ext cx="42862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4357686" y="3357562"/>
          <a:ext cx="40479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79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Ы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3071802" y="4000504"/>
          <a:ext cx="33335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3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Д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4786314" y="4071942"/>
          <a:ext cx="40479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79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785786" y="4714884"/>
          <a:ext cx="33335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3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3857620" y="4714884"/>
          <a:ext cx="33335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3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642910" y="5429264"/>
          <a:ext cx="33335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3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З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3571868" y="5357826"/>
          <a:ext cx="33335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3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6643702" y="5357826"/>
          <a:ext cx="33335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3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79617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Admin\Desktop\Literatur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404" y="-31541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556792"/>
            <a:ext cx="44644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Совиные </a:t>
            </a:r>
            <a:r>
              <a:rPr lang="ru-RU" sz="2800" b="1" dirty="0"/>
              <a:t>глаза</a:t>
            </a:r>
            <a:r>
              <a:rPr lang="ru-RU" sz="2800" b="1" dirty="0" smtClean="0"/>
              <a:t>.</a:t>
            </a:r>
          </a:p>
          <a:p>
            <a:r>
              <a:rPr lang="ru-RU" sz="2800" b="1" dirty="0" smtClean="0"/>
              <a:t> Орлиная </a:t>
            </a:r>
            <a:r>
              <a:rPr lang="ru-RU" sz="2800" b="1" dirty="0"/>
              <a:t>зоркость. </a:t>
            </a:r>
            <a:endParaRPr lang="ru-RU" sz="2800" b="1" dirty="0" smtClean="0"/>
          </a:p>
          <a:p>
            <a:r>
              <a:rPr lang="ru-RU" sz="2800" b="1" dirty="0" smtClean="0"/>
              <a:t>Деревянный потолок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r>
              <a:rPr lang="ru-RU" sz="2800" b="1" dirty="0" smtClean="0"/>
              <a:t>Свинцовые </a:t>
            </a:r>
            <a:r>
              <a:rPr lang="ru-RU" sz="2800" b="1" dirty="0"/>
              <a:t>фигурки. </a:t>
            </a:r>
            <a:endParaRPr lang="ru-RU" sz="2800" b="1" dirty="0" smtClean="0"/>
          </a:p>
          <a:p>
            <a:r>
              <a:rPr lang="ru-RU" sz="2800" b="1" dirty="0" smtClean="0"/>
              <a:t>Кожаное </a:t>
            </a:r>
            <a:r>
              <a:rPr lang="ru-RU" sz="2800" b="1" dirty="0"/>
              <a:t>пальто. </a:t>
            </a:r>
            <a:endParaRPr lang="ru-RU" sz="2800" b="1" dirty="0" smtClean="0"/>
          </a:p>
          <a:p>
            <a:r>
              <a:rPr lang="ru-RU" sz="2800" b="1" dirty="0" smtClean="0"/>
              <a:t>Серебряный </a:t>
            </a:r>
            <a:r>
              <a:rPr lang="ru-RU" sz="2800" b="1" dirty="0"/>
              <a:t>подсвечник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1563991"/>
            <a:ext cx="44970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Колба из стекла</a:t>
            </a:r>
            <a:r>
              <a:rPr lang="ru-RU" sz="2800" b="1" dirty="0" smtClean="0"/>
              <a:t>.</a:t>
            </a:r>
          </a:p>
          <a:p>
            <a:r>
              <a:rPr lang="ru-RU" sz="2800" b="1" dirty="0" smtClean="0"/>
              <a:t> </a:t>
            </a:r>
            <a:r>
              <a:rPr lang="ru-RU" sz="2800" b="1" dirty="0"/>
              <a:t>Матрешки из дерева. </a:t>
            </a:r>
            <a:endParaRPr lang="ru-RU" sz="2800" b="1" dirty="0" smtClean="0"/>
          </a:p>
          <a:p>
            <a:r>
              <a:rPr lang="ru-RU" sz="2800" b="1" dirty="0" smtClean="0"/>
              <a:t>Шарик </a:t>
            </a:r>
            <a:r>
              <a:rPr lang="ru-RU" sz="2800" b="1" dirty="0"/>
              <a:t>из металла. </a:t>
            </a:r>
            <a:endParaRPr lang="ru-RU" sz="2800" b="1" dirty="0" smtClean="0"/>
          </a:p>
          <a:p>
            <a:r>
              <a:rPr lang="ru-RU" sz="2800" b="1" dirty="0" smtClean="0"/>
              <a:t>Платье </a:t>
            </a:r>
            <a:r>
              <a:rPr lang="ru-RU" sz="2800" b="1" dirty="0"/>
              <a:t>для осени</a:t>
            </a:r>
            <a:r>
              <a:rPr lang="ru-RU" sz="2800" b="1" dirty="0" smtClean="0"/>
              <a:t>.</a:t>
            </a:r>
          </a:p>
          <a:p>
            <a:r>
              <a:rPr lang="ru-RU" sz="2800" b="1" dirty="0" smtClean="0"/>
              <a:t> </a:t>
            </a:r>
            <a:r>
              <a:rPr lang="ru-RU" sz="2800" b="1" dirty="0"/>
              <a:t>Костюм из шерсти. </a:t>
            </a:r>
            <a:endParaRPr lang="ru-RU" sz="2800" b="1" dirty="0" smtClean="0"/>
          </a:p>
          <a:p>
            <a:r>
              <a:rPr lang="ru-RU" sz="2800" b="1" dirty="0" smtClean="0"/>
              <a:t>Документы </a:t>
            </a:r>
            <a:r>
              <a:rPr lang="ru-RU" sz="2800" b="1" dirty="0"/>
              <a:t>для проезда</a:t>
            </a:r>
            <a:r>
              <a:rPr lang="ru-RU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5102" y="649970"/>
            <a:ext cx="79065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Лингвистическая разминка</a:t>
            </a:r>
            <a:endParaRPr lang="ru-RU" sz="36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 rot="3012028">
            <a:off x="2702613" y="4385792"/>
            <a:ext cx="2212559" cy="606695"/>
          </a:xfrm>
          <a:prstGeom prst="curvedDownArrow">
            <a:avLst>
              <a:gd name="adj1" fmla="val 25000"/>
              <a:gd name="adj2" fmla="val 5022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19379" y="5271591"/>
            <a:ext cx="5403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согласованные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375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Admin\Desktop\Literatur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749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1032" y="692696"/>
            <a:ext cx="8712968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Особенно звучит для  меня слово «Родина»  полное глубокого смысла.</a:t>
            </a:r>
          </a:p>
        </p:txBody>
      </p:sp>
    </p:spTree>
    <p:extLst>
      <p:ext uri="{BB962C8B-B14F-4D97-AF65-F5344CB8AC3E}">
        <p14:creationId xmlns="" xmlns:p14="http://schemas.microsoft.com/office/powerpoint/2010/main" val="330122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Admin\Desktop\Literatur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dmin\Desktop\Literatur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749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68751"/>
            <a:ext cx="9755188" cy="731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0725" y="1003779"/>
            <a:ext cx="85689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Особенно звучит для  меня</a:t>
            </a: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слово «Родина» </a:t>
            </a: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полное глубокого смысла</a:t>
            </a: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27012" y="1628800"/>
            <a:ext cx="593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х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Круговая стрелка 9"/>
          <p:cNvSpPr/>
          <p:nvPr/>
        </p:nvSpPr>
        <p:spPr>
          <a:xfrm>
            <a:off x="6620444" y="1990918"/>
            <a:ext cx="1191916" cy="273422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967299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Минус 10"/>
          <p:cNvSpPr/>
          <p:nvPr/>
        </p:nvSpPr>
        <p:spPr>
          <a:xfrm>
            <a:off x="4211960" y="3861048"/>
            <a:ext cx="4680520" cy="30060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-900608" y="4857370"/>
            <a:ext cx="10729192" cy="30139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9389" y="5460156"/>
            <a:ext cx="83452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обособленное определение</a:t>
            </a:r>
            <a:endParaRPr lang="ru-RU" sz="36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790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Admin\Desktop\Literatur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1179" y="548680"/>
            <a:ext cx="40836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Тема урока: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2467" y="1700808"/>
            <a:ext cx="8419100" cy="2308324"/>
          </a:xfrm>
          <a:prstGeom prst="rect">
            <a:avLst/>
          </a:prstGeom>
          <a:noFill/>
          <a:scene3d>
            <a:camera prst="orthographicFront"/>
            <a:lightRig rig="brightRoom" dir="t"/>
          </a:scene3d>
          <a:sp3d contourW="12700">
            <a:contourClr>
              <a:srgbClr val="0070C0"/>
            </a:contourClr>
          </a:sp3d>
        </p:spPr>
        <p:txBody>
          <a:bodyPr wrap="non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Обособление согласованных </a:t>
            </a:r>
          </a:p>
          <a:p>
            <a:pPr algn="ctr"/>
            <a:r>
              <a:rPr lang="ru-RU" sz="3600" b="1" cap="all" dirty="0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определений. </a:t>
            </a:r>
          </a:p>
          <a:p>
            <a:pPr algn="ctr"/>
            <a:r>
              <a:rPr lang="ru-RU" sz="3600" b="1" cap="all" dirty="0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выделительные </a:t>
            </a:r>
          </a:p>
          <a:p>
            <a:pPr algn="ctr"/>
            <a:r>
              <a:rPr lang="ru-RU" sz="3600" b="1" cap="all" spc="0" dirty="0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Знаки препинания при них</a:t>
            </a:r>
            <a:r>
              <a:rPr lang="ru-RU" sz="3600" b="1" cap="all" spc="0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.</a:t>
            </a:r>
            <a:endParaRPr lang="ru-RU" sz="3600" b="1" cap="all" spc="0" dirty="0">
              <a:ln/>
              <a:solidFill>
                <a:schemeClr val="accent1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682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Admin\Desktop\Literatur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3568" y="692696"/>
            <a:ext cx="793930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2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Цели: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1)разобрать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все случаи обособления согласованных определений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52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2) </a:t>
            </a:r>
            <a:r>
              <a:rPr lang="ru-RU" sz="3600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</a:t>
            </a:r>
            <a:r>
              <a:rPr lang="ru-RU" sz="3600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аучиться правильно расставлять знаки препинания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предложениях с обособленными определениями;</a:t>
            </a:r>
          </a:p>
          <a:p>
            <a:pPr marL="0" marR="0" lvl="0" indent="152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3) закрепить полученные знания на практике.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302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Admin\Desktop\Literatur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804" y="-223032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620688"/>
            <a:ext cx="82809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</a:rPr>
              <a:t>      1.  </a:t>
            </a:r>
            <a:r>
              <a:rPr lang="ru-RU" sz="3200" b="1" dirty="0" smtClean="0">
                <a:solidFill>
                  <a:srgbClr val="002060"/>
                </a:solidFill>
              </a:rPr>
              <a:t>Тропинка</a:t>
            </a:r>
            <a:r>
              <a:rPr lang="ru-RU" sz="3200" b="1" dirty="0">
                <a:solidFill>
                  <a:srgbClr val="002060"/>
                </a:solidFill>
              </a:rPr>
              <a:t>, зарастающая травой, вела к реке</a:t>
            </a:r>
            <a:r>
              <a:rPr lang="ru-RU" sz="3200" b="1" dirty="0" smtClean="0">
                <a:solidFill>
                  <a:srgbClr val="002060"/>
                </a:solidFill>
              </a:rPr>
              <a:t>.  </a:t>
            </a:r>
            <a:endParaRPr lang="ru-RU" sz="3200" b="1" dirty="0">
              <a:solidFill>
                <a:srgbClr val="002060"/>
              </a:solidFill>
            </a:endParaRPr>
          </a:p>
          <a:p>
            <a:pPr lvl="0"/>
            <a:r>
              <a:rPr lang="ru-RU" sz="3200" b="1" dirty="0" smtClean="0">
                <a:solidFill>
                  <a:srgbClr val="FF0000"/>
                </a:solidFill>
              </a:rPr>
              <a:t>2.</a:t>
            </a:r>
            <a:r>
              <a:rPr lang="ru-RU" sz="3200" b="1" dirty="0" smtClean="0">
                <a:solidFill>
                  <a:srgbClr val="002060"/>
                </a:solidFill>
              </a:rPr>
              <a:t>Довольный </a:t>
            </a:r>
            <a:r>
              <a:rPr lang="ru-RU" sz="3200" b="1" dirty="0">
                <a:solidFill>
                  <a:srgbClr val="002060"/>
                </a:solidFill>
              </a:rPr>
              <a:t>своими успехами, он рассказал мне о них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  <a:endParaRPr lang="ru-RU" sz="3200" b="1" dirty="0">
              <a:solidFill>
                <a:srgbClr val="002060"/>
              </a:solidFill>
            </a:endParaRPr>
          </a:p>
          <a:p>
            <a:pPr lvl="0"/>
            <a:r>
              <a:rPr lang="ru-RU" sz="3200" b="1" dirty="0" smtClean="0">
                <a:solidFill>
                  <a:srgbClr val="FF0000"/>
                </a:solidFill>
              </a:rPr>
              <a:t>3.</a:t>
            </a:r>
            <a:r>
              <a:rPr lang="ru-RU" sz="3200" b="1" dirty="0" smtClean="0">
                <a:solidFill>
                  <a:srgbClr val="002060"/>
                </a:solidFill>
              </a:rPr>
              <a:t>Он , счастливый, рассказал </a:t>
            </a:r>
            <a:r>
              <a:rPr lang="ru-RU" sz="3200" b="1" dirty="0">
                <a:solidFill>
                  <a:srgbClr val="002060"/>
                </a:solidFill>
              </a:rPr>
              <a:t>мне о своих успехах.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lvl="0"/>
            <a:r>
              <a:rPr lang="ru-RU" sz="3200" b="1" dirty="0" smtClean="0">
                <a:solidFill>
                  <a:srgbClr val="FF0000"/>
                </a:solidFill>
              </a:rPr>
              <a:t>4.</a:t>
            </a:r>
            <a:r>
              <a:rPr lang="ru-RU" sz="3200" b="1" dirty="0" smtClean="0">
                <a:solidFill>
                  <a:srgbClr val="002060"/>
                </a:solidFill>
              </a:rPr>
              <a:t>Ночь</a:t>
            </a:r>
            <a:r>
              <a:rPr lang="ru-RU" sz="3200" b="1" dirty="0">
                <a:solidFill>
                  <a:srgbClr val="002060"/>
                </a:solidFill>
              </a:rPr>
              <a:t>, облачная </a:t>
            </a:r>
            <a:r>
              <a:rPr lang="ru-RU" sz="3200" b="1" dirty="0" smtClean="0">
                <a:solidFill>
                  <a:srgbClr val="002060"/>
                </a:solidFill>
              </a:rPr>
              <a:t>и  туманная</a:t>
            </a:r>
            <a:r>
              <a:rPr lang="ru-RU" sz="3200" b="1" dirty="0">
                <a:solidFill>
                  <a:srgbClr val="002060"/>
                </a:solidFill>
              </a:rPr>
              <a:t>, окутала землю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</a:p>
          <a:p>
            <a:pPr lvl="0"/>
            <a:r>
              <a:rPr lang="ru-RU" sz="3200" b="1" dirty="0" smtClean="0">
                <a:solidFill>
                  <a:srgbClr val="FF0000"/>
                </a:solidFill>
              </a:rPr>
              <a:t>5.</a:t>
            </a:r>
            <a:r>
              <a:rPr lang="ru-RU" sz="3200" b="1" dirty="0" smtClean="0">
                <a:solidFill>
                  <a:srgbClr val="002060"/>
                </a:solidFill>
              </a:rPr>
              <a:t>Уставшие</a:t>
            </a:r>
            <a:r>
              <a:rPr lang="ru-RU" sz="3200" b="1" dirty="0">
                <a:solidFill>
                  <a:srgbClr val="002060"/>
                </a:solidFill>
              </a:rPr>
              <a:t>, туристы </a:t>
            </a:r>
            <a:r>
              <a:rPr lang="ru-RU" sz="3200" b="1" dirty="0" smtClean="0">
                <a:solidFill>
                  <a:srgbClr val="002060"/>
                </a:solidFill>
              </a:rPr>
              <a:t>  решили  </a:t>
            </a:r>
          </a:p>
          <a:p>
            <a:pPr lvl="0"/>
            <a:r>
              <a:rPr lang="ru-RU" sz="3200" b="1" dirty="0" smtClean="0">
                <a:solidFill>
                  <a:srgbClr val="002060"/>
                </a:solidFill>
              </a:rPr>
              <a:t>                    отказаться  от повторного  </a:t>
            </a:r>
          </a:p>
          <a:p>
            <a:pPr lvl="0"/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                              восхождения.</a:t>
            </a:r>
            <a:endParaRPr lang="ru-RU" sz="3200" b="1" dirty="0">
              <a:solidFill>
                <a:srgbClr val="002060"/>
              </a:solidFill>
            </a:endParaRPr>
          </a:p>
          <a:p>
            <a:pPr lvl="0"/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586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Кутю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506</TotalTime>
  <Words>480</Words>
  <Application>Microsoft Office PowerPoint</Application>
  <PresentationFormat>Экран (4:3)</PresentationFormat>
  <Paragraphs>98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Кутюр</vt:lpstr>
      <vt:lpstr>Поток</vt:lpstr>
      <vt:lpstr>Слайд 1</vt:lpstr>
      <vt:lpstr>Слайд 2</vt:lpstr>
      <vt:lpstr>Орфографическая зоркость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МОУ "Краснозаводская средняя общеобразовательная 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МОУ "Краснозаводская средняя общеобразовательная "</dc:creator>
  <cp:lastModifiedBy>user</cp:lastModifiedBy>
  <cp:revision>41</cp:revision>
  <dcterms:created xsi:type="dcterms:W3CDTF">2010-02-09T12:30:27Z</dcterms:created>
  <dcterms:modified xsi:type="dcterms:W3CDTF">2020-03-26T09:04:04Z</dcterms:modified>
</cp:coreProperties>
</file>