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</p:sldMasterIdLst>
  <p:sldIdLst>
    <p:sldId id="256" r:id="rId7"/>
    <p:sldId id="257" r:id="rId8"/>
    <p:sldId id="258" r:id="rId9"/>
    <p:sldId id="260" r:id="rId10"/>
    <p:sldId id="259" r:id="rId11"/>
    <p:sldId id="261" r:id="rId12"/>
    <p:sldId id="264" r:id="rId13"/>
    <p:sldId id="263" r:id="rId14"/>
    <p:sldId id="265" r:id="rId15"/>
    <p:sldId id="266" r:id="rId16"/>
    <p:sldId id="267" r:id="rId17"/>
    <p:sldId id="268" r:id="rId18"/>
    <p:sldId id="269" r:id="rId19"/>
    <p:sldId id="270" r:id="rId20"/>
    <p:sldId id="272" r:id="rId21"/>
    <p:sldId id="274" r:id="rId22"/>
    <p:sldId id="275" r:id="rId23"/>
    <p:sldId id="271" r:id="rId24"/>
    <p:sldId id="276" r:id="rId25"/>
    <p:sldId id="278" r:id="rId26"/>
    <p:sldId id="279" r:id="rId27"/>
    <p:sldId id="280" r:id="rId28"/>
    <p:sldId id="281" r:id="rId29"/>
    <p:sldId id="282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5699F7-637D-461B-B5CC-1E4155334DA4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DB202C-67E5-4BCE-8BE6-29DCAE3B46CF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ru-RU" sz="2400" b="1" i="1" dirty="0" smtClean="0"/>
            <a:t>Система образования в начале </a:t>
          </a:r>
          <a:r>
            <a:rPr lang="en-US" sz="2400" b="1" i="1" dirty="0" err="1" smtClean="0">
              <a:latin typeface="Arial"/>
              <a:cs typeface="Arial"/>
            </a:rPr>
            <a:t>XlX</a:t>
          </a:r>
          <a:r>
            <a:rPr lang="ru-RU" sz="2400" b="1" i="1" dirty="0" smtClean="0">
              <a:latin typeface="Arial"/>
              <a:cs typeface="Arial"/>
            </a:rPr>
            <a:t> века.</a:t>
          </a:r>
          <a:r>
            <a:rPr lang="ru-RU" sz="2400" b="1" i="1" dirty="0" smtClean="0"/>
            <a:t> </a:t>
          </a:r>
          <a:endParaRPr lang="ru-RU" sz="2400" b="1" i="1" dirty="0"/>
        </a:p>
      </dgm:t>
    </dgm:pt>
    <dgm:pt modelId="{06AD93C2-424E-413E-A56B-F739EFECF2B2}" type="parTrans" cxnId="{208E1C67-4F57-4E50-9814-B9E67F82DB20}">
      <dgm:prSet/>
      <dgm:spPr/>
      <dgm:t>
        <a:bodyPr/>
        <a:lstStyle/>
        <a:p>
          <a:endParaRPr lang="ru-RU"/>
        </a:p>
      </dgm:t>
    </dgm:pt>
    <dgm:pt modelId="{86B4F242-49D0-44C9-BA2A-E1212E51B731}" type="sibTrans" cxnId="{208E1C67-4F57-4E50-9814-B9E67F82DB20}">
      <dgm:prSet/>
      <dgm:spPr/>
      <dgm:t>
        <a:bodyPr/>
        <a:lstStyle/>
        <a:p>
          <a:endParaRPr lang="ru-RU"/>
        </a:p>
      </dgm:t>
    </dgm:pt>
    <dgm:pt modelId="{237B2D1F-CC96-439B-8E7D-E6F274C6B9E6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ru-RU" sz="2400" b="1" u="sng" dirty="0" smtClean="0"/>
            <a:t>Высшая школа:</a:t>
          </a:r>
        </a:p>
        <a:p>
          <a:r>
            <a:rPr lang="ru-RU" sz="2400" b="1" dirty="0" smtClean="0"/>
            <a:t>Университеты.</a:t>
          </a:r>
        </a:p>
        <a:p>
          <a:r>
            <a:rPr lang="ru-RU" sz="2400" b="1" dirty="0" smtClean="0"/>
            <a:t>Академии.</a:t>
          </a:r>
        </a:p>
        <a:p>
          <a:endParaRPr lang="ru-RU" sz="2400" b="1" dirty="0" smtClean="0"/>
        </a:p>
        <a:p>
          <a:endParaRPr lang="ru-RU" sz="2400" b="1" dirty="0" smtClean="0"/>
        </a:p>
        <a:p>
          <a:endParaRPr lang="ru-RU" sz="2400" b="1" dirty="0"/>
        </a:p>
      </dgm:t>
    </dgm:pt>
    <dgm:pt modelId="{A30C399C-65B8-432E-A92D-E78DC3FF814B}" type="parTrans" cxnId="{1BCF5E4D-DA8C-40A2-8FB5-B422B3EBF837}">
      <dgm:prSet/>
      <dgm:spPr/>
      <dgm:t>
        <a:bodyPr/>
        <a:lstStyle/>
        <a:p>
          <a:endParaRPr lang="ru-RU"/>
        </a:p>
      </dgm:t>
    </dgm:pt>
    <dgm:pt modelId="{F9041155-5B3B-4F74-90EA-D0C1C4DEAD9F}" type="sibTrans" cxnId="{1BCF5E4D-DA8C-40A2-8FB5-B422B3EBF837}">
      <dgm:prSet/>
      <dgm:spPr/>
      <dgm:t>
        <a:bodyPr/>
        <a:lstStyle/>
        <a:p>
          <a:endParaRPr lang="ru-RU"/>
        </a:p>
      </dgm:t>
    </dgm:pt>
    <dgm:pt modelId="{1B2496EA-B264-437F-920B-A7520D5697BC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ru-RU" sz="2400" b="1" u="sng" dirty="0" smtClean="0"/>
            <a:t>Общеобразовательная школа:</a:t>
          </a:r>
        </a:p>
        <a:p>
          <a:r>
            <a:rPr lang="ru-RU" sz="2400" b="1" dirty="0" smtClean="0"/>
            <a:t>Гимназия (7 лет).</a:t>
          </a:r>
        </a:p>
        <a:p>
          <a:r>
            <a:rPr lang="ru-RU" sz="2400" b="1" dirty="0" smtClean="0"/>
            <a:t>Уездные училища (3года).</a:t>
          </a:r>
        </a:p>
        <a:p>
          <a:r>
            <a:rPr lang="ru-RU" sz="2400" b="1" dirty="0" smtClean="0"/>
            <a:t>Приходские училища (1 год).</a:t>
          </a:r>
          <a:endParaRPr lang="ru-RU" sz="2400" b="1" dirty="0"/>
        </a:p>
      </dgm:t>
    </dgm:pt>
    <dgm:pt modelId="{B8892086-5A39-41C9-A7CD-E8F1D5B348DB}" type="parTrans" cxnId="{C1C5D93E-49E4-4DAE-8F72-29EB8E02F1FC}">
      <dgm:prSet/>
      <dgm:spPr/>
      <dgm:t>
        <a:bodyPr/>
        <a:lstStyle/>
        <a:p>
          <a:endParaRPr lang="ru-RU"/>
        </a:p>
      </dgm:t>
    </dgm:pt>
    <dgm:pt modelId="{38D419D3-105D-4D0D-A84C-3658B1944A19}" type="sibTrans" cxnId="{C1C5D93E-49E4-4DAE-8F72-29EB8E02F1FC}">
      <dgm:prSet/>
      <dgm:spPr/>
      <dgm:t>
        <a:bodyPr/>
        <a:lstStyle/>
        <a:p>
          <a:endParaRPr lang="ru-RU"/>
        </a:p>
      </dgm:t>
    </dgm:pt>
    <dgm:pt modelId="{1B494E5E-EC71-489C-860F-460C72D59499}" type="pres">
      <dgm:prSet presAssocID="{E25699F7-637D-461B-B5CC-1E4155334DA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A80FA2-1645-40AA-8AC1-57361452E5FC}" type="pres">
      <dgm:prSet presAssocID="{D2DB202C-67E5-4BCE-8BE6-29DCAE3B46CF}" presName="node" presStyleLbl="node1" presStyleIdx="0" presStyleCnt="3" custScaleX="250147" custRadScaleRad="88373" custRadScaleInc="-26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911A8A-A8F2-4590-9D4F-ED5F531C6332}" type="pres">
      <dgm:prSet presAssocID="{86B4F242-49D0-44C9-BA2A-E1212E51B731}" presName="sibTrans" presStyleLbl="sibTrans2D1" presStyleIdx="0" presStyleCnt="3"/>
      <dgm:spPr/>
      <dgm:t>
        <a:bodyPr/>
        <a:lstStyle/>
        <a:p>
          <a:endParaRPr lang="ru-RU"/>
        </a:p>
      </dgm:t>
    </dgm:pt>
    <dgm:pt modelId="{06AAC396-89F8-4CA1-9474-6180A748052C}" type="pres">
      <dgm:prSet presAssocID="{86B4F242-49D0-44C9-BA2A-E1212E51B731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9E84C1FE-B6CB-4982-AD28-C711E8F07B59}" type="pres">
      <dgm:prSet presAssocID="{237B2D1F-CC96-439B-8E7D-E6F274C6B9E6}" presName="node" presStyleLbl="node1" presStyleIdx="1" presStyleCnt="3" custScaleX="108945" custScaleY="216183" custRadScaleRad="85511" custRadScaleInc="-210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B8152E-276C-457F-921B-FD84D019F973}" type="pres">
      <dgm:prSet presAssocID="{F9041155-5B3B-4F74-90EA-D0C1C4DEAD9F}" presName="sibTrans" presStyleLbl="sibTrans2D1" presStyleIdx="1" presStyleCnt="3" custLinFactNeighborX="1241" custLinFactNeighborY="-61085"/>
      <dgm:spPr/>
      <dgm:t>
        <a:bodyPr/>
        <a:lstStyle/>
        <a:p>
          <a:endParaRPr lang="ru-RU"/>
        </a:p>
      </dgm:t>
    </dgm:pt>
    <dgm:pt modelId="{B6B25807-2426-445D-85A4-3884206BE860}" type="pres">
      <dgm:prSet presAssocID="{F9041155-5B3B-4F74-90EA-D0C1C4DEAD9F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AF96BAEB-E417-47F2-ACD8-2D58474DBA03}" type="pres">
      <dgm:prSet presAssocID="{1B2496EA-B264-437F-920B-A7520D5697BC}" presName="node" presStyleLbl="node1" presStyleIdx="2" presStyleCnt="3" custScaleX="107671" custScaleY="211211" custRadScaleRad="90112" custRadScaleInc="217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1101B2-030C-41CF-AB30-03E56907403E}" type="pres">
      <dgm:prSet presAssocID="{38D419D3-105D-4D0D-A84C-3658B1944A19}" presName="sibTrans" presStyleLbl="sibTrans2D1" presStyleIdx="2" presStyleCnt="3"/>
      <dgm:spPr/>
      <dgm:t>
        <a:bodyPr/>
        <a:lstStyle/>
        <a:p>
          <a:endParaRPr lang="ru-RU"/>
        </a:p>
      </dgm:t>
    </dgm:pt>
    <dgm:pt modelId="{65EA8FF4-AB06-454C-897D-107B2655096B}" type="pres">
      <dgm:prSet presAssocID="{38D419D3-105D-4D0D-A84C-3658B1944A19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D685BBE0-7DAB-46FD-B399-2C69F4652559}" type="presOf" srcId="{38D419D3-105D-4D0D-A84C-3658B1944A19}" destId="{65EA8FF4-AB06-454C-897D-107B2655096B}" srcOrd="1" destOrd="0" presId="urn:microsoft.com/office/officeart/2005/8/layout/cycle7"/>
    <dgm:cxn modelId="{4361A2B1-5437-4C91-B10B-A6A802BCB4DC}" type="presOf" srcId="{86B4F242-49D0-44C9-BA2A-E1212E51B731}" destId="{19911A8A-A8F2-4590-9D4F-ED5F531C6332}" srcOrd="0" destOrd="0" presId="urn:microsoft.com/office/officeart/2005/8/layout/cycle7"/>
    <dgm:cxn modelId="{5F278BA2-33C7-4985-A97D-749D9D1A172C}" type="presOf" srcId="{F9041155-5B3B-4F74-90EA-D0C1C4DEAD9F}" destId="{FFB8152E-276C-457F-921B-FD84D019F973}" srcOrd="0" destOrd="0" presId="urn:microsoft.com/office/officeart/2005/8/layout/cycle7"/>
    <dgm:cxn modelId="{D3A897A9-6314-4572-995A-F2F63E052592}" type="presOf" srcId="{E25699F7-637D-461B-B5CC-1E4155334DA4}" destId="{1B494E5E-EC71-489C-860F-460C72D59499}" srcOrd="0" destOrd="0" presId="urn:microsoft.com/office/officeart/2005/8/layout/cycle7"/>
    <dgm:cxn modelId="{208E1C67-4F57-4E50-9814-B9E67F82DB20}" srcId="{E25699F7-637D-461B-B5CC-1E4155334DA4}" destId="{D2DB202C-67E5-4BCE-8BE6-29DCAE3B46CF}" srcOrd="0" destOrd="0" parTransId="{06AD93C2-424E-413E-A56B-F739EFECF2B2}" sibTransId="{86B4F242-49D0-44C9-BA2A-E1212E51B731}"/>
    <dgm:cxn modelId="{42EE362F-8AE9-4020-99A7-744C0C2E3777}" type="presOf" srcId="{38D419D3-105D-4D0D-A84C-3658B1944A19}" destId="{2E1101B2-030C-41CF-AB30-03E56907403E}" srcOrd="0" destOrd="0" presId="urn:microsoft.com/office/officeart/2005/8/layout/cycle7"/>
    <dgm:cxn modelId="{A6DF6812-7C0A-46B8-98E2-E780111A3D08}" type="presOf" srcId="{237B2D1F-CC96-439B-8E7D-E6F274C6B9E6}" destId="{9E84C1FE-B6CB-4982-AD28-C711E8F07B59}" srcOrd="0" destOrd="0" presId="urn:microsoft.com/office/officeart/2005/8/layout/cycle7"/>
    <dgm:cxn modelId="{1BCF5E4D-DA8C-40A2-8FB5-B422B3EBF837}" srcId="{E25699F7-637D-461B-B5CC-1E4155334DA4}" destId="{237B2D1F-CC96-439B-8E7D-E6F274C6B9E6}" srcOrd="1" destOrd="0" parTransId="{A30C399C-65B8-432E-A92D-E78DC3FF814B}" sibTransId="{F9041155-5B3B-4F74-90EA-D0C1C4DEAD9F}"/>
    <dgm:cxn modelId="{8E25E083-A89C-4516-ABBF-767475943141}" type="presOf" srcId="{86B4F242-49D0-44C9-BA2A-E1212E51B731}" destId="{06AAC396-89F8-4CA1-9474-6180A748052C}" srcOrd="1" destOrd="0" presId="urn:microsoft.com/office/officeart/2005/8/layout/cycle7"/>
    <dgm:cxn modelId="{3FAE647F-F391-4274-83BE-A09AE8E5E326}" type="presOf" srcId="{F9041155-5B3B-4F74-90EA-D0C1C4DEAD9F}" destId="{B6B25807-2426-445D-85A4-3884206BE860}" srcOrd="1" destOrd="0" presId="urn:microsoft.com/office/officeart/2005/8/layout/cycle7"/>
    <dgm:cxn modelId="{C5682412-B903-4DA9-B994-2D60D6B01148}" type="presOf" srcId="{D2DB202C-67E5-4BCE-8BE6-29DCAE3B46CF}" destId="{9CA80FA2-1645-40AA-8AC1-57361452E5FC}" srcOrd="0" destOrd="0" presId="urn:microsoft.com/office/officeart/2005/8/layout/cycle7"/>
    <dgm:cxn modelId="{C1C5D93E-49E4-4DAE-8F72-29EB8E02F1FC}" srcId="{E25699F7-637D-461B-B5CC-1E4155334DA4}" destId="{1B2496EA-B264-437F-920B-A7520D5697BC}" srcOrd="2" destOrd="0" parTransId="{B8892086-5A39-41C9-A7CD-E8F1D5B348DB}" sibTransId="{38D419D3-105D-4D0D-A84C-3658B1944A19}"/>
    <dgm:cxn modelId="{5A6E5361-4C03-4AB0-ACB2-47D000AE6348}" type="presOf" srcId="{1B2496EA-B264-437F-920B-A7520D5697BC}" destId="{AF96BAEB-E417-47F2-ACD8-2D58474DBA03}" srcOrd="0" destOrd="0" presId="urn:microsoft.com/office/officeart/2005/8/layout/cycle7"/>
    <dgm:cxn modelId="{736DAE79-399C-4F53-B2F0-78DC39090834}" type="presParOf" srcId="{1B494E5E-EC71-489C-860F-460C72D59499}" destId="{9CA80FA2-1645-40AA-8AC1-57361452E5FC}" srcOrd="0" destOrd="0" presId="urn:microsoft.com/office/officeart/2005/8/layout/cycle7"/>
    <dgm:cxn modelId="{D8616400-888D-4344-9A8F-5D383E611A5A}" type="presParOf" srcId="{1B494E5E-EC71-489C-860F-460C72D59499}" destId="{19911A8A-A8F2-4590-9D4F-ED5F531C6332}" srcOrd="1" destOrd="0" presId="urn:microsoft.com/office/officeart/2005/8/layout/cycle7"/>
    <dgm:cxn modelId="{E154AAE5-949D-46B2-B176-2B90F363D87F}" type="presParOf" srcId="{19911A8A-A8F2-4590-9D4F-ED5F531C6332}" destId="{06AAC396-89F8-4CA1-9474-6180A748052C}" srcOrd="0" destOrd="0" presId="urn:microsoft.com/office/officeart/2005/8/layout/cycle7"/>
    <dgm:cxn modelId="{0491E6D4-E09C-4D11-BD3B-D2AEB08AC4E3}" type="presParOf" srcId="{1B494E5E-EC71-489C-860F-460C72D59499}" destId="{9E84C1FE-B6CB-4982-AD28-C711E8F07B59}" srcOrd="2" destOrd="0" presId="urn:microsoft.com/office/officeart/2005/8/layout/cycle7"/>
    <dgm:cxn modelId="{BF9A2D12-B82B-4E7F-A5EB-9B52B98AB225}" type="presParOf" srcId="{1B494E5E-EC71-489C-860F-460C72D59499}" destId="{FFB8152E-276C-457F-921B-FD84D019F973}" srcOrd="3" destOrd="0" presId="urn:microsoft.com/office/officeart/2005/8/layout/cycle7"/>
    <dgm:cxn modelId="{A596BA7F-A224-4085-89C4-78E1FD9646EE}" type="presParOf" srcId="{FFB8152E-276C-457F-921B-FD84D019F973}" destId="{B6B25807-2426-445D-85A4-3884206BE860}" srcOrd="0" destOrd="0" presId="urn:microsoft.com/office/officeart/2005/8/layout/cycle7"/>
    <dgm:cxn modelId="{58535C12-BE37-478B-A46D-4DBA63CD6C31}" type="presParOf" srcId="{1B494E5E-EC71-489C-860F-460C72D59499}" destId="{AF96BAEB-E417-47F2-ACD8-2D58474DBA03}" srcOrd="4" destOrd="0" presId="urn:microsoft.com/office/officeart/2005/8/layout/cycle7"/>
    <dgm:cxn modelId="{72634F32-A8CB-4ADD-B6FE-F8B372C569BB}" type="presParOf" srcId="{1B494E5E-EC71-489C-860F-460C72D59499}" destId="{2E1101B2-030C-41CF-AB30-03E56907403E}" srcOrd="5" destOrd="0" presId="urn:microsoft.com/office/officeart/2005/8/layout/cycle7"/>
    <dgm:cxn modelId="{87601213-1444-422B-92C5-7D401B686658}" type="presParOf" srcId="{2E1101B2-030C-41CF-AB30-03E56907403E}" destId="{65EA8FF4-AB06-454C-897D-107B2655096B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9A8A8F-DC92-423F-8898-5854F62380D3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6B280B-FCBA-4369-BA2D-BB0E8E629B43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4000" b="1" i="1" u="sng" dirty="0" smtClean="0"/>
            <a:t>Общеобразовательные учреждения</a:t>
          </a:r>
          <a:r>
            <a:rPr lang="ru-RU" sz="2400" b="1" dirty="0" smtClean="0"/>
            <a:t>.</a:t>
          </a:r>
          <a:endParaRPr lang="ru-RU" sz="2400" b="1" dirty="0"/>
        </a:p>
      </dgm:t>
    </dgm:pt>
    <dgm:pt modelId="{A7741922-9F9A-494A-AB08-C865D23056EB}" type="parTrans" cxnId="{7D261D33-81DA-4686-8890-137D8ABCBD1B}">
      <dgm:prSet/>
      <dgm:spPr/>
      <dgm:t>
        <a:bodyPr/>
        <a:lstStyle/>
        <a:p>
          <a:endParaRPr lang="ru-RU"/>
        </a:p>
      </dgm:t>
    </dgm:pt>
    <dgm:pt modelId="{FC298C33-4761-45CF-A1C8-797BDD767D17}" type="sibTrans" cxnId="{7D261D33-81DA-4686-8890-137D8ABCBD1B}">
      <dgm:prSet/>
      <dgm:spPr/>
      <dgm:t>
        <a:bodyPr/>
        <a:lstStyle/>
        <a:p>
          <a:endParaRPr lang="ru-RU"/>
        </a:p>
      </dgm:t>
    </dgm:pt>
    <dgm:pt modelId="{B17F96A8-4422-45BE-B20C-4A0D683213EE}">
      <dgm:prSet phldrT="[Текст]" custT="1"/>
      <dgm:spPr>
        <a:solidFill>
          <a:schemeClr val="accent2">
            <a:lumMod val="75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2400" b="1" dirty="0" smtClean="0"/>
            <a:t>Приходские училища</a:t>
          </a:r>
        </a:p>
        <a:p>
          <a:r>
            <a:rPr lang="ru-RU" sz="2400" b="1" dirty="0" smtClean="0"/>
            <a:t>(Для детей «низших слоёв»).</a:t>
          </a:r>
        </a:p>
        <a:p>
          <a:endParaRPr lang="ru-RU" sz="2400" b="1" dirty="0" smtClean="0"/>
        </a:p>
        <a:p>
          <a:endParaRPr lang="ru-RU" sz="2400" b="1" dirty="0" smtClean="0"/>
        </a:p>
        <a:p>
          <a:endParaRPr lang="ru-RU" sz="2400" b="1" dirty="0"/>
        </a:p>
      </dgm:t>
    </dgm:pt>
    <dgm:pt modelId="{CEBCE2B1-09CE-44B9-9B8C-16EE45F9FBC9}" type="parTrans" cxnId="{9CD3EB6F-8197-4633-B8F6-1B52A665A002}">
      <dgm:prSet/>
      <dgm:spPr/>
      <dgm:t>
        <a:bodyPr/>
        <a:lstStyle/>
        <a:p>
          <a:endParaRPr lang="ru-RU"/>
        </a:p>
      </dgm:t>
    </dgm:pt>
    <dgm:pt modelId="{1ADB98A0-7DC0-4EA5-82C9-0501A86D4288}" type="sibTrans" cxnId="{9CD3EB6F-8197-4633-B8F6-1B52A665A002}">
      <dgm:prSet/>
      <dgm:spPr/>
      <dgm:t>
        <a:bodyPr/>
        <a:lstStyle/>
        <a:p>
          <a:endParaRPr lang="ru-RU"/>
        </a:p>
      </dgm:t>
    </dgm:pt>
    <dgm:pt modelId="{755941DC-3B37-43E6-89AD-0B342172CABF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2400" b="1" dirty="0" smtClean="0"/>
            <a:t>Уездные училища</a:t>
          </a:r>
        </a:p>
        <a:p>
          <a:r>
            <a:rPr lang="ru-RU" sz="2400" b="1" dirty="0" smtClean="0"/>
            <a:t>(Для детей купцов, ремесленников,</a:t>
          </a:r>
        </a:p>
        <a:p>
          <a:r>
            <a:rPr lang="ru-RU" sz="2400" b="1" dirty="0" smtClean="0"/>
            <a:t>городских жителей).</a:t>
          </a:r>
        </a:p>
        <a:p>
          <a:endParaRPr lang="ru-RU" sz="2400" b="1" dirty="0"/>
        </a:p>
      </dgm:t>
    </dgm:pt>
    <dgm:pt modelId="{302B761F-54FF-4ED8-A461-339E1A30086A}" type="parTrans" cxnId="{6AA048D3-E022-40F3-B5DE-DD3E25B45C77}">
      <dgm:prSet/>
      <dgm:spPr/>
      <dgm:t>
        <a:bodyPr/>
        <a:lstStyle/>
        <a:p>
          <a:endParaRPr lang="ru-RU"/>
        </a:p>
      </dgm:t>
    </dgm:pt>
    <dgm:pt modelId="{69C2142C-5044-4329-A1A3-1555F7F791AE}" type="sibTrans" cxnId="{6AA048D3-E022-40F3-B5DE-DD3E25B45C77}">
      <dgm:prSet/>
      <dgm:spPr/>
      <dgm:t>
        <a:bodyPr/>
        <a:lstStyle/>
        <a:p>
          <a:endParaRPr lang="ru-RU"/>
        </a:p>
      </dgm:t>
    </dgm:pt>
    <dgm:pt modelId="{17DD78FF-89EB-424C-9A54-054CC8A75223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2400" b="1" dirty="0" smtClean="0"/>
            <a:t>Гимназии</a:t>
          </a:r>
        </a:p>
        <a:p>
          <a:r>
            <a:rPr lang="ru-RU" sz="2400" b="1" dirty="0" smtClean="0"/>
            <a:t>(для детей дворян. Купцов. </a:t>
          </a:r>
          <a:r>
            <a:rPr lang="ru-RU" sz="2400" b="1" smtClean="0"/>
            <a:t>чиновников).</a:t>
          </a:r>
        </a:p>
        <a:p>
          <a:endParaRPr lang="ru-RU" sz="2400" b="1" smtClean="0"/>
        </a:p>
        <a:p>
          <a:endParaRPr lang="ru-RU" sz="2400" b="1" smtClean="0"/>
        </a:p>
        <a:p>
          <a:endParaRPr lang="ru-RU" sz="2400" b="1" dirty="0"/>
        </a:p>
      </dgm:t>
    </dgm:pt>
    <dgm:pt modelId="{BC58C83B-737F-465E-B6D8-DFCE1E55EAE7}" type="parTrans" cxnId="{584B173F-7152-4E74-8BE2-08D0EBA29CA4}">
      <dgm:prSet/>
      <dgm:spPr/>
      <dgm:t>
        <a:bodyPr/>
        <a:lstStyle/>
        <a:p>
          <a:endParaRPr lang="ru-RU"/>
        </a:p>
      </dgm:t>
    </dgm:pt>
    <dgm:pt modelId="{947DF3A0-5498-4611-8191-B481EF806E96}" type="sibTrans" cxnId="{584B173F-7152-4E74-8BE2-08D0EBA29CA4}">
      <dgm:prSet/>
      <dgm:spPr/>
      <dgm:t>
        <a:bodyPr/>
        <a:lstStyle/>
        <a:p>
          <a:endParaRPr lang="ru-RU"/>
        </a:p>
      </dgm:t>
    </dgm:pt>
    <dgm:pt modelId="{A0B64356-E6E0-4D06-A45B-1F4A3890E118}" type="pres">
      <dgm:prSet presAssocID="{129A8A8F-DC92-423F-8898-5854F62380D3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ACCB46-BF38-4894-BD62-E71CC6668783}" type="pres">
      <dgm:prSet presAssocID="{376B280B-FCBA-4369-BA2D-BB0E8E629B43}" presName="roof" presStyleLbl="dkBgShp" presStyleIdx="0" presStyleCnt="2" custLinFactNeighborY="-5859"/>
      <dgm:spPr/>
      <dgm:t>
        <a:bodyPr/>
        <a:lstStyle/>
        <a:p>
          <a:endParaRPr lang="ru-RU"/>
        </a:p>
      </dgm:t>
    </dgm:pt>
    <dgm:pt modelId="{D1A69975-6013-40C9-906F-F6B632580EDB}" type="pres">
      <dgm:prSet presAssocID="{376B280B-FCBA-4369-BA2D-BB0E8E629B43}" presName="pillars" presStyleCnt="0"/>
      <dgm:spPr/>
    </dgm:pt>
    <dgm:pt modelId="{5205CBCC-A915-49BD-80D9-42FDA9C0045B}" type="pres">
      <dgm:prSet presAssocID="{376B280B-FCBA-4369-BA2D-BB0E8E629B43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641F69-B1C7-4BAE-955F-8AB2BDC64123}" type="pres">
      <dgm:prSet presAssocID="{755941DC-3B37-43E6-89AD-0B342172CABF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61139F-63B8-4785-A4BC-B6B74D4D21DA}" type="pres">
      <dgm:prSet presAssocID="{17DD78FF-89EB-424C-9A54-054CC8A75223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E56440-4907-421F-ADD0-304AEF330BF0}" type="pres">
      <dgm:prSet presAssocID="{376B280B-FCBA-4369-BA2D-BB0E8E629B43}" presName="base" presStyleLbl="dkBgShp" presStyleIdx="1" presStyleCnt="2" custFlipVert="0" custScaleY="101727"/>
      <dgm:spPr>
        <a:solidFill>
          <a:schemeClr val="accent2">
            <a:lumMod val="75000"/>
          </a:schemeClr>
        </a:solidFill>
      </dgm:spPr>
    </dgm:pt>
  </dgm:ptLst>
  <dgm:cxnLst>
    <dgm:cxn modelId="{D82B41B7-B500-495B-8CC3-348B36DD1401}" type="presOf" srcId="{755941DC-3B37-43E6-89AD-0B342172CABF}" destId="{FE641F69-B1C7-4BAE-955F-8AB2BDC64123}" srcOrd="0" destOrd="0" presId="urn:microsoft.com/office/officeart/2005/8/layout/hList3"/>
    <dgm:cxn modelId="{CCDEC6D2-3AA3-4DB6-B2F3-6ECF141D2C84}" type="presOf" srcId="{376B280B-FCBA-4369-BA2D-BB0E8E629B43}" destId="{4CACCB46-BF38-4894-BD62-E71CC6668783}" srcOrd="0" destOrd="0" presId="urn:microsoft.com/office/officeart/2005/8/layout/hList3"/>
    <dgm:cxn modelId="{191A0CE3-E7CD-4B87-BA9D-294375199D51}" type="presOf" srcId="{17DD78FF-89EB-424C-9A54-054CC8A75223}" destId="{E561139F-63B8-4785-A4BC-B6B74D4D21DA}" srcOrd="0" destOrd="0" presId="urn:microsoft.com/office/officeart/2005/8/layout/hList3"/>
    <dgm:cxn modelId="{C8B46722-71B6-415F-9E93-B4BB63F81C10}" type="presOf" srcId="{129A8A8F-DC92-423F-8898-5854F62380D3}" destId="{A0B64356-E6E0-4D06-A45B-1F4A3890E118}" srcOrd="0" destOrd="0" presId="urn:microsoft.com/office/officeart/2005/8/layout/hList3"/>
    <dgm:cxn modelId="{584B173F-7152-4E74-8BE2-08D0EBA29CA4}" srcId="{376B280B-FCBA-4369-BA2D-BB0E8E629B43}" destId="{17DD78FF-89EB-424C-9A54-054CC8A75223}" srcOrd="2" destOrd="0" parTransId="{BC58C83B-737F-465E-B6D8-DFCE1E55EAE7}" sibTransId="{947DF3A0-5498-4611-8191-B481EF806E96}"/>
    <dgm:cxn modelId="{7D261D33-81DA-4686-8890-137D8ABCBD1B}" srcId="{129A8A8F-DC92-423F-8898-5854F62380D3}" destId="{376B280B-FCBA-4369-BA2D-BB0E8E629B43}" srcOrd="0" destOrd="0" parTransId="{A7741922-9F9A-494A-AB08-C865D23056EB}" sibTransId="{FC298C33-4761-45CF-A1C8-797BDD767D17}"/>
    <dgm:cxn modelId="{9CD3EB6F-8197-4633-B8F6-1B52A665A002}" srcId="{376B280B-FCBA-4369-BA2D-BB0E8E629B43}" destId="{B17F96A8-4422-45BE-B20C-4A0D683213EE}" srcOrd="0" destOrd="0" parTransId="{CEBCE2B1-09CE-44B9-9B8C-16EE45F9FBC9}" sibTransId="{1ADB98A0-7DC0-4EA5-82C9-0501A86D4288}"/>
    <dgm:cxn modelId="{EEE381B6-EF9E-452F-8F4C-6A5BB2A3F439}" type="presOf" srcId="{B17F96A8-4422-45BE-B20C-4A0D683213EE}" destId="{5205CBCC-A915-49BD-80D9-42FDA9C0045B}" srcOrd="0" destOrd="0" presId="urn:microsoft.com/office/officeart/2005/8/layout/hList3"/>
    <dgm:cxn modelId="{6AA048D3-E022-40F3-B5DE-DD3E25B45C77}" srcId="{376B280B-FCBA-4369-BA2D-BB0E8E629B43}" destId="{755941DC-3B37-43E6-89AD-0B342172CABF}" srcOrd="1" destOrd="0" parTransId="{302B761F-54FF-4ED8-A461-339E1A30086A}" sibTransId="{69C2142C-5044-4329-A1A3-1555F7F791AE}"/>
    <dgm:cxn modelId="{72889EEE-9A5D-49F5-8F7D-DA4AAE029EA5}" type="presParOf" srcId="{A0B64356-E6E0-4D06-A45B-1F4A3890E118}" destId="{4CACCB46-BF38-4894-BD62-E71CC6668783}" srcOrd="0" destOrd="0" presId="urn:microsoft.com/office/officeart/2005/8/layout/hList3"/>
    <dgm:cxn modelId="{4C8924BC-BB3C-4780-A0FF-C54B020E6385}" type="presParOf" srcId="{A0B64356-E6E0-4D06-A45B-1F4A3890E118}" destId="{D1A69975-6013-40C9-906F-F6B632580EDB}" srcOrd="1" destOrd="0" presId="urn:microsoft.com/office/officeart/2005/8/layout/hList3"/>
    <dgm:cxn modelId="{F5C3D58C-835D-4EDF-A5D7-DD73CB85EEA4}" type="presParOf" srcId="{D1A69975-6013-40C9-906F-F6B632580EDB}" destId="{5205CBCC-A915-49BD-80D9-42FDA9C0045B}" srcOrd="0" destOrd="0" presId="urn:microsoft.com/office/officeart/2005/8/layout/hList3"/>
    <dgm:cxn modelId="{A915EDBF-7E20-41DD-B9F2-ECE1A4B9B1EA}" type="presParOf" srcId="{D1A69975-6013-40C9-906F-F6B632580EDB}" destId="{FE641F69-B1C7-4BAE-955F-8AB2BDC64123}" srcOrd="1" destOrd="0" presId="urn:microsoft.com/office/officeart/2005/8/layout/hList3"/>
    <dgm:cxn modelId="{D00A25EC-239F-4FD5-9956-302E3B448201}" type="presParOf" srcId="{D1A69975-6013-40C9-906F-F6B632580EDB}" destId="{E561139F-63B8-4785-A4BC-B6B74D4D21DA}" srcOrd="2" destOrd="0" presId="urn:microsoft.com/office/officeart/2005/8/layout/hList3"/>
    <dgm:cxn modelId="{8DFA8BF6-0B39-4EEA-8C03-A42CBDF45AEF}" type="presParOf" srcId="{A0B64356-E6E0-4D06-A45B-1F4A3890E118}" destId="{3EE56440-4907-421F-ADD0-304AEF330BF0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A80FA2-1645-40AA-8AC1-57361452E5FC}">
      <dsp:nvSpPr>
        <dsp:cNvPr id="0" name=""/>
        <dsp:cNvSpPr/>
      </dsp:nvSpPr>
      <dsp:spPr>
        <a:xfrm>
          <a:off x="156127" y="-84895"/>
          <a:ext cx="7990546" cy="1597170"/>
        </a:xfrm>
        <a:prstGeom prst="roundRect">
          <a:avLst>
            <a:gd name="adj" fmla="val 1000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/>
            <a:t>Система образования в начале </a:t>
          </a:r>
          <a:r>
            <a:rPr lang="en-US" sz="2400" b="1" i="1" kern="1200" dirty="0" err="1" smtClean="0">
              <a:latin typeface="Arial"/>
              <a:cs typeface="Arial"/>
            </a:rPr>
            <a:t>XlX</a:t>
          </a:r>
          <a:r>
            <a:rPr lang="ru-RU" sz="2400" b="1" i="1" kern="1200" dirty="0" smtClean="0">
              <a:latin typeface="Arial"/>
              <a:cs typeface="Arial"/>
            </a:rPr>
            <a:t> века.</a:t>
          </a:r>
          <a:r>
            <a:rPr lang="ru-RU" sz="2400" b="1" i="1" kern="1200" dirty="0" smtClean="0"/>
            <a:t> </a:t>
          </a:r>
          <a:endParaRPr lang="ru-RU" sz="2400" b="1" i="1" kern="1200" dirty="0"/>
        </a:p>
      </dsp:txBody>
      <dsp:txXfrm>
        <a:off x="202907" y="-38115"/>
        <a:ext cx="7896986" cy="1503610"/>
      </dsp:txXfrm>
    </dsp:sp>
    <dsp:sp modelId="{19911A8A-A8F2-4590-9D4F-ED5F531C6332}">
      <dsp:nvSpPr>
        <dsp:cNvPr id="0" name=""/>
        <dsp:cNvSpPr/>
      </dsp:nvSpPr>
      <dsp:spPr>
        <a:xfrm rot="3213167">
          <a:off x="4620305" y="1704977"/>
          <a:ext cx="939243" cy="55900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4788008" y="1816779"/>
        <a:ext cx="603837" cy="335405"/>
      </dsp:txXfrm>
    </dsp:sp>
    <dsp:sp modelId="{9E84C1FE-B6CB-4982-AD28-C711E8F07B59}">
      <dsp:nvSpPr>
        <dsp:cNvPr id="0" name=""/>
        <dsp:cNvSpPr/>
      </dsp:nvSpPr>
      <dsp:spPr>
        <a:xfrm>
          <a:off x="4973645" y="2456689"/>
          <a:ext cx="3480074" cy="3452810"/>
        </a:xfrm>
        <a:prstGeom prst="roundRect">
          <a:avLst>
            <a:gd name="adj" fmla="val 1000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u="sng" kern="1200" dirty="0" smtClean="0"/>
            <a:t>Высшая школа: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Университеты.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Академии.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/>
        </a:p>
      </dsp:txBody>
      <dsp:txXfrm>
        <a:off x="5074774" y="2557818"/>
        <a:ext cx="3277816" cy="3250552"/>
      </dsp:txXfrm>
    </dsp:sp>
    <dsp:sp modelId="{FFB8152E-276C-457F-921B-FD84D019F973}">
      <dsp:nvSpPr>
        <dsp:cNvPr id="0" name=""/>
        <dsp:cNvSpPr/>
      </dsp:nvSpPr>
      <dsp:spPr>
        <a:xfrm rot="10783964">
          <a:off x="3689056" y="3574091"/>
          <a:ext cx="939243" cy="55900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10800000">
        <a:off x="3856759" y="3685893"/>
        <a:ext cx="603837" cy="335405"/>
      </dsp:txXfrm>
    </dsp:sp>
    <dsp:sp modelId="{AF96BAEB-E417-47F2-ACD8-2D58474DBA03}">
      <dsp:nvSpPr>
        <dsp:cNvPr id="0" name=""/>
        <dsp:cNvSpPr/>
      </dsp:nvSpPr>
      <dsp:spPr>
        <a:xfrm>
          <a:off x="-118978" y="2520244"/>
          <a:ext cx="3439378" cy="3373399"/>
        </a:xfrm>
        <a:prstGeom prst="roundRect">
          <a:avLst>
            <a:gd name="adj" fmla="val 1000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u="sng" kern="1200" dirty="0" smtClean="0"/>
            <a:t>Общеобразовательная школа: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Гимназия (7 лет).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Уездные училища (3года).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Приходские училища (1 год).</a:t>
          </a:r>
          <a:endParaRPr lang="ru-RU" sz="2400" b="1" kern="1200" dirty="0"/>
        </a:p>
      </dsp:txBody>
      <dsp:txXfrm>
        <a:off x="-20175" y="2619047"/>
        <a:ext cx="3241772" cy="3175793"/>
      </dsp:txXfrm>
    </dsp:sp>
    <dsp:sp modelId="{2E1101B2-030C-41CF-AB30-03E56907403E}">
      <dsp:nvSpPr>
        <dsp:cNvPr id="0" name=""/>
        <dsp:cNvSpPr/>
      </dsp:nvSpPr>
      <dsp:spPr>
        <a:xfrm rot="18368161">
          <a:off x="2730673" y="1736754"/>
          <a:ext cx="939243" cy="55900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2898376" y="1848556"/>
        <a:ext cx="603837" cy="3354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ACCB46-BF38-4894-BD62-E71CC6668783}">
      <dsp:nvSpPr>
        <dsp:cNvPr id="0" name=""/>
        <dsp:cNvSpPr/>
      </dsp:nvSpPr>
      <dsp:spPr>
        <a:xfrm>
          <a:off x="0" y="-1489"/>
          <a:ext cx="8786842" cy="1478766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i="1" u="sng" kern="1200" dirty="0" smtClean="0"/>
            <a:t>Общеобразовательные учреждения</a:t>
          </a:r>
          <a:r>
            <a:rPr lang="ru-RU" sz="2400" b="1" kern="1200" dirty="0" smtClean="0"/>
            <a:t>.</a:t>
          </a:r>
          <a:endParaRPr lang="ru-RU" sz="2400" b="1" kern="1200" dirty="0"/>
        </a:p>
      </dsp:txBody>
      <dsp:txXfrm>
        <a:off x="0" y="-1489"/>
        <a:ext cx="8786842" cy="1478766"/>
      </dsp:txXfrm>
    </dsp:sp>
    <dsp:sp modelId="{5205CBCC-A915-49BD-80D9-42FDA9C0045B}">
      <dsp:nvSpPr>
        <dsp:cNvPr id="0" name=""/>
        <dsp:cNvSpPr/>
      </dsp:nvSpPr>
      <dsp:spPr>
        <a:xfrm>
          <a:off x="4290" y="1477276"/>
          <a:ext cx="2926087" cy="3105409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Приходские училища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(Для детей «низших слоёв»).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/>
        </a:p>
      </dsp:txBody>
      <dsp:txXfrm>
        <a:off x="4290" y="1477276"/>
        <a:ext cx="2926087" cy="3105409"/>
      </dsp:txXfrm>
    </dsp:sp>
    <dsp:sp modelId="{FE641F69-B1C7-4BAE-955F-8AB2BDC64123}">
      <dsp:nvSpPr>
        <dsp:cNvPr id="0" name=""/>
        <dsp:cNvSpPr/>
      </dsp:nvSpPr>
      <dsp:spPr>
        <a:xfrm>
          <a:off x="2930377" y="1477276"/>
          <a:ext cx="2926087" cy="3105409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Уездные училища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(Для детей купцов, ремесленников,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городских жителей).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/>
        </a:p>
      </dsp:txBody>
      <dsp:txXfrm>
        <a:off x="2930377" y="1477276"/>
        <a:ext cx="2926087" cy="3105409"/>
      </dsp:txXfrm>
    </dsp:sp>
    <dsp:sp modelId="{E561139F-63B8-4785-A4BC-B6B74D4D21DA}">
      <dsp:nvSpPr>
        <dsp:cNvPr id="0" name=""/>
        <dsp:cNvSpPr/>
      </dsp:nvSpPr>
      <dsp:spPr>
        <a:xfrm>
          <a:off x="5856464" y="1477276"/>
          <a:ext cx="2926087" cy="3105409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Гимназии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(для детей дворян. Купцов. </a:t>
          </a:r>
          <a:r>
            <a:rPr lang="ru-RU" sz="2400" b="1" kern="1200" smtClean="0"/>
            <a:t>чиновников).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/>
        </a:p>
      </dsp:txBody>
      <dsp:txXfrm>
        <a:off x="5856464" y="1477276"/>
        <a:ext cx="2926087" cy="3105409"/>
      </dsp:txXfrm>
    </dsp:sp>
    <dsp:sp modelId="{3EE56440-4907-421F-ADD0-304AEF330BF0}">
      <dsp:nvSpPr>
        <dsp:cNvPr id="0" name=""/>
        <dsp:cNvSpPr/>
      </dsp:nvSpPr>
      <dsp:spPr>
        <a:xfrm>
          <a:off x="0" y="4579707"/>
          <a:ext cx="8786842" cy="351004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image" Target="../media/image4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4" Type="http://schemas.openxmlformats.org/officeDocument/2006/relationships/image" Target="../media/image4.jpe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4" Type="http://schemas.openxmlformats.org/officeDocument/2006/relationships/image" Target="../media/image4.jpe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image" Target="../media/image4.jpe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4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962FD1E-17C3-4807-B011-67FA4C47B8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80CB7-4D78-4DBC-B21F-2FBA1DAD38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F09462-D1B4-4B66-9397-91D35197CC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B8B42-9A3F-4A4F-9FB9-42ED2DDA70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E3C544-429E-48C4-9586-50186F6186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76C492-2B12-4E09-A6BC-03B5E3929A1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847F2F-CAE2-486D-BF1C-D730D0B4568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F7394F-4374-4C1D-97F3-D358CD4BED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C920EF-60D4-4AD4-9EC3-5D9BFFE39D3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4F8070-7BD6-4D7D-817E-FC806CEC85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4C0C34-8ACC-4F57-83E5-F30F8F645D0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4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8B7B2D6-6621-43CF-9432-3C640EAED18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F30378-F9D7-4586-9813-0FEC7A0B62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97C97C-846B-404F-9579-9146C60AFE4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BB0A34-B0CA-456A-A0BF-97323ED6E0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A0BAC9-520E-49C9-8373-6C2BA044C5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5C2204-9620-4C66-93A8-914716BC0D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836165-5F25-4129-9F2F-A48870F4D6A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1756B3-0F83-4C6F-9EB6-EB7ACDC7387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3B8F2B-8009-43E9-BC27-EC4FD93A7E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537453-72D6-4419-8555-BB51F62D86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4AAE19-F829-4019-A955-7985593141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4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3C9FE4D-CCC9-4A98-A036-5C8CDA59C4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F23CFC-8AC6-418A-A2D7-2318F66243B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CAFAF1-4FD0-455C-A3E4-A2D98B1C0D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AE93FE-FF91-4B6D-80AD-F883462ED3A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B108D4-339F-4ACB-8B0D-11458DB0A1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7FC604-3B87-45D1-BCF6-CE4DDC88C8A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AFE97A-6AF3-4D86-802D-343B1BF41F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796A0E-3B19-4F90-B709-9F07CAE7F71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EAF2AE-8A0B-40A4-BD5B-649BE6BA1A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664AC-115F-4445-9F6B-D7AF034655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C83305-81B3-4956-BA75-C5F72D3706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9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1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ags" Target="../tags/tag13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ags" Target="../tags/tag1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ags" Target="../tags/tag1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ags" Target="../tags/tag1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ags" Target="../tags/tag21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tags" Target="../tags/tag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80748C6-123D-443E-A74A-BECE676C327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79868A1-1869-4716-8764-5F3E2755DD8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D83AEDC0-B9CE-4F31-AB28-AB42B34D0C4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F277FCA-02FE-44B1-A73A-208882F818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875A53C-F200-4CC4-BD3B-191C3EB4192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ru.wikipedia.org/wiki/%D0%A4%D0%B0%D0%B9%D0%BB:Ostrogradski.jpeg" TargetMode="Externa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ru.wikipedia.org/wiki/%D0%A4%D0%B0%D0%B9%D0%BB:Moritz_Hermann_von_Jacobi_1856.jpg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gif"/><Relationship Id="rId4" Type="http://schemas.openxmlformats.org/officeDocument/2006/relationships/hyperlink" Target="http://ru.wikipedia.org/wiki/%D0%A4%D0%B0%D0%B9%D0%BB:Electric_motor_Jacobi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5.jpeg"/><Relationship Id="rId2" Type="http://schemas.openxmlformats.org/officeDocument/2006/relationships/hyperlink" Target="//upload.wikimedia.org/wikipedia/commons/1/1b/Pulkovo_1839.jpg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ru.wikipedia.org/wiki/%D0%A4%D0%B0%D0%B9%D0%BB:Struve.jpg" TargetMode="External"/><Relationship Id="rId5" Type="http://schemas.openxmlformats.org/officeDocument/2006/relationships/image" Target="../media/image14.jpeg"/><Relationship Id="rId4" Type="http://schemas.openxmlformats.org/officeDocument/2006/relationships/hyperlink" Target="//upload.wikimedia.org/wikipedia/commons/8/81/Pulkovo1855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ru.wikipedia.org/wiki/%D0%A4%D0%B0%D0%B9%D0%BB:Anosov.jpg" TargetMode="Externa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//upload.wikimedia.org/wikipedia/commons/c/cd/%D0%9C%D0%B0%D0%BA%D0%B5%D1%82_%D0%BF%D0%B0%D1%80%D0%BE%D1%85%D0%BE%D0%B4%D0%BD%D0%BE%D0%B3%D0%BE_%D0%B4%D0%B8%D0%BB%D0%B8%D0%B6%D0%B0%D0%BD%D1%81%D0%B0_%D0%A7%D0%B5%D1%80%D0%B5%D0%BF%D0%B0%D0%BD%D0%BE%D0%B2%D1%8B%D1%85.jpg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jpeg"/><Relationship Id="rId4" Type="http://schemas.openxmlformats.org/officeDocument/2006/relationships/hyperlink" Target="//upload.wikimedia.org/wikipedia/commons/e/e5/1978._%D0%9F%D0%B0%D1%80%D0%BE%D0%B2%D0%BE%D0%B7_%D0%A7%D0%B5%D1%80%D0%B5%D0%BF%D0%B0%D0%BD%D0%BE%D0%B2%D1%8B%D1%85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ru.wikipedia.org/wiki/%D0%A4%D0%B0%D0%B9%D0%BB:Zinin01.JPG" TargetMode="Externa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//upload.wikimedia.org/wikipedia/commons/6/67/Butlerov_A.png" TargetMode="Externa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ru.wikipedia.org/wiki/%D0%A4%D0%B0%D0%B9%D0%BB:Ilya_Repin_Portrait_of_the_Surgeon_Nikolay_Pirogov_1881.jpg" TargetMode="Externa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ru.wikipedia.org/wiki/%D0%A4%D0%B0%D0%B9%D0%BB:Tropinin_karamzin.JPG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ru.wikipedia.org/wiki/%D0%A4%D0%B0%D0%B9%D0%BB:Michail_Pogodin.jpg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jpeg"/><Relationship Id="rId4" Type="http://schemas.openxmlformats.org/officeDocument/2006/relationships/hyperlink" Target="http://ru.wikipedia.org/wiki/%D0%A4%D0%B0%D0%B9%D0%BB:George_vs_dragon.jp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ru.wikipedia.org/wiki/%D0%A4%D0%B0%D0%B9%D0%BB:Solovjev_S._M..jpg" TargetMode="Externa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ru.wikipedia.org/w/index.php?title=%D0%A4%D0%B0%D0%B9%D0%BB:Lobachevsky_03_crop.jpg&amp;filetimestamp=20110325072447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571480"/>
            <a:ext cx="8786874" cy="5429288"/>
          </a:xfrm>
        </p:spPr>
        <p:txBody>
          <a:bodyPr>
            <a:prstTxWarp prst="textPlain">
              <a:avLst/>
            </a:prstTxWarp>
            <a:scene3d>
              <a:camera prst="perspectiveLeft"/>
              <a:lightRig rig="soft" dir="tl">
                <a:rot lat="0" lon="0" rev="0"/>
              </a:lightRig>
            </a:scene3d>
            <a:sp3d extrusionH="57150" contourW="25400" prstMaterial="matte">
              <a:bevelT w="25400" h="55880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Образование </a:t>
            </a:r>
            <a:r>
              <a:rPr lang="ru-RU" sz="5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и наука в 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первой половине 19 века.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0"/>
            <a:ext cx="6000760" cy="6858000"/>
          </a:xfrm>
        </p:spPr>
        <p:txBody>
          <a:bodyPr/>
          <a:lstStyle/>
          <a:p>
            <a:r>
              <a:rPr lang="ru-RU" b="1" i="1" u="sng" dirty="0" smtClean="0"/>
              <a:t>М. Остроградский (1801 – 1862).</a:t>
            </a:r>
          </a:p>
          <a:p>
            <a:pPr>
              <a:buNone/>
            </a:pPr>
            <a:r>
              <a:rPr lang="ru-RU" b="1" dirty="0" smtClean="0"/>
              <a:t>Став знаменитостью мирового класса, Остроградский развернул в Петербурге большую педагогическую и общественную деятельность. Он стал профессором Николаевских инженерных Академии и училища, Морского кадетского корпуса, Института инженеров путей сообщения, Главного педагогического института, Главного артиллерийского училища и других учебных заведений. Много лет он работал в качестве главного наблюдателя за преподаванием математики в военных школах.</a:t>
            </a:r>
            <a:endParaRPr lang="ru-RU" b="1" i="1" u="sng" dirty="0"/>
          </a:p>
        </p:txBody>
      </p:sp>
      <p:pic>
        <p:nvPicPr>
          <p:cNvPr id="16386" name="Picture 2" descr="Ostrogradski.jpe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928670"/>
            <a:ext cx="3214710" cy="414340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4876" y="142852"/>
            <a:ext cx="4286280" cy="6357982"/>
          </a:xfrm>
        </p:spPr>
        <p:txBody>
          <a:bodyPr/>
          <a:lstStyle/>
          <a:p>
            <a:r>
              <a:rPr lang="ru-RU" b="1" i="1" u="sng" dirty="0" smtClean="0"/>
              <a:t>В.В. Петров (1761 – 1834).</a:t>
            </a:r>
          </a:p>
          <a:p>
            <a:pPr>
              <a:buNone/>
            </a:pPr>
            <a:r>
              <a:rPr lang="ru-RU" b="1" dirty="0" smtClean="0"/>
              <a:t>Нашёл новую форму перехода энергии постоянного тока в тепловую и световую энергию. В 102 г. открыл электрическую дугу., которая стала применяться в металлургии при освещении.</a:t>
            </a:r>
            <a:endParaRPr lang="ru-RU" b="1" dirty="0"/>
          </a:p>
        </p:txBody>
      </p:sp>
      <p:pic>
        <p:nvPicPr>
          <p:cNvPr id="15364" name="Picture 4" descr="Известие о гальвани-вольтовских опытах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214290"/>
            <a:ext cx="3919547" cy="5429288"/>
          </a:xfrm>
          <a:prstGeom prst="rect">
            <a:avLst/>
          </a:prstGeom>
          <a:noFill/>
        </p:spPr>
      </p:pic>
      <p:pic>
        <p:nvPicPr>
          <p:cNvPr id="15362" name="Picture 2" descr="Петров Василий Владимирович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357554" y="4500570"/>
            <a:ext cx="1714480" cy="2143164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6314" y="214290"/>
            <a:ext cx="4143404" cy="6286544"/>
          </a:xfrm>
        </p:spPr>
        <p:txBody>
          <a:bodyPr/>
          <a:lstStyle/>
          <a:p>
            <a:r>
              <a:rPr lang="ru-RU" b="1" i="1" u="sng" dirty="0" smtClean="0"/>
              <a:t>Б. С. Якоби (1801 – 1874).</a:t>
            </a:r>
          </a:p>
          <a:p>
            <a:pPr>
              <a:buNone/>
            </a:pPr>
            <a:r>
              <a:rPr lang="ru-RU" b="1" dirty="0" smtClean="0"/>
              <a:t>  Сконструировал первую модель электродвигателя. Мировую славу ему принесло изобретение гальванопластики. </a:t>
            </a:r>
          </a:p>
          <a:p>
            <a:pPr>
              <a:buNone/>
            </a:pPr>
            <a:r>
              <a:rPr lang="ru-RU" b="1" dirty="0" smtClean="0"/>
              <a:t>   1839- изобрёл первое  телеграфное устройство, действовавшее на подземной линии Петербург – Царское село.</a:t>
            </a:r>
            <a:endParaRPr lang="ru-RU" b="1" dirty="0"/>
          </a:p>
        </p:txBody>
      </p:sp>
      <p:pic>
        <p:nvPicPr>
          <p:cNvPr id="14338" name="Picture 2" descr="Moritz Hermann von Jacobi 1856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2428860" cy="3357586"/>
          </a:xfrm>
          <a:prstGeom prst="rect">
            <a:avLst/>
          </a:prstGeom>
          <a:noFill/>
        </p:spPr>
      </p:pic>
      <p:pic>
        <p:nvPicPr>
          <p:cNvPr id="14340" name="Picture 4" descr="http://upload.wikimedia.org/wikipedia/commons/thumb/b/b2/Electric_motor_Jacobi.JPG/143px-Electric_motor_Jacobi.JPG.gif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71736" y="1428736"/>
            <a:ext cx="2643206" cy="1928826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6425" cy="1142984"/>
          </a:xfrm>
        </p:spPr>
        <p:txBody>
          <a:bodyPr/>
          <a:lstStyle/>
          <a:p>
            <a:r>
              <a:rPr lang="ru-RU" sz="2400" b="1" dirty="0" smtClean="0"/>
              <a:t>1839 – основана Пулковская обсерватория. (Николаевская Пулковская). Главное направление – составление каталога координат звёзд).</a:t>
            </a:r>
            <a:endParaRPr lang="ru-RU" sz="2400" b="1" dirty="0"/>
          </a:p>
        </p:txBody>
      </p:sp>
      <p:pic>
        <p:nvPicPr>
          <p:cNvPr id="13314" name="Picture 2" descr="Файл:Pulkovo 1839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071546"/>
            <a:ext cx="4071966" cy="2428892"/>
          </a:xfrm>
          <a:prstGeom prst="rect">
            <a:avLst/>
          </a:prstGeom>
          <a:noFill/>
        </p:spPr>
      </p:pic>
      <p:pic>
        <p:nvPicPr>
          <p:cNvPr id="13316" name="Picture 4" descr="Файл:Pulkovo1855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500562" y="1071546"/>
            <a:ext cx="4143404" cy="2500330"/>
          </a:xfrm>
          <a:prstGeom prst="rect">
            <a:avLst/>
          </a:prstGeom>
          <a:noFill/>
        </p:spPr>
      </p:pic>
      <p:pic>
        <p:nvPicPr>
          <p:cNvPr id="13318" name="Picture 6" descr="200">
            <a:hlinkClick r:id="rId6" tooltip="200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0" y="3643314"/>
            <a:ext cx="2357422" cy="307183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428860" y="3643314"/>
            <a:ext cx="6572296" cy="321468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Струве Борис Яковлевич (1793 – 1864). Создатель школы русских астрономов. В области звёздной астрономии Струве открыл реальное сгущение звёзд к центральным частям Галактики и обосновал вывод о существовании и величине </a:t>
            </a:r>
            <a:r>
              <a:rPr lang="ru-RU" sz="2400" b="1" dirty="0">
                <a:solidFill>
                  <a:schemeClr val="tx1"/>
                </a:solidFill>
              </a:rPr>
              <a:t>межзвёздного поглощения света</a:t>
            </a:r>
            <a:r>
              <a:rPr lang="ru-RU" sz="2400" b="1" dirty="0" smtClean="0">
                <a:solidFill>
                  <a:schemeClr val="tx1"/>
                </a:solidFill>
              </a:rPr>
              <a:t>. Много времени уделял Струве изучению двойных звёзд.  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42852"/>
            <a:ext cx="8143932" cy="2643206"/>
          </a:xfrm>
        </p:spPr>
        <p:txBody>
          <a:bodyPr/>
          <a:lstStyle/>
          <a:p>
            <a:r>
              <a:rPr lang="ru-RU" b="1" i="1" u="sng" dirty="0" smtClean="0"/>
              <a:t>Павел Петрович Аносов (1799 – 1851).</a:t>
            </a:r>
          </a:p>
          <a:p>
            <a:pPr>
              <a:buNone/>
            </a:pPr>
            <a:r>
              <a:rPr lang="ru-RU" b="1" dirty="0" smtClean="0"/>
              <a:t>    В 1831 г. положил начало изучению структуры стали. Первым применил микроскоп в изучении металла. </a:t>
            </a:r>
            <a:endParaRPr lang="ru-RU" b="1" dirty="0"/>
          </a:p>
        </p:txBody>
      </p:sp>
      <p:pic>
        <p:nvPicPr>
          <p:cNvPr id="12290" name="Picture 2" descr="Портрет">
            <a:hlinkClick r:id="rId2" tooltip="Портрет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28926" y="1428736"/>
            <a:ext cx="3929090" cy="521497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43997" cy="6429420"/>
          </a:xfrm>
          <a:ln w="76200">
            <a:solidFill>
              <a:srgbClr val="7030A0"/>
            </a:solidFill>
          </a:ln>
        </p:spPr>
        <p:txBody>
          <a:bodyPr/>
          <a:lstStyle/>
          <a:p>
            <a:r>
              <a:rPr lang="ru-RU" sz="5400" b="1" dirty="0" err="1" smtClean="0"/>
              <a:t>Парово́зы</a:t>
            </a:r>
            <a:r>
              <a:rPr lang="ru-RU" sz="5400" b="1" dirty="0" smtClean="0"/>
              <a:t> </a:t>
            </a:r>
            <a:r>
              <a:rPr lang="ru-RU" sz="5400" b="1" dirty="0" err="1" smtClean="0"/>
              <a:t>Черепа́новых</a:t>
            </a:r>
            <a:r>
              <a:rPr lang="ru-RU" sz="5400" b="1" dirty="0" smtClean="0"/>
              <a:t> — первые паровозы построенные в России. Первый паровоз был построен в 1833 году, второй — в 1835.</a:t>
            </a:r>
            <a:br>
              <a:rPr lang="ru-RU" sz="5400" b="1" dirty="0" smtClean="0"/>
            </a:br>
            <a:r>
              <a:rPr lang="ru-RU" sz="5400" b="1" dirty="0" smtClean="0"/>
              <a:t/>
            </a:r>
            <a:br>
              <a:rPr lang="ru-RU" sz="5400" b="1" dirty="0" smtClean="0"/>
            </a:br>
            <a:endParaRPr lang="ru-RU" sz="5400" b="1" dirty="0"/>
          </a:p>
        </p:txBody>
      </p:sp>
      <p:pic>
        <p:nvPicPr>
          <p:cNvPr id="10242" name="Picture 2" descr="Файл:Макет пароходного дилижанса Черепановых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4" name="Picture 4" descr="Файл:1978. Паровоз Черепановых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0"/>
            <a:ext cx="414337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0430" y="0"/>
            <a:ext cx="5429288" cy="6858000"/>
          </a:xfrm>
        </p:spPr>
        <p:txBody>
          <a:bodyPr/>
          <a:lstStyle/>
          <a:p>
            <a:r>
              <a:rPr lang="ru-RU" b="1" i="1" u="sng" dirty="0" smtClean="0"/>
              <a:t>Н. </a:t>
            </a:r>
            <a:r>
              <a:rPr lang="ru-RU" b="1" i="1" u="sng" dirty="0" err="1" smtClean="0"/>
              <a:t>Зинини</a:t>
            </a:r>
            <a:r>
              <a:rPr lang="ru-RU" b="1" i="1" u="sng" dirty="0" smtClean="0"/>
              <a:t> (1812 – 1880).</a:t>
            </a:r>
            <a:endParaRPr lang="ru-RU" b="1" i="1" u="sng" dirty="0"/>
          </a:p>
        </p:txBody>
      </p:sp>
      <p:pic>
        <p:nvPicPr>
          <p:cNvPr id="8194" name="Picture 2" descr="Zinin0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2000240"/>
            <a:ext cx="3214710" cy="442915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571480"/>
            <a:ext cx="80724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Синтезы Зинина послужили научной основой для создания промышленности синтетических красителей, взрывчатых веществ, фармацевтических препаратов.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00430" y="1785926"/>
            <a:ext cx="535785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Когда в 1853 объединенная </a:t>
            </a:r>
            <a:r>
              <a:rPr lang="ru-RU" sz="2000" dirty="0" err="1" smtClean="0"/>
              <a:t>англо-французско-турецкая</a:t>
            </a:r>
            <a:r>
              <a:rPr lang="ru-RU" sz="2000" dirty="0" smtClean="0"/>
              <a:t> армия высадилась в Крыму, Зинин сделал всё, чтобы русская армия имела на вооружении самые сильные взрывчатые вещества. Он предложил начинять нитроглицерином гранаты (1854), разработал способ получения больших количеств нитроглицерина и способ его взрывания. Однако его предложения не были реализованы артиллерийским ведомством. Только в 1863—1867 нитроглицерин начали   применять для подземных и подводных взрывов.</a:t>
            </a:r>
            <a:endParaRPr lang="ru-RU" sz="20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0430" y="214290"/>
            <a:ext cx="5500726" cy="6500858"/>
          </a:xfrm>
        </p:spPr>
        <p:txBody>
          <a:bodyPr/>
          <a:lstStyle/>
          <a:p>
            <a:r>
              <a:rPr lang="ru-RU" sz="2800" b="1" i="1" u="sng" dirty="0" smtClean="0"/>
              <a:t>Бутлеров А. М. (1828 – 1886). </a:t>
            </a:r>
            <a:r>
              <a:rPr lang="ru-RU" sz="2800" b="1" dirty="0" smtClean="0"/>
              <a:t>Впервые начал на основе теории химического строения систематическое исследование полимеризации, продолженное в России его последователями и увенчавшееся открытием С. В. Лебедевым промышленного способа получения синтетического каучука.</a:t>
            </a:r>
            <a:endParaRPr lang="ru-RU" sz="2800" b="1" dirty="0"/>
          </a:p>
        </p:txBody>
      </p:sp>
      <p:pic>
        <p:nvPicPr>
          <p:cNvPr id="7170" name="Picture 2" descr="Файл:Butlerov A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1071546"/>
            <a:ext cx="3357586" cy="43577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488" y="0"/>
            <a:ext cx="6286512" cy="6858000"/>
          </a:xfrm>
        </p:spPr>
        <p:txBody>
          <a:bodyPr/>
          <a:lstStyle/>
          <a:p>
            <a:r>
              <a:rPr lang="ru-RU" sz="2000" b="1" i="1" u="sng" dirty="0" smtClean="0"/>
              <a:t>Н. И. Пирогов. </a:t>
            </a:r>
            <a:r>
              <a:rPr lang="ru-RU" sz="2000" u="sng" dirty="0" smtClean="0"/>
              <a:t>В </a:t>
            </a:r>
            <a:r>
              <a:rPr lang="ru-RU" sz="2000" dirty="0" smtClean="0"/>
              <a:t>1855 г., во время Крымской войны был главным хирургом осаждённого   Севастополя. Оперируя раненых, Пирогов впервые в истории мировой медицины применил гипсовую повязку, дав начало сберегательной тактике лечения ранений конечностей и избавив многих солдат и офицеров от ампутации.  Внедрил новый метод ухода за ранеными. Метод этот заключается в том, что раненые подлежали   отбору   на первом перевязочном пункте; в зависимости от тяжести ранений одни из них подлежали немедленной операции в полевых условиях,   другие, с более лёгкими ранениями, эвакуировались вглубь страны для лечения в стационарных военных госпиталях.   Пирогов  считается основоположником специального направления в хирургии, известного как военно-полевая хирургия.</a:t>
            </a:r>
            <a:endParaRPr lang="ru-RU" sz="2000" dirty="0"/>
          </a:p>
        </p:txBody>
      </p:sp>
      <p:pic>
        <p:nvPicPr>
          <p:cNvPr id="11266" name="Picture 2" descr="Ilya Repin Portrait of the Surgeon Nikolay Pirogov 188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214346" y="500042"/>
            <a:ext cx="3643338" cy="52864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3" y="274638"/>
            <a:ext cx="8643998" cy="1143000"/>
          </a:xfrm>
          <a:ln w="76200">
            <a:solidFill>
              <a:srgbClr val="7030A0"/>
            </a:solidFill>
          </a:ln>
        </p:spPr>
        <p:txBody>
          <a:bodyPr>
            <a:prstTxWarp prst="textCanUp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Историческая наука.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7554" y="1500174"/>
            <a:ext cx="5500726" cy="5143536"/>
          </a:xfrm>
        </p:spPr>
        <p:txBody>
          <a:bodyPr/>
          <a:lstStyle/>
          <a:p>
            <a:r>
              <a:rPr lang="ru-RU" b="1" i="1" u="sng" dirty="0" smtClean="0"/>
              <a:t>Н. Карамзин (1766 – 1826). Автор «Истории Российской» в 8 томах.</a:t>
            </a:r>
          </a:p>
          <a:p>
            <a:r>
              <a:rPr lang="ru-RU" b="1" dirty="0" smtClean="0"/>
              <a:t>Первый отечественный историк. Труды которого читали не только специалисты. Но и широкая аудитория. Выступал с инициативой установить памятники - мемориалы замечательным людям (Минину И Пожарскому).</a:t>
            </a:r>
            <a:endParaRPr lang="ru-RU" b="1" dirty="0"/>
          </a:p>
        </p:txBody>
      </p:sp>
      <p:pic>
        <p:nvPicPr>
          <p:cNvPr id="6146" name="Picture 2" descr="Tropinin karamzin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571612"/>
            <a:ext cx="3214678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928802"/>
            <a:ext cx="8572560" cy="4643470"/>
          </a:xfrm>
          <a:ln w="76200">
            <a:solidFill>
              <a:srgbClr val="7030A0"/>
            </a:solidFill>
          </a:ln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Особенности развития</a:t>
            </a:r>
            <a:r>
              <a:rPr lang="ru-RU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:</a:t>
            </a:r>
          </a:p>
          <a:p>
            <a:pPr marL="457200" indent="-457200">
              <a:buAutoNum type="arabicParenR"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Складывалась под влиянием исторических событий: Отечественная война 1812 гг.</a:t>
            </a:r>
            <a:endParaRPr lang="ru-RU" b="1" u="sng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457200" indent="-457200">
              <a:buAutoNum type="arabicParenR"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Начало промышленного переворота  имело особое значение для науки и техники.</a:t>
            </a:r>
          </a:p>
          <a:p>
            <a:pPr marL="457200" indent="-457200">
              <a:buAutoNum type="arabicParenR"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Рост национального самосознания привёл к усилению интереса к истории.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428604"/>
            <a:ext cx="8715436" cy="1285884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Stop">
              <a:avLst/>
            </a:prstTxWarp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Первая половина  </a:t>
            </a:r>
            <a:r>
              <a:rPr lang="en-US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Arial"/>
                <a:cs typeface="Arial"/>
              </a:rPr>
              <a:t>XlX</a:t>
            </a:r>
            <a:r>
              <a:rPr lang="ru-RU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Arial"/>
                <a:cs typeface="Arial"/>
              </a:rPr>
              <a:t>  века – «золотой век» русской культуры.</a:t>
            </a:r>
            <a:endParaRPr lang="ru-RU" dirty="0">
              <a:solidFill>
                <a:schemeClr val="bg1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8992" y="285728"/>
            <a:ext cx="5253046" cy="6215106"/>
          </a:xfrm>
        </p:spPr>
        <p:txBody>
          <a:bodyPr/>
          <a:lstStyle/>
          <a:p>
            <a:r>
              <a:rPr lang="ru-RU" b="1" i="1" u="sng" dirty="0" smtClean="0"/>
              <a:t>Т. И . Грановский (1813 – 1855).</a:t>
            </a:r>
          </a:p>
          <a:p>
            <a:pPr>
              <a:buNone/>
            </a:pPr>
            <a:r>
              <a:rPr lang="ru-RU" b="1" dirty="0" smtClean="0"/>
              <a:t>    Подчёркивая общность исторического развития России и Западной Европы. Стремился науку связать с жизнью, поставить её на службу общественным интересам. Показывая в лекциях закономерность и прогрессивность исторического процесса, подводил слушателей к выводу о преходящем характере крепостнических порядков, об их исторической обречённости.</a:t>
            </a:r>
            <a:endParaRPr lang="ru-RU" b="1" dirty="0"/>
          </a:p>
        </p:txBody>
      </p:sp>
      <p:pic>
        <p:nvPicPr>
          <p:cNvPr id="4098" name="Picture 2" descr="http://img.encyc.yandex.net/illustrations/bse/pictures/02559/51014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857232"/>
            <a:ext cx="3000396" cy="392909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214290"/>
            <a:ext cx="5429256" cy="6643710"/>
          </a:xfrm>
        </p:spPr>
        <p:txBody>
          <a:bodyPr/>
          <a:lstStyle/>
          <a:p>
            <a:r>
              <a:rPr lang="ru-RU" sz="2000" b="1" i="1" u="sng" dirty="0" smtClean="0"/>
              <a:t>М. Погодин (1800 – 1855).</a:t>
            </a:r>
          </a:p>
          <a:p>
            <a:r>
              <a:rPr lang="ru-RU" sz="2000" b="1" dirty="0" smtClean="0"/>
              <a:t> Обосновывал </a:t>
            </a:r>
            <a:r>
              <a:rPr lang="ru-RU" sz="2000" b="1" dirty="0" err="1" smtClean="0"/>
              <a:t>норманскую</a:t>
            </a:r>
            <a:r>
              <a:rPr lang="ru-RU" sz="2000" b="1" dirty="0" smtClean="0"/>
              <a:t> теорию возникновения русской государственности. Профессор всеобщей истории Московского университета (1826—1835), затем в 1835—1844 профессор русской истории. Занимался изучением древнерусской и славянской истории, процессов закрепощения русского крестьянства, причин возвышения Москвы. Защитил докторскую диссертацию «О летописи Нестора» (1834). Открыл и ввёл в научный оборот ряд важных исторических источников и памятников русской словесности.</a:t>
            </a:r>
          </a:p>
          <a:p>
            <a:r>
              <a:rPr lang="ru-RU" sz="2000" b="1" dirty="0" smtClean="0"/>
              <a:t>Собрал «</a:t>
            </a:r>
            <a:r>
              <a:rPr lang="ru-RU" sz="2000" b="1" dirty="0" err="1" smtClean="0"/>
              <a:t>Древнехранилище</a:t>
            </a:r>
            <a:r>
              <a:rPr lang="ru-RU" sz="2000" b="1" dirty="0" smtClean="0"/>
              <a:t>» — значительную коллекцию икон, медных и серебряных крестов.</a:t>
            </a:r>
            <a:endParaRPr lang="ru-RU" sz="2000" b="1" dirty="0"/>
          </a:p>
        </p:txBody>
      </p:sp>
      <p:pic>
        <p:nvPicPr>
          <p:cNvPr id="100354" name="Picture 2" descr="Michail Pogodin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3643338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0356" name="Picture 4" descr="http://upload.wikimedia.org/wikipedia/commons/thumb/8/86/George_vs_dragon.jpg/220px-George_vs_dragon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85786" y="2571744"/>
            <a:ext cx="2809880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0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0430" y="214290"/>
            <a:ext cx="5357851" cy="6286544"/>
          </a:xfrm>
        </p:spPr>
        <p:txBody>
          <a:bodyPr/>
          <a:lstStyle/>
          <a:p>
            <a:r>
              <a:rPr lang="ru-RU" b="1" i="1" u="sng" dirty="0" smtClean="0"/>
              <a:t>С.М. Соловьёв (1820 – 1879).</a:t>
            </a:r>
            <a:r>
              <a:rPr lang="ru-RU" dirty="0" smtClean="0"/>
              <a:t> </a:t>
            </a:r>
            <a:r>
              <a:rPr lang="ru-RU" b="1" dirty="0" smtClean="0"/>
              <a:t>30</a:t>
            </a:r>
            <a:r>
              <a:rPr lang="ru-RU" dirty="0" smtClean="0"/>
              <a:t> </a:t>
            </a:r>
            <a:r>
              <a:rPr lang="ru-RU" b="1" dirty="0" smtClean="0"/>
              <a:t>лет неустанно работал Соловьёв над «Историей России», славой его жизни и гордостью русской исторической науки. Первый том её появился в 1851 году, и с тех пор аккуратно из года в год выходило по тому. Последний, 29-й, вышел в 1879 году, уже по смерти автора</a:t>
            </a:r>
            <a:r>
              <a:rPr lang="ru-RU" dirty="0" smtClean="0"/>
              <a:t>.</a:t>
            </a:r>
            <a:endParaRPr lang="ru-RU" b="1" i="1" u="sng" dirty="0"/>
          </a:p>
        </p:txBody>
      </p:sp>
      <p:pic>
        <p:nvPicPr>
          <p:cNvPr id="99330" name="Picture 2" descr="Solovjev S. M.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285728"/>
            <a:ext cx="3214710" cy="442915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5613" y="357166"/>
            <a:ext cx="8226425" cy="6143668"/>
          </a:xfrm>
        </p:spPr>
        <p:txBody>
          <a:bodyPr/>
          <a:lstStyle/>
          <a:p>
            <a:r>
              <a:rPr lang="ru-RU" sz="3200" b="1" dirty="0" smtClean="0"/>
              <a:t>Развитие русской культуры происходило в противоречивых условиях:</a:t>
            </a:r>
          </a:p>
          <a:p>
            <a:r>
              <a:rPr lang="ru-RU" sz="3200" b="1" dirty="0" smtClean="0"/>
              <a:t>1) Экономическое развитие России вызывало потребность в грамотных </a:t>
            </a:r>
            <a:r>
              <a:rPr lang="ru-RU" sz="3200" b="1" dirty="0" err="1" smtClean="0"/>
              <a:t>дюдях</a:t>
            </a:r>
            <a:r>
              <a:rPr lang="ru-RU" sz="3200" b="1" dirty="0" smtClean="0"/>
              <a:t>.</a:t>
            </a:r>
          </a:p>
          <a:p>
            <a:r>
              <a:rPr lang="ru-RU" sz="3200" b="1" dirty="0" smtClean="0"/>
              <a:t>2)Реакционная политика правительства в сфере культуры</a:t>
            </a:r>
          </a:p>
          <a:p>
            <a:r>
              <a:rPr lang="ru-RU" sz="3200" b="1" dirty="0" smtClean="0"/>
              <a:t>3) многие открытия не получили применения в </a:t>
            </a:r>
            <a:r>
              <a:rPr lang="ru-RU" sz="3200" b="1" dirty="0" err="1" smtClean="0"/>
              <a:t>феодально</a:t>
            </a:r>
            <a:r>
              <a:rPr lang="ru-RU" sz="3200" b="1" dirty="0" smtClean="0"/>
              <a:t> – крепостнической России.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26425" cy="5143536"/>
          </a:xfrm>
        </p:spPr>
        <p:txBody>
          <a:bodyPr>
            <a:scene3d>
              <a:camera prst="perspectiveContrastingRightFacing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 .</a:t>
            </a:r>
            <a:endParaRPr lang="ru-RU" sz="9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715435" cy="1143000"/>
          </a:xfrm>
          <a:ln w="76200">
            <a:solidFill>
              <a:srgbClr val="7030A0"/>
            </a:solidFill>
          </a:ln>
        </p:spPr>
        <p:txBody>
          <a:bodyPr>
            <a:prstTxWarp prst="textChevronInverted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Образование в период правления Александра </a:t>
            </a: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I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 (1801 – 1825).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14678" y="1428736"/>
            <a:ext cx="5929322" cy="5429264"/>
          </a:xfrm>
        </p:spPr>
        <p:txBody>
          <a:bodyPr/>
          <a:lstStyle/>
          <a:p>
            <a:r>
              <a:rPr lang="ru-RU" b="1" dirty="0" smtClean="0"/>
              <a:t>1802 – создано Министерство народного просвещения</a:t>
            </a:r>
          </a:p>
          <a:p>
            <a:r>
              <a:rPr lang="ru-RU" b="1" dirty="0" smtClean="0"/>
              <a:t>1804 – Россия разделена на 6 учебных округов. Центры округов университеты: Московский, </a:t>
            </a:r>
            <a:r>
              <a:rPr lang="ru-RU" b="1" dirty="0" err="1" smtClean="0"/>
              <a:t>Дерптский</a:t>
            </a:r>
            <a:r>
              <a:rPr lang="ru-RU" b="1" dirty="0" smtClean="0"/>
              <a:t> (открыт в 1802), </a:t>
            </a:r>
            <a:r>
              <a:rPr lang="ru-RU" b="1" dirty="0" err="1" smtClean="0"/>
              <a:t>Виленский</a:t>
            </a:r>
            <a:r>
              <a:rPr lang="ru-RU" b="1" dirty="0" smtClean="0"/>
              <a:t>, Харьковский, Казанский, Санкт – Петербургский.</a:t>
            </a:r>
          </a:p>
          <a:p>
            <a:r>
              <a:rPr lang="ru-RU" b="1" dirty="0" smtClean="0"/>
              <a:t>Открыты специализированные учебные заведения: Лесной, Педагогический институты, Техническое училище. </a:t>
            </a:r>
          </a:p>
          <a:p>
            <a:r>
              <a:rPr lang="ru-RU" b="1" dirty="0" smtClean="0"/>
              <a:t>1811 – Царскосельский лицей.</a:t>
            </a:r>
            <a:endParaRPr lang="ru-RU" b="1" dirty="0"/>
          </a:p>
        </p:txBody>
      </p:sp>
      <p:pic>
        <p:nvPicPr>
          <p:cNvPr id="1026" name="Picture 2" descr="C:\Documents and Settings\777\Мои документы\Мои рисунки\501px-Alexander_I_of_Russia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714488"/>
            <a:ext cx="3428992" cy="4500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5613" y="285728"/>
          <a:ext cx="8474105" cy="621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000496" y="4572008"/>
            <a:ext cx="5143504" cy="21431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Таким образом круг образованных людей расширился. Просвещение стало доступно не только дворянству, но и разночинцам.</a:t>
            </a:r>
            <a:endParaRPr lang="ru-RU" sz="2400" b="1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3" y="214290"/>
            <a:ext cx="8474105" cy="1000132"/>
          </a:xfrm>
          <a:ln w="76200">
            <a:solidFill>
              <a:srgbClr val="7030A0"/>
            </a:solidFill>
          </a:ln>
        </p:spPr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Система образования при Николае 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  <a:cs typeface="Arial"/>
              </a:rPr>
              <a:t>I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  <a:cs typeface="Arial"/>
              </a:rPr>
              <a:t> 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  <a:cs typeface="Arial"/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  <a:cs typeface="Arial"/>
              </a:rPr>
              <a:t>(1825 – 1855).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86116" y="1571612"/>
            <a:ext cx="5643602" cy="5072098"/>
          </a:xfrm>
        </p:spPr>
        <p:txBody>
          <a:bodyPr/>
          <a:lstStyle/>
          <a:p>
            <a:r>
              <a:rPr lang="ru-RU" sz="2800" b="1" dirty="0" smtClean="0"/>
              <a:t>1827 – запрещено принимать в университеты и гимназии детей крепостных.</a:t>
            </a:r>
          </a:p>
          <a:p>
            <a:r>
              <a:rPr lang="ru-RU" sz="2800" b="1" dirty="0" smtClean="0"/>
              <a:t>1835 – отменена автономия университетов. Ограничивалась численность студентов.</a:t>
            </a:r>
          </a:p>
          <a:p>
            <a:r>
              <a:rPr lang="ru-RU" sz="2800" b="1" dirty="0" smtClean="0"/>
              <a:t>Усилилась сословность в системе образования.</a:t>
            </a:r>
            <a:endParaRPr lang="ru-RU" sz="2800" b="1" dirty="0"/>
          </a:p>
        </p:txBody>
      </p:sp>
      <p:pic>
        <p:nvPicPr>
          <p:cNvPr id="2050" name="Picture 2" descr="C:\Documents and Settings\777\Мои документы\Мои рисунки\220px-Nik__Pavl__by_V__Golike_%281843%2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1785926"/>
            <a:ext cx="3429024" cy="48895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Прямоугольник 4"/>
          <p:cNvSpPr/>
          <p:nvPr/>
        </p:nvSpPr>
        <p:spPr>
          <a:xfrm>
            <a:off x="3500430" y="1285860"/>
            <a:ext cx="5357850" cy="542928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i="1" u="sng" dirty="0" smtClean="0">
                <a:solidFill>
                  <a:schemeClr val="bg1"/>
                </a:solidFill>
              </a:rPr>
              <a:t>Работа с документом: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Рескрипт Николая </a:t>
            </a:r>
            <a:r>
              <a:rPr lang="en-US" sz="2400" dirty="0" smtClean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ru-RU" sz="2400" dirty="0" smtClean="0">
                <a:solidFill>
                  <a:schemeClr val="bg1"/>
                </a:solidFill>
                <a:latin typeface="Arial"/>
                <a:cs typeface="Arial"/>
              </a:rPr>
              <a:t> от 19 августа 1827 гг.: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  <a:latin typeface="Arial"/>
                <a:cs typeface="Arial"/>
              </a:rPr>
              <a:t>« Предметы учения и сами способы преподавания должны быть соображаемы с будущим предназначением обучающихся. Необходимо, чтобы в будущим учащийся не стремился через меру возвыситься над тем состоянием, в коем ему суждено оставаться».</a:t>
            </a:r>
          </a:p>
          <a:p>
            <a:pPr algn="ctr"/>
            <a:endParaRPr lang="ru-RU" sz="2400" i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ru-RU" sz="2400" i="1" dirty="0" smtClean="0">
                <a:solidFill>
                  <a:schemeClr val="bg1"/>
                </a:solidFill>
                <a:latin typeface="Arial"/>
                <a:cs typeface="Arial"/>
              </a:rPr>
              <a:t>Как вы понимаете слова документа?</a:t>
            </a:r>
            <a:endParaRPr lang="ru-RU" sz="24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3" y="274638"/>
            <a:ext cx="8474105" cy="1797040"/>
          </a:xfrm>
          <a:ln w="76200">
            <a:solidFill>
              <a:srgbClr val="7030A0"/>
            </a:solidFill>
          </a:ln>
        </p:spPr>
        <p:txBody>
          <a:bodyPr/>
          <a:lstStyle/>
          <a:p>
            <a:r>
              <a:rPr lang="ru-RU" b="1" dirty="0" smtClean="0"/>
              <a:t>Сравните систему образования при Александре </a:t>
            </a:r>
            <a:r>
              <a:rPr lang="en-US" b="1" dirty="0" smtClean="0">
                <a:latin typeface="Arial"/>
                <a:cs typeface="Arial"/>
              </a:rPr>
              <a:t>I</a:t>
            </a:r>
            <a:r>
              <a:rPr lang="ru-RU" b="1" dirty="0" smtClean="0">
                <a:latin typeface="Arial"/>
                <a:cs typeface="Arial"/>
              </a:rPr>
              <a:t> и Николае </a:t>
            </a:r>
            <a:r>
              <a:rPr lang="en-US" b="1" dirty="0" smtClean="0">
                <a:latin typeface="Arial"/>
                <a:cs typeface="Arial"/>
              </a:rPr>
              <a:t>I</a:t>
            </a:r>
            <a:r>
              <a:rPr lang="ru-RU" b="1" dirty="0" smtClean="0">
                <a:latin typeface="Arial"/>
                <a:cs typeface="Arial"/>
              </a:rPr>
              <a:t>. Определите общие  черты и отличии.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5613" y="2214554"/>
            <a:ext cx="8474105" cy="4429156"/>
          </a:xfrm>
          <a:ln w="76200">
            <a:solidFill>
              <a:srgbClr val="7030A0"/>
            </a:solidFill>
          </a:ln>
        </p:spPr>
        <p:txBody>
          <a:bodyPr/>
          <a:lstStyle/>
          <a:p>
            <a:r>
              <a:rPr lang="ru-RU" b="1" dirty="0" smtClean="0"/>
              <a:t>Общее:</a:t>
            </a:r>
          </a:p>
          <a:p>
            <a:r>
              <a:rPr lang="ru-RU" b="1" dirty="0" smtClean="0"/>
              <a:t>Различии:</a:t>
            </a:r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71472" y="2571744"/>
          <a:ext cx="8072494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6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549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Александр</a:t>
                      </a:r>
                      <a:r>
                        <a:rPr lang="ru-RU" sz="2400" b="1" baseline="0" dirty="0" smtClean="0"/>
                        <a:t> </a:t>
                      </a:r>
                      <a:r>
                        <a:rPr lang="en-US" sz="2400" b="1" dirty="0" smtClean="0">
                          <a:latin typeface="+mn-lt"/>
                          <a:cs typeface="Arial"/>
                        </a:rPr>
                        <a:t>I</a:t>
                      </a:r>
                      <a:r>
                        <a:rPr lang="ru-RU" sz="2400" b="1" dirty="0" smtClean="0">
                          <a:latin typeface="+mn-lt"/>
                          <a:cs typeface="Arial"/>
                        </a:rPr>
                        <a:t> </a:t>
                      </a:r>
                      <a:endParaRPr lang="ru-RU" sz="24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+mn-lt"/>
                          <a:cs typeface="Arial"/>
                        </a:rPr>
                        <a:t>Николай  </a:t>
                      </a:r>
                      <a:r>
                        <a:rPr lang="ru-RU" sz="2400" b="1" dirty="0" smtClean="0"/>
                        <a:t> </a:t>
                      </a:r>
                      <a:r>
                        <a:rPr lang="en-US" sz="2400" b="1" dirty="0" smtClean="0">
                          <a:latin typeface="+mn-lt"/>
                          <a:cs typeface="Arial"/>
                        </a:rPr>
                        <a:t>I</a:t>
                      </a:r>
                      <a:r>
                        <a:rPr lang="ru-RU" sz="2400" b="1" dirty="0" smtClean="0">
                          <a:latin typeface="+mn-lt"/>
                          <a:cs typeface="Arial"/>
                        </a:rPr>
                        <a:t> </a:t>
                      </a:r>
                      <a:endParaRPr lang="ru-RU" sz="24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8388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Существовала автономия университетов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Отменена автономия университетов.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322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Отсутствие жёсткого контроля за образованием.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Жёсткий</a:t>
                      </a:r>
                      <a:r>
                        <a:rPr lang="ru-RU" sz="2400" baseline="0" dirty="0" smtClean="0"/>
                        <a:t> контроль за образованием.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8065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Высшее образование могли получать и</a:t>
                      </a:r>
                      <a:r>
                        <a:rPr lang="ru-RU" sz="2400" baseline="0" dirty="0" smtClean="0"/>
                        <a:t> люди недворянского происхождения.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Сословность образования.</a:t>
                      </a:r>
                    </a:p>
                    <a:p>
                      <a:r>
                        <a:rPr lang="ru-RU" sz="2400" dirty="0" smtClean="0"/>
                        <a:t>Детям купцов, мещан,</a:t>
                      </a:r>
                      <a:r>
                        <a:rPr lang="ru-RU" sz="2400" baseline="0" dirty="0" smtClean="0"/>
                        <a:t> крестьян закрыт доступ к высшему образованию.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Овал 6"/>
          <p:cNvSpPr/>
          <p:nvPr/>
        </p:nvSpPr>
        <p:spPr>
          <a:xfrm>
            <a:off x="0" y="0"/>
            <a:ext cx="8858280" cy="257174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/>
            <a:r>
              <a:rPr lang="ru-RU" sz="3200" dirty="0" smtClean="0"/>
              <a:t> Общее:1)Потребность в образованных людях.</a:t>
            </a:r>
          </a:p>
          <a:p>
            <a:pPr marL="342900" indent="-342900" algn="ctr">
              <a:buAutoNum type="arabicParenR"/>
            </a:pPr>
            <a:r>
              <a:rPr lang="ru-RU" sz="3200" dirty="0" smtClean="0"/>
              <a:t>Увеличение количества учебных заведений.</a:t>
            </a:r>
            <a:endParaRPr lang="ru-RU" sz="3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500034" y="2285992"/>
          <a:ext cx="8143932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1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00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 Александр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I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Николай 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I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 </a:t>
                      </a:r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3" y="142852"/>
            <a:ext cx="8715436" cy="1274786"/>
          </a:xfrm>
        </p:spPr>
        <p:txBody>
          <a:bodyPr>
            <a:prstTxWarp prst="textPlain">
              <a:avLst>
                <a:gd name="adj" fmla="val 50148"/>
              </a:avLst>
            </a:prstTxWarp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Сословность в общеобразовательной школе.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357158" y="1643050"/>
          <a:ext cx="8786842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5613" y="500042"/>
            <a:ext cx="8226425" cy="6000792"/>
          </a:xfrm>
        </p:spPr>
        <p:txBody>
          <a:bodyPr/>
          <a:lstStyle/>
          <a:p>
            <a:r>
              <a:rPr lang="ru-RU" sz="4400" dirty="0" smtClean="0"/>
              <a:t>Несмотря на расширение системы образования в России, уровень грамотности составлял к 50 – м. г. </a:t>
            </a:r>
            <a:r>
              <a:rPr lang="en-US" sz="4400" dirty="0" err="1" smtClean="0">
                <a:latin typeface="Arial"/>
                <a:cs typeface="Arial"/>
              </a:rPr>
              <a:t>XlX</a:t>
            </a:r>
            <a:r>
              <a:rPr lang="ru-RU" sz="4400" dirty="0" smtClean="0">
                <a:latin typeface="Arial"/>
                <a:cs typeface="Arial"/>
              </a:rPr>
              <a:t> века – 1 %. Грамотными людьми в основном были люди дворянского происхождения.</a:t>
            </a:r>
            <a:endParaRPr lang="ru-RU" sz="44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572559" cy="642942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3">
                <a:lumMod val="85000"/>
              </a:schemeClr>
            </a:solidFill>
          </a:ln>
        </p:spPr>
        <p:txBody>
          <a:bodyPr/>
          <a:lstStyle/>
          <a:p>
            <a:r>
              <a:rPr lang="ru-RU" dirty="0" smtClean="0"/>
              <a:t>Естественно – математические науки.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86182" y="857232"/>
            <a:ext cx="5214974" cy="6000768"/>
          </a:xfrm>
        </p:spPr>
        <p:txBody>
          <a:bodyPr/>
          <a:lstStyle/>
          <a:p>
            <a:r>
              <a:rPr lang="ru-RU" b="1" i="1" u="sng" dirty="0" smtClean="0"/>
              <a:t>Н. Лобачевский (1792 – 1856).</a:t>
            </a:r>
          </a:p>
          <a:p>
            <a:pPr>
              <a:buNone/>
            </a:pPr>
            <a:r>
              <a:rPr lang="ru-RU" dirty="0" smtClean="0"/>
              <a:t>    Создал   неевклидову геометрию. Известный английский математик Уильям Клиффорд назвал Лобачевского «Коперником геометрии». Лобачевский в течение 40 лет преподавал в Казанском университете, в том числе 19 лет руководил им в должности ректора; его активность и умелое руководство вывели университет в число передовых российских учебных заведений.</a:t>
            </a:r>
            <a:endParaRPr lang="ru-RU" dirty="0"/>
          </a:p>
        </p:txBody>
      </p:sp>
      <p:pic>
        <p:nvPicPr>
          <p:cNvPr id="17410" name="Picture 2" descr="Lobachevsky 03 crop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928670"/>
            <a:ext cx="3571900" cy="550072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heme/theme1.xml><?xml version="1.0" encoding="utf-8"?>
<a:theme xmlns:a="http://schemas.openxmlformats.org/drawingml/2006/main" name="Тема6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28282"/>
      </a:lt2>
      <a:accent1>
        <a:srgbClr val="A14D1D"/>
      </a:accent1>
      <a:accent2>
        <a:srgbClr val="85416B"/>
      </a:accent2>
      <a:accent3>
        <a:srgbClr val="FFFFFF"/>
      </a:accent3>
      <a:accent4>
        <a:srgbClr val="000000"/>
      </a:accent4>
      <a:accent5>
        <a:srgbClr val="CDB2AB"/>
      </a:accent5>
      <a:accent6>
        <a:srgbClr val="783A60"/>
      </a:accent6>
      <a:hlink>
        <a:srgbClr val="862D2D"/>
      </a:hlink>
      <a:folHlink>
        <a:srgbClr val="735427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A62121"/>
        </a:accent1>
        <a:accent2>
          <a:srgbClr val="99001E"/>
        </a:accent2>
        <a:accent3>
          <a:srgbClr val="FFFFFF"/>
        </a:accent3>
        <a:accent4>
          <a:srgbClr val="000000"/>
        </a:accent4>
        <a:accent5>
          <a:srgbClr val="D0ABAB"/>
        </a:accent5>
        <a:accent6>
          <a:srgbClr val="8A001A"/>
        </a:accent6>
        <a:hlink>
          <a:srgbClr val="8C0000"/>
        </a:hlink>
        <a:folHlink>
          <a:srgbClr val="800F2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A14D1D"/>
        </a:accent1>
        <a:accent2>
          <a:srgbClr val="85416B"/>
        </a:accent2>
        <a:accent3>
          <a:srgbClr val="FFFFFF"/>
        </a:accent3>
        <a:accent4>
          <a:srgbClr val="000000"/>
        </a:accent4>
        <a:accent5>
          <a:srgbClr val="CDB2AB"/>
        </a:accent5>
        <a:accent6>
          <a:srgbClr val="783A60"/>
        </a:accent6>
        <a:hlink>
          <a:srgbClr val="862D2D"/>
        </a:hlink>
        <a:folHlink>
          <a:srgbClr val="73542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396C80"/>
        </a:accent1>
        <a:accent2>
          <a:srgbClr val="943E3E"/>
        </a:accent2>
        <a:accent3>
          <a:srgbClr val="FFFFFF"/>
        </a:accent3>
        <a:accent4>
          <a:srgbClr val="000000"/>
        </a:accent4>
        <a:accent5>
          <a:srgbClr val="AEBAC0"/>
        </a:accent5>
        <a:accent6>
          <a:srgbClr val="863737"/>
        </a:accent6>
        <a:hlink>
          <a:srgbClr val="3A3474"/>
        </a:hlink>
        <a:folHlink>
          <a:srgbClr val="48542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806F2B"/>
        </a:accent1>
        <a:accent2>
          <a:srgbClr val="3C7331"/>
        </a:accent2>
        <a:accent3>
          <a:srgbClr val="FFFFFF"/>
        </a:accent3>
        <a:accent4>
          <a:srgbClr val="000000"/>
        </a:accent4>
        <a:accent5>
          <a:srgbClr val="C0BBAC"/>
        </a:accent5>
        <a:accent6>
          <a:srgbClr val="35682B"/>
        </a:accent6>
        <a:hlink>
          <a:srgbClr val="862D2D"/>
        </a:hlink>
        <a:folHlink>
          <a:srgbClr val="4039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CC8500"/>
        </a:accent1>
        <a:accent2>
          <a:srgbClr val="C2940A"/>
        </a:accent2>
        <a:accent3>
          <a:srgbClr val="FFFFFF"/>
        </a:accent3>
        <a:accent4>
          <a:srgbClr val="000000"/>
        </a:accent4>
        <a:accent5>
          <a:srgbClr val="E2C2AA"/>
        </a:accent5>
        <a:accent6>
          <a:srgbClr val="B08608"/>
        </a:accent6>
        <a:hlink>
          <a:srgbClr val="A66C00"/>
        </a:hlink>
        <a:folHlink>
          <a:srgbClr val="997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B29800"/>
        </a:accent1>
        <a:accent2>
          <a:srgbClr val="C97C3C"/>
        </a:accent2>
        <a:accent3>
          <a:srgbClr val="FFFFFF"/>
        </a:accent3>
        <a:accent4>
          <a:srgbClr val="000000"/>
        </a:accent4>
        <a:accent5>
          <a:srgbClr val="D5CAAA"/>
        </a:accent5>
        <a:accent6>
          <a:srgbClr val="B67035"/>
        </a:accent6>
        <a:hlink>
          <a:srgbClr val="A66C00"/>
        </a:hlink>
        <a:folHlink>
          <a:srgbClr val="BF4F4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2B9FD9"/>
        </a:accent1>
        <a:accent2>
          <a:srgbClr val="CC8500"/>
        </a:accent2>
        <a:accent3>
          <a:srgbClr val="FFFFFF"/>
        </a:accent3>
        <a:accent4>
          <a:srgbClr val="000000"/>
        </a:accent4>
        <a:accent5>
          <a:srgbClr val="ACCDE9"/>
        </a:accent5>
        <a:accent6>
          <a:srgbClr val="B97800"/>
        </a:accent6>
        <a:hlink>
          <a:srgbClr val="8A73BF"/>
        </a:hlink>
        <a:folHlink>
          <a:srgbClr val="2E994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7AB236"/>
        </a:accent1>
        <a:accent2>
          <a:srgbClr val="CC527E"/>
        </a:accent2>
        <a:accent3>
          <a:srgbClr val="FFFFFF"/>
        </a:accent3>
        <a:accent4>
          <a:srgbClr val="000000"/>
        </a:accent4>
        <a:accent5>
          <a:srgbClr val="BED5AE"/>
        </a:accent5>
        <a:accent6>
          <a:srgbClr val="B94972"/>
        </a:accent6>
        <a:hlink>
          <a:srgbClr val="4D6BBF"/>
        </a:hlink>
        <a:folHlink>
          <a:srgbClr val="A66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9905"/>
        </a:accent1>
        <a:accent2>
          <a:srgbClr val="4D8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457E00"/>
        </a:accent6>
        <a:hlink>
          <a:srgbClr val="008004"/>
        </a:hlink>
        <a:folHlink>
          <a:srgbClr val="3F7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678C"/>
        </a:accent1>
        <a:accent2>
          <a:srgbClr val="5E8000"/>
        </a:accent2>
        <a:accent3>
          <a:srgbClr val="FFFFFF"/>
        </a:accent3>
        <a:accent4>
          <a:srgbClr val="000000"/>
        </a:accent4>
        <a:accent5>
          <a:srgbClr val="AAB8C5"/>
        </a:accent5>
        <a:accent6>
          <a:srgbClr val="547300"/>
        </a:accent6>
        <a:hlink>
          <a:srgbClr val="006E04"/>
        </a:hlink>
        <a:folHlink>
          <a:srgbClr val="66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65821"/>
        </a:accent1>
        <a:accent2>
          <a:srgbClr val="008004"/>
        </a:accent2>
        <a:accent3>
          <a:srgbClr val="FFFFFF"/>
        </a:accent3>
        <a:accent4>
          <a:srgbClr val="000000"/>
        </a:accent4>
        <a:accent5>
          <a:srgbClr val="D0B4AB"/>
        </a:accent5>
        <a:accent6>
          <a:srgbClr val="007303"/>
        </a:accent6>
        <a:hlink>
          <a:srgbClr val="8C2A60"/>
        </a:hlink>
        <a:folHlink>
          <a:srgbClr val="6733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2403E"/>
        </a:accent1>
        <a:accent2>
          <a:srgbClr val="2D8064"/>
        </a:accent2>
        <a:accent3>
          <a:srgbClr val="FFFFFF"/>
        </a:accent3>
        <a:accent4>
          <a:srgbClr val="000000"/>
        </a:accent4>
        <a:accent5>
          <a:srgbClr val="D5AFAF"/>
        </a:accent5>
        <a:accent6>
          <a:srgbClr val="28735A"/>
        </a:accent6>
        <a:hlink>
          <a:srgbClr val="4D3F8C"/>
        </a:hlink>
        <a:folHlink>
          <a:srgbClr val="006E0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0052C0"/>
        </a:accent1>
        <a:accent2>
          <a:srgbClr val="3239BF"/>
        </a:accent2>
        <a:accent3>
          <a:srgbClr val="FFFFFF"/>
        </a:accent3>
        <a:accent4>
          <a:srgbClr val="000000"/>
        </a:accent4>
        <a:accent5>
          <a:srgbClr val="AAB3DC"/>
        </a:accent5>
        <a:accent6>
          <a:srgbClr val="2C33AD"/>
        </a:accent6>
        <a:hlink>
          <a:srgbClr val="004299"/>
        </a:hlink>
        <a:folHlink>
          <a:srgbClr val="282D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6759B2"/>
        </a:accent1>
        <a:accent2>
          <a:srgbClr val="00708C"/>
        </a:accent2>
        <a:accent3>
          <a:srgbClr val="FFFFFF"/>
        </a:accent3>
        <a:accent4>
          <a:srgbClr val="000000"/>
        </a:accent4>
        <a:accent5>
          <a:srgbClr val="B8B5D5"/>
        </a:accent5>
        <a:accent6>
          <a:srgbClr val="00657E"/>
        </a:accent6>
        <a:hlink>
          <a:srgbClr val="0048A6"/>
        </a:hlink>
        <a:folHlink>
          <a:srgbClr val="742E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A68500"/>
        </a:accent1>
        <a:accent2>
          <a:srgbClr val="2462B2"/>
        </a:accent2>
        <a:accent3>
          <a:srgbClr val="FFFFFF"/>
        </a:accent3>
        <a:accent4>
          <a:srgbClr val="000000"/>
        </a:accent4>
        <a:accent5>
          <a:srgbClr val="D0C2AA"/>
        </a:accent5>
        <a:accent6>
          <a:srgbClr val="2058A1"/>
        </a:accent6>
        <a:hlink>
          <a:srgbClr val="546E00"/>
        </a:hlink>
        <a:folHlink>
          <a:srgbClr val="8031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628000"/>
        </a:accent1>
        <a:accent2>
          <a:srgbClr val="8C5200"/>
        </a:accent2>
        <a:accent3>
          <a:srgbClr val="FFFFFF"/>
        </a:accent3>
        <a:accent4>
          <a:srgbClr val="000000"/>
        </a:accent4>
        <a:accent5>
          <a:srgbClr val="B7C0AA"/>
        </a:accent5>
        <a:accent6>
          <a:srgbClr val="7E4900"/>
        </a:accent6>
        <a:hlink>
          <a:srgbClr val="911D65"/>
        </a:hlink>
        <a:folHlink>
          <a:srgbClr val="00459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2">
      <a:dk1>
        <a:srgbClr val="000000"/>
      </a:dk1>
      <a:lt1>
        <a:srgbClr val="FFFFFF"/>
      </a:lt1>
      <a:dk2>
        <a:srgbClr val="000000"/>
      </a:dk2>
      <a:lt2>
        <a:srgbClr val="828282"/>
      </a:lt2>
      <a:accent1>
        <a:srgbClr val="A14D1D"/>
      </a:accent1>
      <a:accent2>
        <a:srgbClr val="85416B"/>
      </a:accent2>
      <a:accent3>
        <a:srgbClr val="FFFFFF"/>
      </a:accent3>
      <a:accent4>
        <a:srgbClr val="000000"/>
      </a:accent4>
      <a:accent5>
        <a:srgbClr val="CDB2AB"/>
      </a:accent5>
      <a:accent6>
        <a:srgbClr val="783A60"/>
      </a:accent6>
      <a:hlink>
        <a:srgbClr val="862D2D"/>
      </a:hlink>
      <a:folHlink>
        <a:srgbClr val="735427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A62121"/>
        </a:accent1>
        <a:accent2>
          <a:srgbClr val="99001E"/>
        </a:accent2>
        <a:accent3>
          <a:srgbClr val="FFFFFF"/>
        </a:accent3>
        <a:accent4>
          <a:srgbClr val="000000"/>
        </a:accent4>
        <a:accent5>
          <a:srgbClr val="D0ABAB"/>
        </a:accent5>
        <a:accent6>
          <a:srgbClr val="8A001A"/>
        </a:accent6>
        <a:hlink>
          <a:srgbClr val="8C0000"/>
        </a:hlink>
        <a:folHlink>
          <a:srgbClr val="800F2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A14D1D"/>
        </a:accent1>
        <a:accent2>
          <a:srgbClr val="85416B"/>
        </a:accent2>
        <a:accent3>
          <a:srgbClr val="FFFFFF"/>
        </a:accent3>
        <a:accent4>
          <a:srgbClr val="000000"/>
        </a:accent4>
        <a:accent5>
          <a:srgbClr val="CDB2AB"/>
        </a:accent5>
        <a:accent6>
          <a:srgbClr val="783A60"/>
        </a:accent6>
        <a:hlink>
          <a:srgbClr val="862D2D"/>
        </a:hlink>
        <a:folHlink>
          <a:srgbClr val="73542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396C80"/>
        </a:accent1>
        <a:accent2>
          <a:srgbClr val="943E3E"/>
        </a:accent2>
        <a:accent3>
          <a:srgbClr val="FFFFFF"/>
        </a:accent3>
        <a:accent4>
          <a:srgbClr val="000000"/>
        </a:accent4>
        <a:accent5>
          <a:srgbClr val="AEBAC0"/>
        </a:accent5>
        <a:accent6>
          <a:srgbClr val="863737"/>
        </a:accent6>
        <a:hlink>
          <a:srgbClr val="3A3474"/>
        </a:hlink>
        <a:folHlink>
          <a:srgbClr val="48542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806F2B"/>
        </a:accent1>
        <a:accent2>
          <a:srgbClr val="3C7331"/>
        </a:accent2>
        <a:accent3>
          <a:srgbClr val="FFFFFF"/>
        </a:accent3>
        <a:accent4>
          <a:srgbClr val="000000"/>
        </a:accent4>
        <a:accent5>
          <a:srgbClr val="C0BBAC"/>
        </a:accent5>
        <a:accent6>
          <a:srgbClr val="35682B"/>
        </a:accent6>
        <a:hlink>
          <a:srgbClr val="862D2D"/>
        </a:hlink>
        <a:folHlink>
          <a:srgbClr val="4039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CC8500"/>
        </a:accent1>
        <a:accent2>
          <a:srgbClr val="C2940A"/>
        </a:accent2>
        <a:accent3>
          <a:srgbClr val="FFFFFF"/>
        </a:accent3>
        <a:accent4>
          <a:srgbClr val="000000"/>
        </a:accent4>
        <a:accent5>
          <a:srgbClr val="E2C2AA"/>
        </a:accent5>
        <a:accent6>
          <a:srgbClr val="B08608"/>
        </a:accent6>
        <a:hlink>
          <a:srgbClr val="A66C00"/>
        </a:hlink>
        <a:folHlink>
          <a:srgbClr val="997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B29800"/>
        </a:accent1>
        <a:accent2>
          <a:srgbClr val="C97C3C"/>
        </a:accent2>
        <a:accent3>
          <a:srgbClr val="FFFFFF"/>
        </a:accent3>
        <a:accent4>
          <a:srgbClr val="000000"/>
        </a:accent4>
        <a:accent5>
          <a:srgbClr val="D5CAAA"/>
        </a:accent5>
        <a:accent6>
          <a:srgbClr val="B67035"/>
        </a:accent6>
        <a:hlink>
          <a:srgbClr val="A66C00"/>
        </a:hlink>
        <a:folHlink>
          <a:srgbClr val="BF4F4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2B9FD9"/>
        </a:accent1>
        <a:accent2>
          <a:srgbClr val="CC8500"/>
        </a:accent2>
        <a:accent3>
          <a:srgbClr val="FFFFFF"/>
        </a:accent3>
        <a:accent4>
          <a:srgbClr val="000000"/>
        </a:accent4>
        <a:accent5>
          <a:srgbClr val="ACCDE9"/>
        </a:accent5>
        <a:accent6>
          <a:srgbClr val="B97800"/>
        </a:accent6>
        <a:hlink>
          <a:srgbClr val="8A73BF"/>
        </a:hlink>
        <a:folHlink>
          <a:srgbClr val="2E994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7AB236"/>
        </a:accent1>
        <a:accent2>
          <a:srgbClr val="CC527E"/>
        </a:accent2>
        <a:accent3>
          <a:srgbClr val="FFFFFF"/>
        </a:accent3>
        <a:accent4>
          <a:srgbClr val="000000"/>
        </a:accent4>
        <a:accent5>
          <a:srgbClr val="BED5AE"/>
        </a:accent5>
        <a:accent6>
          <a:srgbClr val="B94972"/>
        </a:accent6>
        <a:hlink>
          <a:srgbClr val="4D6BBF"/>
        </a:hlink>
        <a:folHlink>
          <a:srgbClr val="A66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9905"/>
        </a:accent1>
        <a:accent2>
          <a:srgbClr val="4D8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457E00"/>
        </a:accent6>
        <a:hlink>
          <a:srgbClr val="008004"/>
        </a:hlink>
        <a:folHlink>
          <a:srgbClr val="3F7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678C"/>
        </a:accent1>
        <a:accent2>
          <a:srgbClr val="5E8000"/>
        </a:accent2>
        <a:accent3>
          <a:srgbClr val="FFFFFF"/>
        </a:accent3>
        <a:accent4>
          <a:srgbClr val="000000"/>
        </a:accent4>
        <a:accent5>
          <a:srgbClr val="AAB8C5"/>
        </a:accent5>
        <a:accent6>
          <a:srgbClr val="547300"/>
        </a:accent6>
        <a:hlink>
          <a:srgbClr val="006E04"/>
        </a:hlink>
        <a:folHlink>
          <a:srgbClr val="66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65821"/>
        </a:accent1>
        <a:accent2>
          <a:srgbClr val="008004"/>
        </a:accent2>
        <a:accent3>
          <a:srgbClr val="FFFFFF"/>
        </a:accent3>
        <a:accent4>
          <a:srgbClr val="000000"/>
        </a:accent4>
        <a:accent5>
          <a:srgbClr val="D0B4AB"/>
        </a:accent5>
        <a:accent6>
          <a:srgbClr val="007303"/>
        </a:accent6>
        <a:hlink>
          <a:srgbClr val="8C2A60"/>
        </a:hlink>
        <a:folHlink>
          <a:srgbClr val="6733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2403E"/>
        </a:accent1>
        <a:accent2>
          <a:srgbClr val="2D8064"/>
        </a:accent2>
        <a:accent3>
          <a:srgbClr val="FFFFFF"/>
        </a:accent3>
        <a:accent4>
          <a:srgbClr val="000000"/>
        </a:accent4>
        <a:accent5>
          <a:srgbClr val="D5AFAF"/>
        </a:accent5>
        <a:accent6>
          <a:srgbClr val="28735A"/>
        </a:accent6>
        <a:hlink>
          <a:srgbClr val="4D3F8C"/>
        </a:hlink>
        <a:folHlink>
          <a:srgbClr val="006E0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3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0052C0"/>
        </a:accent1>
        <a:accent2>
          <a:srgbClr val="3239BF"/>
        </a:accent2>
        <a:accent3>
          <a:srgbClr val="FFFFFF"/>
        </a:accent3>
        <a:accent4>
          <a:srgbClr val="000000"/>
        </a:accent4>
        <a:accent5>
          <a:srgbClr val="AAB3DC"/>
        </a:accent5>
        <a:accent6>
          <a:srgbClr val="2C33AD"/>
        </a:accent6>
        <a:hlink>
          <a:srgbClr val="004299"/>
        </a:hlink>
        <a:folHlink>
          <a:srgbClr val="282D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4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6759B2"/>
        </a:accent1>
        <a:accent2>
          <a:srgbClr val="00708C"/>
        </a:accent2>
        <a:accent3>
          <a:srgbClr val="FFFFFF"/>
        </a:accent3>
        <a:accent4>
          <a:srgbClr val="000000"/>
        </a:accent4>
        <a:accent5>
          <a:srgbClr val="B8B5D5"/>
        </a:accent5>
        <a:accent6>
          <a:srgbClr val="00657E"/>
        </a:accent6>
        <a:hlink>
          <a:srgbClr val="0048A6"/>
        </a:hlink>
        <a:folHlink>
          <a:srgbClr val="742E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5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A68500"/>
        </a:accent1>
        <a:accent2>
          <a:srgbClr val="2462B2"/>
        </a:accent2>
        <a:accent3>
          <a:srgbClr val="FFFFFF"/>
        </a:accent3>
        <a:accent4>
          <a:srgbClr val="000000"/>
        </a:accent4>
        <a:accent5>
          <a:srgbClr val="D0C2AA"/>
        </a:accent5>
        <a:accent6>
          <a:srgbClr val="2058A1"/>
        </a:accent6>
        <a:hlink>
          <a:srgbClr val="546E00"/>
        </a:hlink>
        <a:folHlink>
          <a:srgbClr val="8031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6">
        <a:dk1>
          <a:srgbClr val="000000"/>
        </a:dk1>
        <a:lt1>
          <a:srgbClr val="FFFFFF"/>
        </a:lt1>
        <a:dk2>
          <a:srgbClr val="000000"/>
        </a:dk2>
        <a:lt2>
          <a:srgbClr val="828282"/>
        </a:lt2>
        <a:accent1>
          <a:srgbClr val="628000"/>
        </a:accent1>
        <a:accent2>
          <a:srgbClr val="8C5200"/>
        </a:accent2>
        <a:accent3>
          <a:srgbClr val="FFFFFF"/>
        </a:accent3>
        <a:accent4>
          <a:srgbClr val="000000"/>
        </a:accent4>
        <a:accent5>
          <a:srgbClr val="B7C0AA"/>
        </a:accent5>
        <a:accent6>
          <a:srgbClr val="7E4900"/>
        </a:accent6>
        <a:hlink>
          <a:srgbClr val="911D65"/>
        </a:hlink>
        <a:folHlink>
          <a:srgbClr val="00459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CC00"/>
      </a:lt1>
      <a:dk2>
        <a:srgbClr val="000000"/>
      </a:dk2>
      <a:lt2>
        <a:srgbClr val="CCCCCC"/>
      </a:lt2>
      <a:accent1>
        <a:srgbClr val="A66708"/>
      </a:accent1>
      <a:accent2>
        <a:srgbClr val="6E6E00"/>
      </a:accent2>
      <a:accent3>
        <a:srgbClr val="FFE2AA"/>
      </a:accent3>
      <a:accent4>
        <a:srgbClr val="000000"/>
      </a:accent4>
      <a:accent5>
        <a:srgbClr val="D0B8AA"/>
      </a:accent5>
      <a:accent6>
        <a:srgbClr val="636300"/>
      </a:accent6>
      <a:hlink>
        <a:srgbClr val="6E5800"/>
      </a:hlink>
      <a:folHlink>
        <a:srgbClr val="2B5912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E2AA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E2AA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FE2AA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E2AA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FFFF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FFFF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8F8F8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BFBFB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FFFF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1_Default Design 2">
      <a:dk1>
        <a:srgbClr val="000000"/>
      </a:dk1>
      <a:lt1>
        <a:srgbClr val="FFCC00"/>
      </a:lt1>
      <a:dk2>
        <a:srgbClr val="000000"/>
      </a:dk2>
      <a:lt2>
        <a:srgbClr val="CCCCCC"/>
      </a:lt2>
      <a:accent1>
        <a:srgbClr val="A66708"/>
      </a:accent1>
      <a:accent2>
        <a:srgbClr val="6E6E00"/>
      </a:accent2>
      <a:accent3>
        <a:srgbClr val="FFE2AA"/>
      </a:accent3>
      <a:accent4>
        <a:srgbClr val="000000"/>
      </a:accent4>
      <a:accent5>
        <a:srgbClr val="D0B8AA"/>
      </a:accent5>
      <a:accent6>
        <a:srgbClr val="636300"/>
      </a:accent6>
      <a:hlink>
        <a:srgbClr val="6E5800"/>
      </a:hlink>
      <a:folHlink>
        <a:srgbClr val="2B5912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E2AA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E2AA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FE2AA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E2AA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FFFF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FFFF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8F8F8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BFBFB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FFFF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Default Design">
  <a:themeElements>
    <a:clrScheme name="Default Design 2">
      <a:dk1>
        <a:srgbClr val="000000"/>
      </a:dk1>
      <a:lt1>
        <a:srgbClr val="FFCC00"/>
      </a:lt1>
      <a:dk2>
        <a:srgbClr val="000000"/>
      </a:dk2>
      <a:lt2>
        <a:srgbClr val="CCCCCC"/>
      </a:lt2>
      <a:accent1>
        <a:srgbClr val="A66708"/>
      </a:accent1>
      <a:accent2>
        <a:srgbClr val="6E6E00"/>
      </a:accent2>
      <a:accent3>
        <a:srgbClr val="FFE2AA"/>
      </a:accent3>
      <a:accent4>
        <a:srgbClr val="000000"/>
      </a:accent4>
      <a:accent5>
        <a:srgbClr val="D0B8AA"/>
      </a:accent5>
      <a:accent6>
        <a:srgbClr val="636300"/>
      </a:accent6>
      <a:hlink>
        <a:srgbClr val="6E5800"/>
      </a:hlink>
      <a:folHlink>
        <a:srgbClr val="2B5912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E2AA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E2AA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FE2AA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E2AA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FFFF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FFFF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8F8F8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BFBFB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FFFF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Default Design">
  <a:themeElements>
    <a:clrScheme name="1_Default Design 2">
      <a:dk1>
        <a:srgbClr val="000000"/>
      </a:dk1>
      <a:lt1>
        <a:srgbClr val="FFCC00"/>
      </a:lt1>
      <a:dk2>
        <a:srgbClr val="000000"/>
      </a:dk2>
      <a:lt2>
        <a:srgbClr val="CCCCCC"/>
      </a:lt2>
      <a:accent1>
        <a:srgbClr val="A66708"/>
      </a:accent1>
      <a:accent2>
        <a:srgbClr val="6E6E00"/>
      </a:accent2>
      <a:accent3>
        <a:srgbClr val="FFE2AA"/>
      </a:accent3>
      <a:accent4>
        <a:srgbClr val="000000"/>
      </a:accent4>
      <a:accent5>
        <a:srgbClr val="D0B8AA"/>
      </a:accent5>
      <a:accent6>
        <a:srgbClr val="636300"/>
      </a:accent6>
      <a:hlink>
        <a:srgbClr val="6E5800"/>
      </a:hlink>
      <a:folHlink>
        <a:srgbClr val="2B5912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E2AA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E2AA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FE2AA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E2AA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FFFF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FFFF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8F8F8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BFBFB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FFFF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Тема6</Template>
  <TotalTime>319</TotalTime>
  <Words>1228</Words>
  <Application>Microsoft Office PowerPoint</Application>
  <PresentationFormat>Экран (4:3)</PresentationFormat>
  <Paragraphs>92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Тема6</vt:lpstr>
      <vt:lpstr>1_Default Design</vt:lpstr>
      <vt:lpstr>Default Design</vt:lpstr>
      <vt:lpstr>2_Default Design</vt:lpstr>
      <vt:lpstr>3_Default Design</vt:lpstr>
      <vt:lpstr>4_Default Design</vt:lpstr>
      <vt:lpstr>Образование и наука в первой половине 19 века.</vt:lpstr>
      <vt:lpstr>Презентация PowerPoint</vt:lpstr>
      <vt:lpstr>Образование в период правления Александра I (1801 – 1825).</vt:lpstr>
      <vt:lpstr>Презентация PowerPoint</vt:lpstr>
      <vt:lpstr>Система образования при Николае I  (1825 – 1855).</vt:lpstr>
      <vt:lpstr>Сравните систему образования при Александре I и Николае I. Определите общие  черты и отличии. </vt:lpstr>
      <vt:lpstr>Сословность в общеобразовательной школе.</vt:lpstr>
      <vt:lpstr>Презентация PowerPoint</vt:lpstr>
      <vt:lpstr>Естественно – математические науки.</vt:lpstr>
      <vt:lpstr>Презентация PowerPoint</vt:lpstr>
      <vt:lpstr>Презентация PowerPoint</vt:lpstr>
      <vt:lpstr>Презентация PowerPoint</vt:lpstr>
      <vt:lpstr>1839 – основана Пулковская обсерватория. (Николаевская Пулковская). Главное направление – составление каталога координат звёзд).</vt:lpstr>
      <vt:lpstr>Презентация PowerPoint</vt:lpstr>
      <vt:lpstr>Парово́зы Черепа́новых — первые паровозы построенные в России. Первый паровоз был построен в 1833 году, второй — в 1835.  </vt:lpstr>
      <vt:lpstr>Презентация PowerPoint</vt:lpstr>
      <vt:lpstr>Презентация PowerPoint</vt:lpstr>
      <vt:lpstr>Презентация PowerPoint</vt:lpstr>
      <vt:lpstr>Историческая наука.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WIN7XP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Культура в первой половине XIX века. Наука и образование.</dc:title>
  <dc:creator>WIN7XP</dc:creator>
  <cp:lastModifiedBy>admin</cp:lastModifiedBy>
  <cp:revision>34</cp:revision>
  <dcterms:created xsi:type="dcterms:W3CDTF">2011-11-15T17:23:59Z</dcterms:created>
  <dcterms:modified xsi:type="dcterms:W3CDTF">2020-04-24T11:08:54Z</dcterms:modified>
</cp:coreProperties>
</file>