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4" r:id="rId4"/>
    <p:sldId id="287" r:id="rId5"/>
    <p:sldId id="292" r:id="rId6"/>
    <p:sldId id="291" r:id="rId7"/>
    <p:sldId id="259" r:id="rId8"/>
    <p:sldId id="260" r:id="rId9"/>
    <p:sldId id="317" r:id="rId10"/>
    <p:sldId id="289" r:id="rId11"/>
    <p:sldId id="261" r:id="rId12"/>
    <p:sldId id="288" r:id="rId13"/>
    <p:sldId id="268" r:id="rId14"/>
    <p:sldId id="262" r:id="rId15"/>
    <p:sldId id="263" r:id="rId16"/>
    <p:sldId id="293" r:id="rId17"/>
    <p:sldId id="264" r:id="rId18"/>
    <p:sldId id="335" r:id="rId19"/>
    <p:sldId id="336" r:id="rId20"/>
    <p:sldId id="265" r:id="rId21"/>
    <p:sldId id="266" r:id="rId22"/>
    <p:sldId id="267" r:id="rId23"/>
    <p:sldId id="295" r:id="rId24"/>
    <p:sldId id="316" r:id="rId25"/>
    <p:sldId id="305" r:id="rId26"/>
    <p:sldId id="307" r:id="rId27"/>
    <p:sldId id="320" r:id="rId28"/>
    <p:sldId id="309" r:id="rId29"/>
    <p:sldId id="312" r:id="rId30"/>
    <p:sldId id="269" r:id="rId31"/>
    <p:sldId id="296" r:id="rId32"/>
    <p:sldId id="297" r:id="rId33"/>
    <p:sldId id="270" r:id="rId34"/>
    <p:sldId id="298" r:id="rId35"/>
    <p:sldId id="311" r:id="rId36"/>
    <p:sldId id="299" r:id="rId37"/>
    <p:sldId id="271" r:id="rId38"/>
    <p:sldId id="310" r:id="rId39"/>
    <p:sldId id="308" r:id="rId40"/>
    <p:sldId id="300" r:id="rId41"/>
    <p:sldId id="304" r:id="rId42"/>
    <p:sldId id="301" r:id="rId43"/>
    <p:sldId id="318" r:id="rId44"/>
    <p:sldId id="319" r:id="rId45"/>
    <p:sldId id="272" r:id="rId46"/>
    <p:sldId id="273" r:id="rId47"/>
    <p:sldId id="274" r:id="rId48"/>
    <p:sldId id="275" r:id="rId49"/>
    <p:sldId id="337" r:id="rId50"/>
    <p:sldId id="276" r:id="rId51"/>
    <p:sldId id="326" r:id="rId52"/>
    <p:sldId id="324" r:id="rId53"/>
    <p:sldId id="322" r:id="rId54"/>
    <p:sldId id="325" r:id="rId55"/>
    <p:sldId id="277" r:id="rId56"/>
    <p:sldId id="349" r:id="rId57"/>
    <p:sldId id="278" r:id="rId58"/>
    <p:sldId id="333" r:id="rId59"/>
    <p:sldId id="329" r:id="rId60"/>
    <p:sldId id="330" r:id="rId61"/>
    <p:sldId id="331" r:id="rId62"/>
    <p:sldId id="332" r:id="rId63"/>
    <p:sldId id="334" r:id="rId64"/>
    <p:sldId id="279" r:id="rId65"/>
    <p:sldId id="280" r:id="rId66"/>
    <p:sldId id="345" r:id="rId67"/>
    <p:sldId id="346" r:id="rId68"/>
    <p:sldId id="338" r:id="rId69"/>
    <p:sldId id="347" r:id="rId70"/>
    <p:sldId id="339" r:id="rId71"/>
    <p:sldId id="340" r:id="rId72"/>
    <p:sldId id="341" r:id="rId73"/>
    <p:sldId id="343" r:id="rId74"/>
    <p:sldId id="281" r:id="rId75"/>
    <p:sldId id="282" r:id="rId76"/>
    <p:sldId id="348" r:id="rId77"/>
    <p:sldId id="350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A657C-F6A8-4603-ACBE-C88EA203455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FA6139-6A00-49F5-A43F-1973B73C92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>Экология </a:t>
            </a:r>
            <a:br>
              <a:rPr lang="ru-RU" cap="all" dirty="0" smtClean="0"/>
            </a:br>
            <a:r>
              <a:rPr lang="ru-RU" cap="all" dirty="0" smtClean="0"/>
              <a:t>сообществ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54696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Пользователь\Downloads\oekologie_400_463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2787015" cy="32340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Пользователь\Downloads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биоценоза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 </a:t>
            </a:r>
            <a:r>
              <a:rPr lang="ru-RU" sz="3200" u="sng" dirty="0" smtClean="0"/>
              <a:t>Видовая структура</a:t>
            </a:r>
            <a:r>
              <a:rPr lang="ru-RU" sz="3200" dirty="0" smtClean="0"/>
              <a:t> – разнообразие видов, соотношение их численности и биомассы.</a:t>
            </a:r>
          </a:p>
          <a:p>
            <a:r>
              <a:rPr lang="ru-RU" sz="3200" i="1" dirty="0" smtClean="0"/>
              <a:t>Доминантные </a:t>
            </a:r>
            <a:r>
              <a:rPr lang="ru-RU" sz="3200" dirty="0" smtClean="0"/>
              <a:t>виды – преобладающие виды.</a:t>
            </a:r>
          </a:p>
          <a:p>
            <a:r>
              <a:rPr lang="ru-RU" sz="3200" i="1" dirty="0" err="1" smtClean="0"/>
              <a:t>Эдификаторы</a:t>
            </a:r>
            <a:r>
              <a:rPr lang="ru-RU" sz="3200" dirty="0" smtClean="0"/>
              <a:t> – </a:t>
            </a:r>
            <a:r>
              <a:rPr lang="ru-RU" sz="3200" dirty="0" err="1" smtClean="0"/>
              <a:t>средообразующие</a:t>
            </a:r>
            <a:r>
              <a:rPr lang="ru-RU" sz="3200" dirty="0" smtClean="0"/>
              <a:t> виды.</a:t>
            </a:r>
          </a:p>
          <a:p>
            <a:r>
              <a:rPr lang="ru-RU" sz="3200" i="1" dirty="0" smtClean="0"/>
              <a:t>Закон Эшби</a:t>
            </a:r>
            <a:r>
              <a:rPr lang="ru-RU" sz="3200" dirty="0" smtClean="0"/>
              <a:t>: чем выше видовое разнообразие, тем более стабилен, устойчив биоценоз.</a:t>
            </a:r>
          </a:p>
          <a:p>
            <a:endParaRPr lang="ru-RU" dirty="0"/>
          </a:p>
        </p:txBody>
      </p:sp>
      <p:pic>
        <p:nvPicPr>
          <p:cNvPr id="32770" name="Picture 2" descr="C:\Users\Пользователь\Downloads\9a5c-1384767813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Пользователь\Downloads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9"/>
            <a:ext cx="9144000" cy="68520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Пользователь\Downloads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5" name="Picture 3" descr="C:\Users\Пользователь\Downloads\0013-013-Prostranstvennaja-struktura-biotsenoz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Пространственная структура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Определяется фитоценозом, для которого характерна </a:t>
            </a:r>
            <a:r>
              <a:rPr lang="ru-RU" sz="3600" dirty="0" err="1" smtClean="0"/>
              <a:t>ярусность</a:t>
            </a:r>
            <a:r>
              <a:rPr lang="ru-RU" sz="3600" dirty="0" smtClean="0"/>
              <a:t>.</a:t>
            </a:r>
          </a:p>
          <a:p>
            <a:r>
              <a:rPr lang="ru-RU" sz="3600" i="1" dirty="0" smtClean="0"/>
              <a:t>Вертикальная зональность</a:t>
            </a:r>
            <a:r>
              <a:rPr lang="ru-RU" sz="3600" dirty="0" smtClean="0"/>
              <a:t> – ярусное распределение растений по ↑, обусловленное их требованиями к количеству света.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178080" cy="5400600"/>
        </p:xfrm>
        <a:graphic>
          <a:graphicData uri="http://schemas.openxmlformats.org/drawingml/2006/table">
            <a:tbl>
              <a:tblPr/>
              <a:tblGrid>
                <a:gridCol w="4078944"/>
                <a:gridCol w="4099136"/>
              </a:tblGrid>
              <a:tr h="2673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Светолюбивые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1 ярус: дуб, липа, вяз.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2 ярус: рябина, яблоня.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</a:rPr>
                        <a:t>Тенелюбивые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3 ярус: лещина, крушина.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</a:rPr>
                        <a:t>Теневыносливые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4 ярус: крапива.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5 ярус: осока.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Picture 1" descr="C:\Users\Пользователь\Downloads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kor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9545" cy="59220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Животные также приурочены к определенному растительному ярусу:</a:t>
            </a:r>
          </a:p>
          <a:p>
            <a:r>
              <a:rPr lang="ru-RU" dirty="0" smtClean="0"/>
              <a:t>фазан, тетерев – земля;</a:t>
            </a:r>
          </a:p>
          <a:p>
            <a:r>
              <a:rPr lang="ru-RU" dirty="0" smtClean="0"/>
              <a:t>дрозд, снегирь – кустарник;</a:t>
            </a:r>
          </a:p>
          <a:p>
            <a:r>
              <a:rPr lang="ru-RU" dirty="0" smtClean="0"/>
              <a:t>зяблик, щегол – крона деревьев.</a:t>
            </a:r>
          </a:p>
          <a:p>
            <a:r>
              <a:rPr lang="ru-RU" dirty="0" smtClean="0"/>
              <a:t>Наземная </a:t>
            </a:r>
            <a:r>
              <a:rPr lang="ru-RU" dirty="0" err="1" smtClean="0"/>
              <a:t>ярусность</a:t>
            </a:r>
            <a:r>
              <a:rPr lang="ru-RU" dirty="0" smtClean="0"/>
              <a:t> определяется корневой системой (аэрация, минеральное питание, водоснабжение).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image03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643372" cy="68824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kor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59545" cy="59220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sz="2800" u="sng" dirty="0" smtClean="0"/>
              <a:t>Биоценоз</a:t>
            </a:r>
            <a:r>
              <a:rPr lang="ru-RU" sz="2800" dirty="0" smtClean="0"/>
              <a:t> – исторически сложившаяся, устойчивая система, состоящая из </a:t>
            </a:r>
            <a:r>
              <a:rPr lang="ru-RU" sz="2800" u="sng" dirty="0" smtClean="0"/>
              <a:t>биологических</a:t>
            </a:r>
            <a:r>
              <a:rPr lang="ru-RU" sz="2800" dirty="0" smtClean="0"/>
              <a:t> компонентов, занимающая участок среды обитания.</a:t>
            </a:r>
          </a:p>
          <a:p>
            <a:r>
              <a:rPr lang="ru-RU" sz="2800" u="sng" dirty="0" smtClean="0"/>
              <a:t>Биогеоценоз</a:t>
            </a:r>
            <a:r>
              <a:rPr lang="ru-RU" sz="2800" dirty="0" smtClean="0"/>
              <a:t> – устойчивая система, состоящая из </a:t>
            </a:r>
            <a:r>
              <a:rPr lang="ru-RU" sz="2800" u="sng" dirty="0" smtClean="0"/>
              <a:t>биоценоза</a:t>
            </a:r>
            <a:r>
              <a:rPr lang="ru-RU" sz="2800" dirty="0" smtClean="0"/>
              <a:t> и </a:t>
            </a:r>
            <a:r>
              <a:rPr lang="ru-RU" sz="2800" u="sng" dirty="0" smtClean="0"/>
              <a:t>неорганических компонентов</a:t>
            </a:r>
            <a:r>
              <a:rPr lang="ru-RU" sz="2800" dirty="0" smtClean="0"/>
              <a:t>. (В.Н. Сукачев.)</a:t>
            </a:r>
          </a:p>
          <a:p>
            <a:r>
              <a:rPr lang="ru-RU" sz="2800" u="sng" dirty="0" smtClean="0"/>
              <a:t>Экосистема</a:t>
            </a:r>
            <a:r>
              <a:rPr lang="ru-RU" sz="2800" dirty="0" smtClean="0"/>
              <a:t> – функциональная система, включающая сообщества </a:t>
            </a:r>
            <a:r>
              <a:rPr lang="ru-RU" sz="2800" u="sng" dirty="0" smtClean="0"/>
              <a:t>живых организмов</a:t>
            </a:r>
            <a:r>
              <a:rPr lang="ru-RU" sz="2800" dirty="0" smtClean="0"/>
              <a:t> и их </a:t>
            </a:r>
            <a:r>
              <a:rPr lang="ru-RU" sz="2800" u="sng" dirty="0" smtClean="0"/>
              <a:t>среду обитания</a:t>
            </a:r>
            <a:r>
              <a:rPr lang="ru-RU" sz="2800" dirty="0" smtClean="0"/>
              <a:t>. (А. </a:t>
            </a:r>
            <a:r>
              <a:rPr lang="ru-RU" sz="2800" dirty="0" err="1" smtClean="0"/>
              <a:t>Тенсли</a:t>
            </a:r>
            <a:r>
              <a:rPr lang="ru-RU" sz="2800" dirty="0" smtClean="0"/>
              <a:t>.)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Горизонтальная </a:t>
            </a:r>
            <a:r>
              <a:rPr lang="ru-RU" b="1" dirty="0" err="1" smtClean="0"/>
              <a:t>ярусность</a:t>
            </a:r>
            <a:r>
              <a:rPr lang="ru-RU" b="1" dirty="0" smtClean="0"/>
              <a:t> -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горизонтальное распределение различных биоценозов всех природных зон (тундра, леса, степи, луга, полупустыни, пустыни).</a:t>
            </a:r>
          </a:p>
          <a:p>
            <a:r>
              <a:rPr lang="ru-RU" sz="3600" dirty="0" smtClean="0"/>
              <a:t>Определяется условиями среды обитания (освещенность, </a:t>
            </a:r>
            <a:r>
              <a:rPr lang="en-US" sz="3600" dirty="0" smtClean="0"/>
              <a:t>t</a:t>
            </a:r>
            <a:r>
              <a:rPr lang="ru-RU" sz="3600" dirty="0" smtClean="0"/>
              <a:t>, почвенный состав).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Трофическая структура -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связь между компонентами экосистемы, возникающая на основе пищевых отношений и способов получения энергии.</a:t>
            </a:r>
          </a:p>
          <a:p>
            <a:r>
              <a:rPr lang="ru-RU" sz="3200" dirty="0" smtClean="0"/>
              <a:t>Трофическая структура представлена </a:t>
            </a:r>
            <a:r>
              <a:rPr lang="ru-RU" sz="3200" i="1" dirty="0" smtClean="0"/>
              <a:t>трофическими цепями</a:t>
            </a:r>
            <a:r>
              <a:rPr lang="ru-RU" sz="3200" dirty="0" smtClean="0"/>
              <a:t> и </a:t>
            </a:r>
            <a:r>
              <a:rPr lang="ru-RU" sz="3200" i="1" dirty="0" smtClean="0"/>
              <a:t>трофическими сетями</a:t>
            </a:r>
            <a:r>
              <a:rPr lang="ru-RU" sz="3200" dirty="0" smtClean="0"/>
              <a:t>. Одно звено цепи питания – </a:t>
            </a:r>
            <a:r>
              <a:rPr lang="ru-RU" sz="3200" i="1" dirty="0" smtClean="0"/>
              <a:t>трофический уровень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Пищевые связи идут в направлении: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Стрелками обозначен поток энергии на трофических уровнях.</a:t>
            </a:r>
          </a:p>
          <a:p>
            <a:endParaRPr lang="ru-RU" dirty="0"/>
          </a:p>
        </p:txBody>
      </p:sp>
      <p:pic>
        <p:nvPicPr>
          <p:cNvPr id="34818" name="Picture 2" descr="5-2"/>
          <p:cNvPicPr>
            <a:picLocks noChangeAspect="1" noChangeArrowheads="1"/>
          </p:cNvPicPr>
          <p:nvPr/>
        </p:nvPicPr>
        <p:blipFill>
          <a:blip r:embed="rId2" cstate="print"/>
          <a:srcRect r="2820"/>
          <a:stretch>
            <a:fillRect/>
          </a:stretch>
        </p:blipFill>
        <p:spPr bwMode="auto">
          <a:xfrm>
            <a:off x="293594" y="1916832"/>
            <a:ext cx="8850406" cy="34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528" y="4906782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Стрелками обозначен поток энергии на трофических уровнях.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wnloads\700d2a26b42ea1791ebecdfd27c71d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46"/>
            <a:ext cx="6775704" cy="685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Пользователь\Download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Пользователь\Download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Пользователь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Пользователь\Downloads\127721_html_4244b9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606"/>
            <a:ext cx="9144000" cy="46807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Пользователь\Downloads\10-11_91_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6096"/>
            <a:ext cx="6778752" cy="68640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Пользователь\Downloads\4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858"/>
            <a:ext cx="5379415" cy="68511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Users\Пользователь\Downloads\BI9ZD_8-01_IL_02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995" y="0"/>
            <a:ext cx="6765798" cy="67955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Цепи питания</a:t>
            </a:r>
            <a:br>
              <a:rPr lang="ru-RU" sz="4400" b="1" dirty="0" smtClean="0"/>
            </a:b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7"/>
          <a:ext cx="8682136" cy="4176464"/>
        </p:xfrm>
        <a:graphic>
          <a:graphicData uri="http://schemas.openxmlformats.org/drawingml/2006/table">
            <a:tbl>
              <a:tblPr/>
              <a:tblGrid>
                <a:gridCol w="4330349"/>
                <a:gridCol w="4351787"/>
              </a:tblGrid>
              <a:tr h="413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Пастбищные (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выедания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Детритные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(разложения)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характерны для травянистых экосистем.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характерны для экосистем с преобладанием мертвого органического вещества.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*растения → кузнечик → ящерица → ястреб;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*растения → кузнечик → лягушка → змея→ орел;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*фитопланктон → зоопланктон → мирные рыбы → хищные рыбы → хищные птицы.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*детрит → навозные,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трупоядные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насекомые → мелкие животные-хищники;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*листовая подстилка → дождевой червь → черный дрозд → ястреб.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65840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10% энергии переходит в тело организма-потребителя вместе с увеличивающейся массой.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10% (правило передачи энергии в цепях питания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wnloads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Пищевая сеть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совокупность нескольких взаимосвязанных пищевых цепей, каждая из которых является отдельным каналом, по которому передается вещество и энергия.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http://fs00.infourok.ru/images/doc/240/191154/2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fs00.infourok.ru/images/doc/240/191154/2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Пользователь\Download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Пользователь\Downloads\497a87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20574"/>
            <a:ext cx="7505224" cy="68785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1"/>
                </a:solidFill>
              </a:rPr>
              <a:t>Правило </a:t>
            </a:r>
            <a:br>
              <a:rPr lang="ru-RU" sz="5400" b="1" u="sng" dirty="0" smtClean="0">
                <a:solidFill>
                  <a:schemeClr val="accent1"/>
                </a:solidFill>
              </a:rPr>
            </a:br>
            <a:r>
              <a:rPr lang="ru-RU" sz="5400" b="1" u="sng" dirty="0" smtClean="0">
                <a:solidFill>
                  <a:schemeClr val="accent1"/>
                </a:solidFill>
              </a:rPr>
              <a:t>экологической пирамиды</a:t>
            </a:r>
            <a:r>
              <a:rPr lang="ru-RU" sz="5400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закономерность, отражающая прогрессивное уменьшение массы, энергии или особей каждого последующего звена пищевой цепи.</a:t>
            </a:r>
            <a:endParaRPr lang="ru-RU" sz="4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568952" cy="6164219"/>
        </p:xfrm>
        <a:graphic>
          <a:graphicData uri="http://schemas.openxmlformats.org/drawingml/2006/table">
            <a:tbl>
              <a:tblPr/>
              <a:tblGrid>
                <a:gridCol w="3094344"/>
                <a:gridCol w="2618290"/>
                <a:gridCol w="2856318"/>
              </a:tblGrid>
              <a:tr h="298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Пирамида чисел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Пирамида биомассы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Пирамида энергии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3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отражает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число отдельных организмов на каждом трофическом уровне в некоторый момент времени.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количество органического вещества, синтезируемого на каждом трофическом уровне в одно и то же время.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величину потока энергии на каждом трофическом уровне в течение определенного промежутка времени.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но перевернута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т.к. продуцент очень большой, паразиты питаются на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консументах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→→→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но перевернута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т.к. продуценты быстро размножающиеся организмы, продолжительность жизни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консументов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может быть велика, →→→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 будет перевернутых пирамид.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66" name="Picture 6" descr="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716475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291" t="4724" r="9377"/>
          <a:stretch>
            <a:fillRect/>
          </a:stretch>
        </p:blipFill>
        <p:spPr bwMode="auto">
          <a:xfrm>
            <a:off x="3707904" y="2276872"/>
            <a:ext cx="2120791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1" y="2276872"/>
            <a:ext cx="2288873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227" b="7684"/>
          <a:stretch>
            <a:fillRect/>
          </a:stretch>
        </p:blipFill>
        <p:spPr bwMode="auto">
          <a:xfrm>
            <a:off x="971592" y="4005064"/>
            <a:ext cx="1639292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338" t="22086" r="8183" b="22864"/>
          <a:stretch>
            <a:fillRect/>
          </a:stretch>
        </p:blipFill>
        <p:spPr bwMode="auto">
          <a:xfrm>
            <a:off x="3707904" y="4005064"/>
            <a:ext cx="208799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Пользователь\Downloads\0069-069-Ekologicheskie-piram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Пользователь\Downloads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r>
              <a:rPr lang="ru-RU" sz="3200" u="sng" dirty="0" smtClean="0"/>
              <a:t>Биоценоз</a:t>
            </a:r>
            <a:r>
              <a:rPr lang="ru-RU" sz="3200" dirty="0" smtClean="0"/>
              <a:t> – исторически сложившаяся, устойчивая система, состоящая из </a:t>
            </a:r>
            <a:r>
              <a:rPr lang="ru-RU" sz="3200" u="sng" dirty="0" smtClean="0"/>
              <a:t>биологических</a:t>
            </a:r>
            <a:r>
              <a:rPr lang="ru-RU" sz="3200" dirty="0" smtClean="0"/>
              <a:t> компонентов, занимающая участок среды обитания.</a:t>
            </a:r>
          </a:p>
          <a:p>
            <a:r>
              <a:rPr lang="ru-RU" sz="3200" u="sng" dirty="0" smtClean="0"/>
              <a:t>Биогеоценоз</a:t>
            </a:r>
            <a:r>
              <a:rPr lang="ru-RU" sz="3200" dirty="0" smtClean="0"/>
              <a:t> – устойчивая система, состоящая из </a:t>
            </a:r>
            <a:r>
              <a:rPr lang="ru-RU" sz="3200" u="sng" dirty="0" smtClean="0"/>
              <a:t>биоценоза</a:t>
            </a:r>
            <a:r>
              <a:rPr lang="ru-RU" sz="3200" dirty="0" smtClean="0"/>
              <a:t> и </a:t>
            </a:r>
            <a:r>
              <a:rPr lang="ru-RU" sz="3200" u="sng" dirty="0" smtClean="0"/>
              <a:t>неорганических компонентов</a:t>
            </a:r>
            <a:r>
              <a:rPr lang="ru-RU" sz="3200" dirty="0" smtClean="0"/>
              <a:t>. (В.Н. Сукачев.)</a:t>
            </a:r>
          </a:p>
          <a:p>
            <a:r>
              <a:rPr lang="ru-RU" sz="3200" u="sng" dirty="0" smtClean="0"/>
              <a:t>Экосистема</a:t>
            </a:r>
            <a:r>
              <a:rPr lang="ru-RU" sz="3200" dirty="0" smtClean="0"/>
              <a:t> – функциональная система, включающая сообщества </a:t>
            </a:r>
            <a:r>
              <a:rPr lang="ru-RU" sz="3200" u="sng" dirty="0" smtClean="0"/>
              <a:t>живых организмов</a:t>
            </a:r>
            <a:r>
              <a:rPr lang="ru-RU" sz="3200" dirty="0" smtClean="0"/>
              <a:t> и их </a:t>
            </a:r>
            <a:r>
              <a:rPr lang="ru-RU" sz="3200" u="sng" dirty="0" smtClean="0"/>
              <a:t>среду обитания</a:t>
            </a:r>
            <a:r>
              <a:rPr lang="ru-RU" sz="3200" dirty="0" smtClean="0"/>
              <a:t>. (А. </a:t>
            </a:r>
            <a:r>
              <a:rPr lang="ru-RU" sz="3200" dirty="0" err="1" smtClean="0"/>
              <a:t>Тенсли</a:t>
            </a:r>
            <a:r>
              <a:rPr lang="ru-RU" sz="3200" dirty="0" smtClean="0"/>
              <a:t>.)</a:t>
            </a:r>
          </a:p>
          <a:p>
            <a:endParaRPr lang="ru-RU" dirty="0"/>
          </a:p>
        </p:txBody>
      </p:sp>
      <p:pic>
        <p:nvPicPr>
          <p:cNvPr id="3073" name="Picture 1" descr="C:\Users\Пользователь\Downloads\fd1247fcd4b832b30a72a0a67bdb99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Пользователь\Downloads\16ba0-1384834518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Пользователь\Downloads\htmlconvd-NjnNNk_html_ddc30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908720"/>
            <a:ext cx="9129713" cy="44431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Пирамида биомассы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Пользователь\Downloads\12155-4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006971" cy="45636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C:\Users\Пользователь\Downloads\aHR0cDovLzkwMGlnci5uZXQvZGF0YXMvZWtvbG9naWphL1JhenZpdGllLWVrb2xvZ2lpLzAwNTItMDUyLVBvdG9raS1lbmVyZ2lpLmpw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Пользователь\Downloads\im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Показатели биогеоценоза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dirty="0" smtClean="0"/>
              <a:t>1. Видовое разнообразие (число видов, образующих биогеоценоз).</a:t>
            </a:r>
          </a:p>
          <a:p>
            <a:r>
              <a:rPr lang="ru-RU" dirty="0" smtClean="0"/>
              <a:t>2. Плотность видовых популяций (число особей на единицу </a:t>
            </a:r>
            <a:r>
              <a:rPr lang="en-US" dirty="0" smtClean="0"/>
              <a:t>S</a:t>
            </a:r>
            <a:r>
              <a:rPr lang="ru-RU" dirty="0" smtClean="0"/>
              <a:t> или </a:t>
            </a:r>
            <a:r>
              <a:rPr lang="en-US" dirty="0" smtClean="0"/>
              <a:t>V</a:t>
            </a:r>
            <a:r>
              <a:rPr lang="ru-RU" dirty="0" smtClean="0"/>
              <a:t>).</a:t>
            </a:r>
          </a:p>
          <a:p>
            <a:r>
              <a:rPr lang="ru-RU" dirty="0" smtClean="0"/>
              <a:t>3. Численность.</a:t>
            </a:r>
          </a:p>
          <a:p>
            <a:r>
              <a:rPr lang="ru-RU" dirty="0" smtClean="0"/>
              <a:t>4. Биомасса – общее количество живого органического вещества в экосистеме, выраженное в единицах массы, накопленное за время существования экосистемы.</a:t>
            </a:r>
          </a:p>
          <a:p>
            <a:r>
              <a:rPr lang="ru-RU" dirty="0" smtClean="0"/>
              <a:t>5. Продуктивность – образование продукции в единицу времени на единицу </a:t>
            </a:r>
            <a:r>
              <a:rPr lang="en-US" dirty="0" smtClean="0"/>
              <a:t>S</a:t>
            </a:r>
            <a:r>
              <a:rPr lang="ru-RU" dirty="0" smtClean="0"/>
              <a:t> или </a:t>
            </a:r>
            <a:r>
              <a:rPr lang="en-US" dirty="0" smtClean="0"/>
              <a:t>V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404664"/>
          <a:ext cx="8784976" cy="5976664"/>
        </p:xfrm>
        <a:graphic>
          <a:graphicData uri="http://schemas.openxmlformats.org/drawingml/2006/table">
            <a:tbl>
              <a:tblPr/>
              <a:tblGrid>
                <a:gridCol w="4381642"/>
                <a:gridCol w="4403334"/>
              </a:tblGrid>
              <a:tr h="1689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u="sng" dirty="0">
                          <a:latin typeface="Times New Roman"/>
                          <a:ea typeface="Times New Roman"/>
                        </a:rPr>
                        <a:t>Первичная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u="sng" dirty="0">
                          <a:latin typeface="Times New Roman"/>
                          <a:ea typeface="Times New Roman"/>
                        </a:rPr>
                        <a:t>Вторичная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общая суммарная продукция фотосинтеза (продукция растений).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spc="-20" dirty="0">
                          <a:latin typeface="Times New Roman"/>
                          <a:ea typeface="Times New Roman"/>
                        </a:rPr>
                        <a:t>продукция (биомасса), </a:t>
                      </a:r>
                      <a:r>
                        <a:rPr lang="ru-RU" sz="4000" spc="-20" dirty="0" smtClean="0">
                          <a:latin typeface="Times New Roman"/>
                          <a:ea typeface="Times New Roman"/>
                        </a:rPr>
                        <a:t>накопленная </a:t>
                      </a:r>
                      <a:r>
                        <a:rPr lang="ru-RU" sz="4000" spc="-20" dirty="0" err="1">
                          <a:latin typeface="Times New Roman"/>
                          <a:ea typeface="Times New Roman"/>
                        </a:rPr>
                        <a:t>консументами</a:t>
                      </a:r>
                      <a:r>
                        <a:rPr lang="ru-RU" sz="4000" spc="-2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4000" spc="-20" dirty="0" err="1">
                          <a:latin typeface="Times New Roman"/>
                          <a:ea typeface="Times New Roman"/>
                        </a:rPr>
                        <a:t>редуцентами</a:t>
                      </a:r>
                      <a:r>
                        <a:rPr lang="ru-RU" sz="4000" spc="-2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Свойства биогеоценозов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Устойчивость – свойство выдерживать изменения, создаваемые внешними воздействиями.</a:t>
            </a:r>
          </a:p>
          <a:p>
            <a:r>
              <a:rPr lang="ru-RU" sz="2800" dirty="0" smtClean="0"/>
              <a:t>Факторы, повышающие устойчивость биоценоза:</a:t>
            </a:r>
          </a:p>
          <a:p>
            <a:r>
              <a:rPr lang="ru-RU" sz="2800" dirty="0" smtClean="0"/>
              <a:t>– видовое разнообразие (закон Эшби);</a:t>
            </a:r>
          </a:p>
          <a:p>
            <a:r>
              <a:rPr lang="ru-RU" sz="2800" dirty="0" smtClean="0"/>
              <a:t>– разветвленные трофические цепи и сети;</a:t>
            </a:r>
          </a:p>
          <a:p>
            <a:r>
              <a:rPr lang="ru-RU" sz="2800" dirty="0" smtClean="0"/>
              <a:t>– сбалансированный круговорот веществ.</a:t>
            </a:r>
          </a:p>
          <a:p>
            <a:pPr lvl="0"/>
            <a:r>
              <a:rPr lang="ru-RU" sz="2800" dirty="0" err="1" smtClean="0"/>
              <a:t>Саморегуляция</a:t>
            </a:r>
            <a:r>
              <a:rPr lang="ru-RU" sz="2800" dirty="0" smtClean="0"/>
              <a:t> – поддержание определенной численности популяций на всех уровнях пищевых цепей.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Развитие и смена экосистем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Любой биогеоценоз развивается и эволюционирует.</a:t>
            </a:r>
          </a:p>
          <a:p>
            <a:r>
              <a:rPr lang="ru-RU" sz="3200" u="sng" dirty="0" smtClean="0"/>
              <a:t>Сукцессия</a:t>
            </a:r>
            <a:r>
              <a:rPr lang="ru-RU" sz="3200" dirty="0" smtClean="0"/>
              <a:t> – смена биогеоценозов (экосистем), направленная и непрерывная последовательность появления и исчезновения популяций разных видов в данном биотопе (среде обитания).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wnloads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Пользователь\Downloads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480720"/>
        </p:xfrm>
        <a:graphic>
          <a:graphicData uri="http://schemas.openxmlformats.org/drawingml/2006/table">
            <a:tbl>
              <a:tblPr/>
              <a:tblGrid>
                <a:gridCol w="4392488"/>
                <a:gridCol w="4392488"/>
              </a:tblGrid>
              <a:tr h="598694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latin typeface="Times New Roman"/>
                          <a:ea typeface="Times New Roman"/>
                        </a:rPr>
                        <a:t>Первичная сукцессия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latin typeface="Times New Roman"/>
                          <a:ea typeface="Times New Roman"/>
                        </a:rPr>
                        <a:t>Вторичная сукцессия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03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– формирование биогеоценоза на изначально безжизненном субстрате (песчаный карьер, лава).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– самовосстановление некоторых устойчивых биогеоценозов после нарушения или их разрушения (вырубка леса, лесной пожар).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996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2400" spc="-30">
                          <a:latin typeface="Times New Roman"/>
                          <a:ea typeface="Times New Roman"/>
                        </a:rPr>
                        <a:t>Заселение живыми организмами.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2. Увеличение видового разнообразия.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 Возрастание плодородия почв.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4. Уменьшение числа экологических ниш.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5. Постепенное формирование более сложных экосистем.</a:t>
                      </a: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Начинается на месте нарушенных или разрушенных экосистем с промежуточных стадий на фоне более богатых почв и протекает гораздо быстрее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 первичной сукцессии. Заиливание озера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wnloads\3_08_pervichnaya sukce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803904" cy="436181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wnloads\0012-012-Suktses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" y="-8"/>
            <a:ext cx="9258300" cy="68694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wnloads\74333~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124744"/>
            <a:ext cx="9134475" cy="401916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Причины сукцессий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Существующая экосистема создает неблагоприятные условия для наполняющих ее организмов (изменения среды самими живыми организмами) вследствие почвоутомления, неполного круговорота веществ, самоотравления продуктами разложения.</a:t>
            </a:r>
          </a:p>
          <a:p>
            <a:pPr lvl="0"/>
            <a:r>
              <a:rPr lang="ru-RU" dirty="0" smtClean="0"/>
              <a:t>Влияние климатических факторов, глобальные катастрофы (пожары, вулканы, наводнения), антропогенные факторы (вырубка лесов, распашка степей, осушение болот, рекреация, химическое загрязнение, выпас скота, пожары).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b="1" u="sng" dirty="0" smtClean="0"/>
              <a:t>Дигрессия</a:t>
            </a:r>
            <a:r>
              <a:rPr lang="ru-RU" sz="4000" b="1" dirty="0" smtClean="0"/>
              <a:t> – упрощение экосистем под антропогенным воздействием.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556793"/>
          <a:ext cx="8352928" cy="4896544"/>
        </p:xfrm>
        <a:graphic>
          <a:graphicData uri="http://schemas.openxmlformats.org/drawingml/2006/table">
            <a:tbl>
              <a:tblPr/>
              <a:tblGrid>
                <a:gridCol w="4166152"/>
                <a:gridCol w="4186776"/>
              </a:tblGrid>
              <a:tr h="1891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Пастбищные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Рекреационные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4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Times New Roman"/>
                        </a:rPr>
                        <a:t>катоценоз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3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полный распад экосистемы.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Начальная стадия рекреационной регрессии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ownloads\141567_html_m3adb73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90911" cy="48606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Пример автотрофной сукцессии: лес вырастает на месте залежи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wnloads\Secondary_succesion_cm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363968" cy="49062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Пользователь\Downloads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Пастбищная дигрессия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ownloads\slide0009_image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844824"/>
            <a:ext cx="7575931" cy="4972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Возникла пастбищная дигрессия</a:t>
            </a:r>
            <a:endParaRPr lang="ru-RU" b="1" dirty="0"/>
          </a:p>
        </p:txBody>
      </p:sp>
      <p:pic>
        <p:nvPicPr>
          <p:cNvPr id="9218" name="Picture 2" descr="C:\Users\Пользователь\Downloads\444440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057900" cy="4846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Возникла дорожная дигрессия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260717" cy="483298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Перспективы формирования рекреационно-озеленительных насаждений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Пользователь\Downloads\m13930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69389"/>
            <a:ext cx="7279196" cy="488861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u="sng" dirty="0" smtClean="0"/>
              <a:t>Общие закономерности </a:t>
            </a:r>
            <a:br>
              <a:rPr lang="ru-RU" sz="3600" b="1" u="sng" dirty="0" smtClean="0"/>
            </a:br>
            <a:r>
              <a:rPr lang="ru-RU" sz="3600" b="1" u="sng" dirty="0" err="1" smtClean="0"/>
              <a:t>сукцессионного</a:t>
            </a:r>
            <a:r>
              <a:rPr lang="ru-RU" sz="3600" b="1" u="sng" dirty="0" smtClean="0"/>
              <a:t> процесса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На начальных стадиях видовое разнообразие незначительно, продуктивность и биомасса малы. Эти показатели возрастают по мере развития сукцессии.</a:t>
            </a:r>
          </a:p>
          <a:p>
            <a:pPr lvl="0"/>
            <a:r>
              <a:rPr lang="ru-RU" dirty="0" smtClean="0"/>
              <a:t>С развитием </a:t>
            </a:r>
            <a:r>
              <a:rPr lang="ru-RU" dirty="0" err="1" smtClean="0"/>
              <a:t>сукцессионного</a:t>
            </a:r>
            <a:r>
              <a:rPr lang="ru-RU" dirty="0" smtClean="0"/>
              <a:t> ряда увеличиваются взаимосвязи между организмами, усложняются цепи и сети питания, полнее осваивается среда обитания.</a:t>
            </a:r>
          </a:p>
          <a:p>
            <a:pPr lvl="0"/>
            <a:r>
              <a:rPr lang="ru-RU" dirty="0" smtClean="0"/>
              <a:t>Уменьшается количество свободных экологических ниш.</a:t>
            </a:r>
          </a:p>
          <a:p>
            <a:pPr lvl="0"/>
            <a:r>
              <a:rPr lang="ru-RU" dirty="0" smtClean="0"/>
              <a:t>Интенсифицируются процессы круговорота веществ и потока энергии.</a:t>
            </a:r>
          </a:p>
          <a:p>
            <a:pPr lvl="0"/>
            <a:r>
              <a:rPr lang="ru-RU" dirty="0" smtClean="0"/>
              <a:t>Скорость сукцессии зависит от продолжительности жизни организмов в составе экосистемы. (Чем продолжительнее, тем медленнее сукцессия, наибольшая – лес по сравнению с травянистыми сообществами и водными экосистемами).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Агроценоз</a:t>
            </a:r>
            <a:r>
              <a:rPr lang="ru-RU" b="1" dirty="0" smtClean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сообщество живых организмов, созданное для получения с/</a:t>
            </a:r>
            <a:r>
              <a:rPr lang="ru-RU" dirty="0" err="1" smtClean="0"/>
              <a:t>х</a:t>
            </a:r>
            <a:r>
              <a:rPr lang="ru-RU" dirty="0" smtClean="0"/>
              <a:t> продукции и регулярно поддерживаемое человеком.</a:t>
            </a:r>
          </a:p>
          <a:p>
            <a:r>
              <a:rPr lang="ru-RU" dirty="0" err="1" smtClean="0"/>
              <a:t>Агроценозы</a:t>
            </a:r>
            <a:r>
              <a:rPr lang="ru-RU" dirty="0" smtClean="0"/>
              <a:t>, как и биогеоценозы, имеют следующие характеристики:</a:t>
            </a:r>
          </a:p>
          <a:p>
            <a:r>
              <a:rPr lang="ru-RU" dirty="0" smtClean="0"/>
              <a:t>– обладают определенным видовым составом: культурные растения, сорняки, насекомые-вредители с/</a:t>
            </a:r>
            <a:r>
              <a:rPr lang="ru-RU" dirty="0" err="1" smtClean="0"/>
              <a:t>х</a:t>
            </a:r>
            <a:r>
              <a:rPr lang="ru-RU" dirty="0" smtClean="0"/>
              <a:t> растений, дождевые черви и т.д.;</a:t>
            </a:r>
          </a:p>
          <a:p>
            <a:r>
              <a:rPr lang="ru-RU" dirty="0" smtClean="0"/>
              <a:t>– взаимоотношения складываются на уровне трофических связей, но при воздействии человека: обработка почвы, посев и т.д.;</a:t>
            </a:r>
          </a:p>
          <a:p>
            <a:r>
              <a:rPr lang="ru-RU" dirty="0" smtClean="0"/>
              <a:t>– пищевая цепь: продуценты (сорняки, пшеница) → </a:t>
            </a:r>
            <a:r>
              <a:rPr lang="ru-RU" dirty="0" err="1" smtClean="0"/>
              <a:t>консументы</a:t>
            </a:r>
            <a:r>
              <a:rPr lang="ru-RU" dirty="0" smtClean="0"/>
              <a:t> (насекомые, птицы, полевки) → </a:t>
            </a:r>
            <a:r>
              <a:rPr lang="ru-RU" dirty="0" err="1" smtClean="0"/>
              <a:t>редуценты</a:t>
            </a:r>
            <a:r>
              <a:rPr lang="ru-RU" dirty="0" smtClean="0"/>
              <a:t> (грибы, бактерии).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wnloads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ownloads\sunflower-fi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" y="-15"/>
            <a:ext cx="9155379" cy="68665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_ogoro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171450"/>
            <a:ext cx="9138285" cy="66865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ownloads\кормопроизводство_kormoproizvod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817" y="-67532"/>
            <a:ext cx="9203817" cy="692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Связи между компонентами возникают на основе пищевых связей и способов получения энергии.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80920" cy="4693920"/>
        </p:xfrm>
        <a:graphic>
          <a:graphicData uri="http://schemas.openxmlformats.org/drawingml/2006/table">
            <a:tbl>
              <a:tblPr/>
              <a:tblGrid>
                <a:gridCol w="4431826"/>
                <a:gridCol w="3849094"/>
              </a:tblGrid>
              <a:tr h="468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2800" u="sng" dirty="0">
                          <a:latin typeface="Times New Roman"/>
                          <a:ea typeface="Times New Roman"/>
                        </a:rPr>
                        <a:t>биогеоценозе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обязательно наличие в качестве основного звена растительного сообщества (фитоценоз), обеспечивающего потенциальную бессмертность биогеоценоза за счет энергии, вырабатываемой растениями.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dirty="0">
                          <a:latin typeface="Times New Roman"/>
                          <a:ea typeface="Times New Roman"/>
                        </a:rPr>
                        <a:t>Экосистемы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могут не содержать фитоценоз.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Экосистема не имеет ранга и размерности.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Применима как к простым, искусственным (аквариум, водохранилище), так и к сложным системам (биогеоценоз).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wnloads\1ccbe069ca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0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wnloads\7ede5ddb84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865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wnloads\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"/>
            <a:ext cx="9144000" cy="670941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wnloads\CHernovitskiy-botanicheskiy-sad-Ukra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" y="0"/>
            <a:ext cx="91287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u="sng" dirty="0" smtClean="0"/>
              <a:t>Различия </a:t>
            </a:r>
            <a:r>
              <a:rPr lang="ru-RU" sz="4400" b="1" u="sng" dirty="0" err="1" smtClean="0"/>
              <a:t>агроценоза</a:t>
            </a:r>
            <a:r>
              <a:rPr lang="ru-RU" sz="4400" b="1" u="sng" dirty="0" smtClean="0"/>
              <a:t> и биогеоценоза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892480" cy="5328593"/>
        </p:xfrm>
        <a:graphic>
          <a:graphicData uri="http://schemas.openxmlformats.org/drawingml/2006/table">
            <a:tbl>
              <a:tblPr/>
              <a:tblGrid>
                <a:gridCol w="2964160"/>
                <a:gridCol w="2964160"/>
                <a:gridCol w="2964160"/>
              </a:tblGrid>
              <a:tr h="39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Признаки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Агроценоз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Биогеоценоз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Источник энергии.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Солнечная Е и человек (минеральное питание).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Солнечная Е.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2. Видовое разнообразие.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Мало видов, монокультура.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Много различных видов.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3. Регуляция.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Человек.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Саморегуляция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4. Отбор.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Искусственный.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Естественный.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5. Круговорот веществ.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Неполный (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незам-кнутый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 – часть веществ изымается человеком.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Замкнутый (сбалансированный).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6. Устойчивость.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Неустойчив.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Устойчив.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7. Продуктивность.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Высокая.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Низкая.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Users\Пользователь\Downloads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ownloads\1398401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Составлено по материалам </a:t>
            </a:r>
            <a:r>
              <a:rPr lang="en-US" dirty="0" smtClean="0"/>
              <a:t>INTERNET.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Биология. Интерактивные </a:t>
            </a:r>
            <a:r>
              <a:rPr lang="ru-RU" smtClean="0"/>
              <a:t>дидактические материалы. </a:t>
            </a:r>
            <a:r>
              <a:rPr lang="ru-RU" dirty="0" smtClean="0"/>
              <a:t>6 – 11 классы. Планета.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>Основные свойства экосистемы: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4000" dirty="0" smtClean="0"/>
              <a:t>Круговорот веществ и энергии.</a:t>
            </a:r>
          </a:p>
          <a:p>
            <a:r>
              <a:rPr lang="ru-RU" sz="4000" dirty="0" smtClean="0"/>
              <a:t>2. Устойчивость, стабильность, </a:t>
            </a:r>
            <a:r>
              <a:rPr lang="ru-RU" sz="4000" dirty="0" err="1" smtClean="0"/>
              <a:t>саморегуляция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3. Биологическая продукция.</a:t>
            </a:r>
          </a:p>
          <a:p>
            <a:endParaRPr lang="ru-RU" dirty="0"/>
          </a:p>
        </p:txBody>
      </p:sp>
      <p:pic>
        <p:nvPicPr>
          <p:cNvPr id="29698" name="Picture 2" descr="C:\Users\Пользователь\Download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Пользователь\Downloads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1188</Words>
  <Application>Microsoft Office PowerPoint</Application>
  <PresentationFormat>Экран (4:3)</PresentationFormat>
  <Paragraphs>181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Поток</vt:lpstr>
      <vt:lpstr>Экология  сообществ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Связи между компонентами возникают на основе пищевых связей и способов получения энергии. </vt:lpstr>
      <vt:lpstr>Основные свойства экосистемы: </vt:lpstr>
      <vt:lpstr>Презентация PowerPoint</vt:lpstr>
      <vt:lpstr>Презентация PowerPoint</vt:lpstr>
      <vt:lpstr>Структура биоценоза </vt:lpstr>
      <vt:lpstr>Презентация PowerPoint</vt:lpstr>
      <vt:lpstr>Презентация PowerPoint</vt:lpstr>
      <vt:lpstr>Пространственная 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Горизонтальная ярусность - </vt:lpstr>
      <vt:lpstr>Трофическая структура - </vt:lpstr>
      <vt:lpstr>Пищевые связи идут в направлении: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Цепи питания </vt:lpstr>
      <vt:lpstr>Презентация PowerPoint</vt:lpstr>
      <vt:lpstr>Презентация PowerPoint</vt:lpstr>
      <vt:lpstr>Пищевая сеть - </vt:lpstr>
      <vt:lpstr>Презентация PowerPoint</vt:lpstr>
      <vt:lpstr>Презентация PowerPoint</vt:lpstr>
      <vt:lpstr>Правило  экологической пирамиды 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 биомассы</vt:lpstr>
      <vt:lpstr>Презентация PowerPoint</vt:lpstr>
      <vt:lpstr>Презентация PowerPoint</vt:lpstr>
      <vt:lpstr>Показатели биогеоценоза </vt:lpstr>
      <vt:lpstr>Презентация PowerPoint</vt:lpstr>
      <vt:lpstr>Свойства биогеоценозов </vt:lpstr>
      <vt:lpstr>  Развитие и смена экосистем </vt:lpstr>
      <vt:lpstr>Презентация PowerPoint</vt:lpstr>
      <vt:lpstr>Презентация PowerPoint</vt:lpstr>
      <vt:lpstr>Пример первичной сукцессии. Заиливание озера</vt:lpstr>
      <vt:lpstr>Презентация PowerPoint</vt:lpstr>
      <vt:lpstr>Презентация PowerPoint</vt:lpstr>
      <vt:lpstr>Презентация PowerPoint</vt:lpstr>
      <vt:lpstr>Причины сукцессий</vt:lpstr>
      <vt:lpstr>Презентация PowerPoint</vt:lpstr>
      <vt:lpstr>  Дигрессия – упрощение экосистем под антропогенным воздействием. </vt:lpstr>
      <vt:lpstr>Начальная стадия рекреационной регрессии</vt:lpstr>
      <vt:lpstr>Пример автотрофной сукцессии: лес вырастает на месте залежи</vt:lpstr>
      <vt:lpstr>Пастбищная дигрессия</vt:lpstr>
      <vt:lpstr>Возникла пастбищная дигрессия</vt:lpstr>
      <vt:lpstr>Возникла дорожная дигрессия</vt:lpstr>
      <vt:lpstr>Перспективы формирования рекреационно-озеленительных насаждений</vt:lpstr>
      <vt:lpstr>Общие закономерности  сукцессионного процесса </vt:lpstr>
      <vt:lpstr>Агроценоз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Различия агроценоза и биогеоценоза 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сообществ</dc:title>
  <dc:creator>Пользователь</dc:creator>
  <cp:lastModifiedBy>0000</cp:lastModifiedBy>
  <cp:revision>28</cp:revision>
  <dcterms:created xsi:type="dcterms:W3CDTF">2016-03-13T12:41:46Z</dcterms:created>
  <dcterms:modified xsi:type="dcterms:W3CDTF">2020-04-26T09:41:37Z</dcterms:modified>
</cp:coreProperties>
</file>