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807" r:id="rId2"/>
  </p:sldMasterIdLst>
  <p:sldIdLst>
    <p:sldId id="274" r:id="rId3"/>
    <p:sldId id="275" r:id="rId4"/>
    <p:sldId id="276" r:id="rId5"/>
    <p:sldId id="294" r:id="rId6"/>
    <p:sldId id="272" r:id="rId7"/>
    <p:sldId id="277" r:id="rId8"/>
    <p:sldId id="286" r:id="rId9"/>
    <p:sldId id="258" r:id="rId10"/>
    <p:sldId id="278" r:id="rId11"/>
    <p:sldId id="266" r:id="rId12"/>
    <p:sldId id="265" r:id="rId13"/>
    <p:sldId id="263" r:id="rId14"/>
    <p:sldId id="295" r:id="rId15"/>
    <p:sldId id="268" r:id="rId16"/>
    <p:sldId id="264" r:id="rId17"/>
    <p:sldId id="288" r:id="rId18"/>
    <p:sldId id="280" r:id="rId19"/>
    <p:sldId id="279" r:id="rId20"/>
    <p:sldId id="296" r:id="rId21"/>
    <p:sldId id="297" r:id="rId22"/>
    <p:sldId id="298" r:id="rId23"/>
    <p:sldId id="281" r:id="rId24"/>
    <p:sldId id="299" r:id="rId25"/>
    <p:sldId id="290" r:id="rId26"/>
    <p:sldId id="292" r:id="rId27"/>
    <p:sldId id="29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54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515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EE7E-8057-4C1B-8F62-670CC017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15F1-AACE-4800-89E6-F8BC7213E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5703-5221-452C-BBC4-3F8BB94CB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BD54-16C3-4C99-9A80-C9B068CD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60B4-B5F7-4C85-BDBC-6AEE5FFC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7F0B-078D-4190-B6E9-A90611F3C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5BA0-5307-4A73-B7B9-9349270A8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918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18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6AE4-172A-478B-A081-806805B8A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500B-7E13-4441-B43D-C529F99D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F9EE-7CF2-4445-9CD0-FA5F7696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25D9-2BB6-411F-BE36-705D60BA9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662F-B399-4C70-ADCE-379511FB6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F686-44A0-40F5-A470-C4FA3E27D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1F70-80E8-49E0-92D2-26962A99E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270B-34B6-4677-8686-1EF38B527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704A-C74E-4E6F-9A6A-C7686CAC7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64BD-7978-4D88-9A23-76FDF75A4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0203-8576-4128-9A11-D7E193016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DC26-F3F8-4ADC-816C-4006E0374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D08E-729A-4F33-ADCF-DA31F57F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0B98-3260-41CF-9420-2448DA7B3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AB86-70A4-4DA9-9530-52C856C42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6ECD-7EBA-46E5-AA27-7F01C11E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B352-121E-4FA1-A528-1EE6344E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3D61-EE76-46FF-8923-F88A1AB4C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BAF5-BB28-4F92-AAD3-BAB046BC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4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4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14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BC0C49C8-1C66-4099-9E43-BA08FFDE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4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908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908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08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08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08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377526FF-658F-4536-A2AE-88A343A1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08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412875"/>
            <a:ext cx="8013700" cy="2366963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класс.</a:t>
            </a:r>
            <a:b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Латинская Америка.</a:t>
            </a:r>
            <a:b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Население</a:t>
            </a:r>
            <a:b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000" i="1" dirty="0" smtClean="0"/>
              <a:t> </a:t>
            </a:r>
            <a:r>
              <a:rPr lang="ru-RU" sz="2900" i="1" dirty="0" smtClean="0"/>
              <a:t>                       </a:t>
            </a:r>
            <a:br>
              <a:rPr lang="ru-RU" sz="2900" i="1" dirty="0" smtClean="0"/>
            </a:br>
            <a:r>
              <a:rPr lang="ru-RU" sz="2900" i="1" dirty="0" smtClean="0"/>
              <a:t>   </a:t>
            </a:r>
            <a:endParaRPr lang="ru-RU" sz="3800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84438" y="45085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smtClean="0"/>
              <a:t>Составитель: Воротилкина Т.П.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smtClean="0"/>
              <a:t>Учитель  географии 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smtClean="0"/>
              <a:t>МОУ «Канашевская  СОШ».</a:t>
            </a:r>
          </a:p>
        </p:txBody>
      </p:sp>
      <p:pic>
        <p:nvPicPr>
          <p:cNvPr id="5124" name="Picture 4" descr="Южная Америка на глобусе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17255" r="17133"/>
          <a:stretch>
            <a:fillRect/>
          </a:stretch>
        </p:blipFill>
        <p:spPr>
          <a:xfrm>
            <a:off x="6804025" y="260350"/>
            <a:ext cx="1944688" cy="1798638"/>
          </a:xfrm>
          <a:noFill/>
        </p:spPr>
      </p:pic>
      <p:pic>
        <p:nvPicPr>
          <p:cNvPr id="5125" name="Picture 13" descr="7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7163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chemeClr val="hlink"/>
                </a:solidFill>
              </a:rPr>
              <a:t>Американская ветвь монголоидной расы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  <a:noFill/>
        </p:spPr>
        <p:txBody>
          <a:bodyPr lIns="18000" tIns="10800" rIns="18000" bIns="10800"/>
          <a:lstStyle/>
          <a:p>
            <a:pPr algn="just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b="1" smtClean="0"/>
              <a:t>	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5580063" y="1773238"/>
            <a:ext cx="33940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 b="1"/>
              <a:t>    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 b="1"/>
              <a:t> </a:t>
            </a:r>
            <a:r>
              <a:rPr lang="ru-RU" b="1"/>
              <a:t>1.  Как вы думаете, почему столь разные по внешним признакам жители Азии и Америки относятся к одной расе людей?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b="1"/>
              <a:t>    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b="1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b="1"/>
              <a:t>2.   Каким видом деятельности могли заниматься заселившие регион америны; что дало возможность зарождению цивилизаций Латинской Америки?</a:t>
            </a:r>
          </a:p>
        </p:txBody>
      </p:sp>
      <p:pic>
        <p:nvPicPr>
          <p:cNvPr id="461842" name="Picture 18" descr="Рисунок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56880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9"/>
          <p:cNvSpPr>
            <a:spLocks noGrp="1" noChangeArrowheads="1"/>
          </p:cNvSpPr>
          <p:nvPr>
            <p:ph idx="1"/>
          </p:nvPr>
        </p:nvSpPr>
        <p:spPr>
          <a:xfrm>
            <a:off x="395288" y="4437063"/>
            <a:ext cx="71437" cy="10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i="1" smtClean="0">
                <a:solidFill>
                  <a:schemeClr val="hlink"/>
                </a:solidFill>
              </a:rPr>
              <a:t>Цивилизации Латинской</a:t>
            </a:r>
            <a:r>
              <a:rPr lang="ru-RU" sz="3800" b="1" i="1" smtClean="0">
                <a:solidFill>
                  <a:schemeClr val="accent2"/>
                </a:solidFill>
              </a:rPr>
              <a:t> </a:t>
            </a:r>
            <a:r>
              <a:rPr lang="ru-RU" sz="3800" b="1" i="1" smtClean="0">
                <a:solidFill>
                  <a:schemeClr val="hlink"/>
                </a:solidFill>
              </a:rPr>
              <a:t>Америки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	</a:t>
            </a:r>
            <a:endParaRPr lang="ru-RU" sz="3600" smtClean="0"/>
          </a:p>
        </p:txBody>
      </p:sp>
      <p:pic>
        <p:nvPicPr>
          <p:cNvPr id="459787" name="Picture 11" descr="пирамиды май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57689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8" name="Picture 12" descr="1224446614_1224259183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28775"/>
            <a:ext cx="662463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95" name="Picture 19" descr="mexico0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5550" y="2133600"/>
            <a:ext cx="66484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>
                <a:solidFill>
                  <a:schemeClr val="tx1"/>
                </a:solidFill>
              </a:rPr>
              <a:t>Что унаследовали современные латиноамериканцы от своих коренных предков</a:t>
            </a:r>
            <a:r>
              <a:rPr lang="ru-RU" sz="3800" smtClean="0"/>
              <a:t>?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indent="17463" eaLnBrk="1" hangingPunct="1">
              <a:buFont typeface="Wingdings" pitchFamily="2" charset="2"/>
              <a:buNone/>
            </a:pPr>
            <a:r>
              <a:rPr lang="ru-RU" sz="1800" b="1" smtClean="0"/>
              <a:t>	</a:t>
            </a:r>
            <a:r>
              <a:rPr lang="ru-RU" sz="2400" b="1" smtClean="0"/>
              <a:t>	</a:t>
            </a:r>
            <a:endParaRPr lang="ru-RU" sz="2400" b="1" i="1" smtClean="0">
              <a:solidFill>
                <a:srgbClr val="0066FF"/>
              </a:solidFill>
            </a:endParaRPr>
          </a:p>
        </p:txBody>
      </p:sp>
      <p:pic>
        <p:nvPicPr>
          <p:cNvPr id="457747" name="Picture 19" descr="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89188"/>
            <a:ext cx="68516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50" name="Picture 22" descr="ацтеки и май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41538"/>
            <a:ext cx="7078662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1" name="Picture 33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008188"/>
            <a:ext cx="6910387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4" name="Picture 36" descr="aztec_w"/>
          <p:cNvPicPr>
            <a:picLocks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410200" y="1392238"/>
            <a:ext cx="3733800" cy="5465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5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5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60575"/>
            <a:ext cx="2736850" cy="316865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bg2"/>
                </a:solidFill>
              </a:rPr>
              <a:t>Проанализировать картосхему доли коренного населения стран Латинской Америки.</a:t>
            </a:r>
          </a:p>
        </p:txBody>
      </p:sp>
      <p:pic>
        <p:nvPicPr>
          <p:cNvPr id="17411" name="Picture 4" descr="Рисунок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3850" y="0"/>
            <a:ext cx="568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600" i="1" smtClean="0">
                <a:solidFill>
                  <a:schemeClr val="hlink"/>
                </a:solidFill>
              </a:rPr>
              <a:t>Европейская колонизация латинской Америки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4321175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Что привлекало европейцев в данном регионе?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Какие страны колонизировали регион?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Зачем европейцам пришлось завозить на территорию рабов из Африки?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Установить по карте атласа основные потоки рабов; В каких районах региона доля афроамериканцев будет высока?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Какие черты унаследовали современные латиноамериканцы от африканцев?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18436" name="Picture 13" descr="монголоидная ра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349500"/>
            <a:ext cx="4319588" cy="369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solidFill>
                  <a:schemeClr val="hlink"/>
                </a:solidFill>
              </a:rPr>
              <a:t>Современный состав населения</a:t>
            </a:r>
          </a:p>
        </p:txBody>
      </p:sp>
      <p:sp>
        <p:nvSpPr>
          <p:cNvPr id="19459" name="Rectangle 2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i="1" smtClean="0">
                <a:solidFill>
                  <a:schemeClr val="bg2"/>
                </a:solidFill>
              </a:rPr>
              <a:t>1.Как вы представляете себе современных  латиноамериканцев?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i="1" smtClean="0">
                <a:solidFill>
                  <a:schemeClr val="bg2"/>
                </a:solidFill>
              </a:rPr>
              <a:t> 2.С чем ассоциируется у вас этот регион?</a:t>
            </a:r>
            <a:endParaRPr lang="ru-RU" sz="1800" smtClean="0">
              <a:solidFill>
                <a:schemeClr val="bg2"/>
              </a:solidFill>
            </a:endParaRP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ru-RU" sz="1800" i="1" smtClean="0"/>
              <a:t>	</a:t>
            </a:r>
            <a:r>
              <a:rPr lang="ru-RU" sz="1800" smtClean="0"/>
              <a:t>	</a:t>
            </a: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 flipH="1">
            <a:off x="8027988" y="476250"/>
            <a:ext cx="730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i="1">
                <a:solidFill>
                  <a:schemeClr val="accent2"/>
                </a:solidFill>
              </a:rPr>
              <a:t>		</a:t>
            </a:r>
            <a:r>
              <a:rPr lang="ru-RU" sz="2000"/>
              <a:t>		</a:t>
            </a:r>
            <a:endParaRPr lang="ru-RU" sz="2000" i="1">
              <a:solidFill>
                <a:srgbClr val="0066FF"/>
              </a:solidFill>
            </a:endParaRPr>
          </a:p>
        </p:txBody>
      </p:sp>
      <p:pic>
        <p:nvPicPr>
          <p:cNvPr id="19462" name="Picture 22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89363"/>
            <a:ext cx="3214687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3" descr="Рисунок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924175"/>
            <a:ext cx="30988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4" descr="Рисунок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96975"/>
            <a:ext cx="33829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5" descr="Рисунок14"/>
          <p:cNvPicPr>
            <a:picLocks noChangeAspect="1" noChangeArrowheads="1"/>
          </p:cNvPicPr>
          <p:nvPr/>
        </p:nvPicPr>
        <p:blipFill>
          <a:blip r:embed="rId5"/>
          <a:srcRect t="3810"/>
          <a:stretch>
            <a:fillRect/>
          </a:stretch>
        </p:blipFill>
        <p:spPr bwMode="auto">
          <a:xfrm>
            <a:off x="5724525" y="3906838"/>
            <a:ext cx="26527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497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chemeClr val="tx1"/>
                </a:solidFill>
              </a:rPr>
              <a:t>Практическая работа</a:t>
            </a:r>
            <a:r>
              <a:rPr lang="ru-RU" sz="2800" b="1" i="1" smtClean="0">
                <a:solidFill>
                  <a:srgbClr val="000066"/>
                </a:solidFill>
              </a:rPr>
              <a:t> </a:t>
            </a:r>
            <a:br>
              <a:rPr lang="ru-RU" sz="2800" b="1" i="1" smtClean="0">
                <a:solidFill>
                  <a:srgbClr val="000066"/>
                </a:solidFill>
              </a:rPr>
            </a:br>
            <a:r>
              <a:rPr lang="ru-RU" sz="2800" b="1" i="1" smtClean="0">
                <a:solidFill>
                  <a:srgbClr val="000066"/>
                </a:solidFill>
              </a:rPr>
              <a:t>«Анализ карта-схемы плотности  населения с целью выявления причин его неравномерного размещения»</a:t>
            </a:r>
          </a:p>
        </p:txBody>
      </p:sp>
      <p:sp>
        <p:nvSpPr>
          <p:cNvPr id="2150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hlink"/>
                </a:solidFill>
              </a:rPr>
              <a:t>Проанализировав данные картосхемы «Плотность и размещение населения мира»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hlink"/>
                </a:solidFill>
              </a:rPr>
              <a:t>( школьный атлас):</a:t>
            </a:r>
          </a:p>
          <a:p>
            <a:pPr eaLnBrk="1" hangingPunct="1"/>
            <a:r>
              <a:rPr lang="ru-RU" sz="2400" smtClean="0"/>
              <a:t>Выявить среднюю плотность населения региона.</a:t>
            </a:r>
          </a:p>
          <a:p>
            <a:pPr eaLnBrk="1" hangingPunct="1"/>
            <a:r>
              <a:rPr lang="ru-RU" sz="2400" smtClean="0"/>
              <a:t>Выявить районы с наибольшей и наименьшей плотностью.</a:t>
            </a:r>
          </a:p>
          <a:p>
            <a:pPr eaLnBrk="1" hangingPunct="1"/>
            <a:r>
              <a:rPr lang="ru-RU" sz="2400" smtClean="0"/>
              <a:t>Выяснить причины такого заселения.</a:t>
            </a:r>
          </a:p>
          <a:p>
            <a:pPr eaLnBrk="1" hangingPunct="1"/>
            <a:r>
              <a:rPr lang="ru-RU" sz="2400" smtClean="0"/>
              <a:t>Результаты нанести на схему.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14337"/>
          </a:xfrm>
        </p:spPr>
        <p:txBody>
          <a:bodyPr/>
          <a:lstStyle/>
          <a:p>
            <a:pPr algn="ctr" eaLnBrk="1" hangingPunct="1"/>
            <a:r>
              <a:rPr lang="ru-RU" sz="3200" i="1" smtClean="0">
                <a:solidFill>
                  <a:schemeClr val="hlink"/>
                </a:solidFill>
              </a:rPr>
              <a:t>Карта плотности размещения населения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12788"/>
            <a:ext cx="8713788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78775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hlink"/>
                </a:solidFill>
              </a:rPr>
              <a:t>Современные демографические процессы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eaLnBrk="1" hangingPunct="1"/>
            <a:r>
              <a:rPr lang="ru-RU" smtClean="0"/>
              <a:t>Чему равна общая численность региона Латинской Америки?</a:t>
            </a:r>
          </a:p>
          <a:p>
            <a:pPr eaLnBrk="1" hangingPunct="1"/>
            <a:r>
              <a:rPr lang="ru-RU" smtClean="0"/>
              <a:t>К какому типу воспроизводства населения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принадлежат страны региона?</a:t>
            </a:r>
          </a:p>
          <a:p>
            <a:pPr eaLnBrk="1" hangingPunct="1"/>
            <a:r>
              <a:rPr lang="ru-RU" smtClean="0"/>
              <a:t>Вспомните, чем характеризуется второй тип воспроизводства населения.</a:t>
            </a:r>
          </a:p>
          <a:p>
            <a:pPr eaLnBrk="1" hangingPunct="1"/>
            <a:r>
              <a:rPr lang="ru-RU" smtClean="0"/>
              <a:t>Определите по диаграммам уровень прироста населения крупнейших стран региона.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7200" smtClean="0"/>
              <a:t>Добрый День!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Вас приветствует урок</a:t>
            </a:r>
            <a:r>
              <a:rPr lang="ru-RU" sz="4800" smtClean="0"/>
              <a:t> </a:t>
            </a:r>
            <a:r>
              <a:rPr lang="ru-RU" sz="4800" smtClean="0">
                <a:solidFill>
                  <a:schemeClr val="accent2"/>
                </a:solidFill>
              </a:rPr>
              <a:t>географии</a:t>
            </a:r>
          </a:p>
        </p:txBody>
      </p:sp>
      <p:pic>
        <p:nvPicPr>
          <p:cNvPr id="6148" name="Picture 4" descr="Рисунок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hlink"/>
                </a:solidFill>
              </a:rPr>
              <a:t>Естественный прирост населения</a:t>
            </a:r>
          </a:p>
        </p:txBody>
      </p:sp>
      <p:pic>
        <p:nvPicPr>
          <p:cNvPr id="24579" name="Picture 3" descr="Рисунок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349500"/>
            <a:ext cx="2979737" cy="4314825"/>
          </a:xfrm>
          <a:noFill/>
        </p:spPr>
      </p:pic>
      <p:pic>
        <p:nvPicPr>
          <p:cNvPr id="24580" name="Picture 4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35242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Рисунок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513" y="2565400"/>
            <a:ext cx="288448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z="3800" b="1" i="1" smtClean="0">
                <a:solidFill>
                  <a:schemeClr val="hlink"/>
                </a:solidFill>
              </a:rPr>
              <a:t>Урбанизация Латинской Америки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Что называется урбанизацией?</a:t>
            </a:r>
          </a:p>
          <a:p>
            <a:pPr eaLnBrk="1" hangingPunct="1"/>
            <a:r>
              <a:rPr lang="ru-RU" sz="3200" smtClean="0"/>
              <a:t>Определите по таблице 16 приложения в учебнике (с.389) крупнейшие агломерации региона.</a:t>
            </a:r>
          </a:p>
          <a:p>
            <a:pPr eaLnBrk="1" hangingPunct="1"/>
            <a:r>
              <a:rPr lang="ru-RU" sz="3200" smtClean="0"/>
              <a:t>По тексту учебника определите, что называется «Ложной урбанизацией»?</a:t>
            </a:r>
          </a:p>
          <a:p>
            <a:pPr eaLnBrk="1" hangingPunct="1"/>
            <a:r>
              <a:rPr lang="ru-RU" sz="3200" smtClean="0"/>
              <a:t>Назовите причину  «Ложной урбанизации?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i="1" smtClean="0">
                <a:solidFill>
                  <a:schemeClr val="hlink"/>
                </a:solidFill>
              </a:rPr>
              <a:t>Самая высокогорная столица мира Ла-Пас (Боливия)</a:t>
            </a:r>
          </a:p>
        </p:txBody>
      </p:sp>
      <p:pic>
        <p:nvPicPr>
          <p:cNvPr id="619527" name="Picture 7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00213"/>
            <a:ext cx="54340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29" name="Picture 9" descr="Ла-Пас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27163"/>
            <a:ext cx="7235825" cy="5430837"/>
          </a:xfrm>
          <a:noFill/>
        </p:spPr>
      </p:pic>
      <p:pic>
        <p:nvPicPr>
          <p:cNvPr id="619530" name="Picture 10" descr="ла-пас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88" y="1412875"/>
            <a:ext cx="435451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hlink"/>
                </a:solidFill>
              </a:rPr>
              <a:t>Общий вывод: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Современная Латинская Америка имеет пестрый этнический состав, сформировавшийся под воздействием трех компонентов: индейские племена и народности, европейские переселенцы, африканцы. Размещено население крайне неравномерно. В Латинской Америке происходит активный процесс формирования городских агломераций и развитие процесса «ложной урбанизации».Образ современного латиноамериканца сформировался под влиянием географического, природно-ресурсного, политического, социокультурного и экономического факторов.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smtClean="0">
                <a:solidFill>
                  <a:schemeClr val="hlink"/>
                </a:solidFill>
              </a:rPr>
              <a:t>Домашнее задание:</a:t>
            </a:r>
          </a:p>
        </p:txBody>
      </p:sp>
      <p:pic>
        <p:nvPicPr>
          <p:cNvPr id="28675" name="Picture 4" descr="Рисунок314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3860800"/>
            <a:ext cx="2463800" cy="2593975"/>
          </a:xfrm>
          <a:noFill/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00113" y="1916113"/>
            <a:ext cx="7559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Определите название страны, получившей название в честь дерева, в честь важной географической линии, и страну, названную в честь драгоценного металла.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Переводы каких городов приведены ниже: город хороших ветров, город Пресвятой Троицы, святой спаситель, город короля Георга.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Тема10, </a:t>
            </a:r>
            <a:r>
              <a:rPr lang="en-US">
                <a:cs typeface="Arial" charset="0"/>
              </a:rPr>
              <a:t>§</a:t>
            </a:r>
            <a:r>
              <a:rPr lang="ru-RU">
                <a:cs typeface="Arial" charset="0"/>
              </a:rPr>
              <a:t>1 п.3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1484313"/>
            <a:ext cx="6875462" cy="537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1. Назовите основные языки, на которых разговаривает население региона.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2. Какой процесс сыграл главную роль в формирование латиноамериканских наций?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3. Где преобладает коренное население; Почему;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4. В каких странах негритянское население представлено более широко?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5. Назовите причины высокой плотности населения в приокеанской территории.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6. Как размещено население по территории региона?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7. Чему равна средняя плотность размещения населения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8. Назовите самую крупную агломерацию мира, расположенную в данном регионе.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9. Дайте определение понятия «ложная урбанизация».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smtClean="0"/>
          </a:p>
          <a:p>
            <a:pPr eaLnBrk="1" hangingPunct="1">
              <a:buFont typeface="Wingdings" pitchFamily="2" charset="2"/>
              <a:buNone/>
            </a:pPr>
            <a:endParaRPr lang="ru-RU" sz="1800" b="1" smtClean="0"/>
          </a:p>
        </p:txBody>
      </p:sp>
      <p:sp>
        <p:nvSpPr>
          <p:cNvPr id="634883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30542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Традиционная  викторина </a:t>
            </a:r>
          </a:p>
        </p:txBody>
      </p:sp>
      <p:pic>
        <p:nvPicPr>
          <p:cNvPr id="29700" name="Picture 4" descr="Рисунок3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49725"/>
            <a:ext cx="203993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34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34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34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34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34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34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34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634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34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34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 build="p"/>
      <p:bldP spid="6348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smtClean="0">
                <a:solidFill>
                  <a:schemeClr val="hlink"/>
                </a:solidFill>
              </a:rPr>
              <a:t>Спасибо за урок!</a:t>
            </a:r>
          </a:p>
        </p:txBody>
      </p:sp>
      <p:pic>
        <p:nvPicPr>
          <p:cNvPr id="30723" name="Picture 4" descr="AG00319_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773238"/>
            <a:ext cx="5759450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71450"/>
            <a:ext cx="7772400" cy="1592263"/>
          </a:xfrm>
        </p:spPr>
        <p:txBody>
          <a:bodyPr/>
          <a:lstStyle/>
          <a:p>
            <a:pPr eaLnBrk="1" hangingPunct="1"/>
            <a:r>
              <a:rPr lang="ru-RU" smtClean="0"/>
              <a:t>Подумай и ответь!</a:t>
            </a:r>
          </a:p>
        </p:txBody>
      </p:sp>
      <p:pic>
        <p:nvPicPr>
          <p:cNvPr id="7171" name="Picture 4" descr="Рисунок11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3863" y="4724400"/>
            <a:ext cx="2370137" cy="1784350"/>
          </a:xfrm>
          <a:noFill/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1359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1.Регион Латинской Америки занимает площадь: а) 21 млн.кв.км; </a:t>
            </a:r>
          </a:p>
          <a:p>
            <a:pPr marL="342900" indent="-342900"/>
            <a:r>
              <a:rPr lang="ru-RU"/>
              <a:t>                                                                                      б)19,6 млн.кв.км</a:t>
            </a:r>
          </a:p>
          <a:p>
            <a:pPr marL="342900" indent="-342900">
              <a:spcBef>
                <a:spcPct val="50000"/>
              </a:spcBef>
            </a:pPr>
            <a:endParaRPr lang="ru-RU"/>
          </a:p>
          <a:p>
            <a:pPr marL="342900" indent="-342900">
              <a:spcBef>
                <a:spcPct val="50000"/>
              </a:spcBef>
            </a:pPr>
            <a:endParaRPr lang="ru-RU"/>
          </a:p>
          <a:p>
            <a:pPr marL="342900" indent="-342900">
              <a:spcBef>
                <a:spcPct val="50000"/>
              </a:spcBef>
            </a:pPr>
            <a:r>
              <a:rPr lang="ru-RU"/>
              <a:t>                                                                                    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59113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11188" y="2914650"/>
            <a:ext cx="82819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 В регионе стран и территорий: а) 51;   б) 46;  в) 47;  г) 29.</a:t>
            </a:r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11188" y="2349500"/>
            <a:ext cx="792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 Америка открыта: а) Христофор Колумб; в) Васко да Гамо.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11188" y="3429000"/>
            <a:ext cx="83534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4.Очень большое по площади государство: а) Мексика; б) Бразилия;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в) Аргентина; д) Колумбия.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11188" y="4221163"/>
            <a:ext cx="83534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 Латинская Америка занимает 1 место по обеспеченности ресурсами:</a:t>
            </a:r>
          </a:p>
          <a:p>
            <a:pPr>
              <a:spcBef>
                <a:spcPct val="50000"/>
              </a:spcBef>
            </a:pPr>
            <a:r>
              <a:rPr lang="ru-RU"/>
              <a:t>   а) водными; б) полезными ископаемыми; в) почвенными.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11188" y="5013325"/>
            <a:ext cx="77771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 Крупнейшие нефтегазоносные бассейны находятся в : </a:t>
            </a:r>
          </a:p>
          <a:p>
            <a:pPr>
              <a:spcBef>
                <a:spcPct val="50000"/>
              </a:spcBef>
            </a:pPr>
            <a:r>
              <a:rPr lang="ru-RU"/>
              <a:t>   а) в Перу и Боливии; б) в Мексике и Венесуэле; </a:t>
            </a:r>
          </a:p>
          <a:p>
            <a:pPr>
              <a:spcBef>
                <a:spcPct val="50000"/>
              </a:spcBef>
            </a:pPr>
            <a:r>
              <a:rPr lang="ru-RU"/>
              <a:t>   в) в Бразилии и Чили.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Вспомните и покажите на карте территорию изучаемого региона.</a:t>
            </a:r>
          </a:p>
        </p:txBody>
      </p:sp>
      <p:pic>
        <p:nvPicPr>
          <p:cNvPr id="636931" name="Picture 3" descr="00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70025"/>
            <a:ext cx="74168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6932" name="Picture 4" descr="Христофор Колумб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20126" r="20551"/>
          <a:stretch>
            <a:fillRect/>
          </a:stretch>
        </p:blipFill>
        <p:spPr>
          <a:xfrm>
            <a:off x="7451725" y="5013325"/>
            <a:ext cx="1539875" cy="1703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С чем связано выделение в политической и социально-экономической географии региона Латинская Америка?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Тема урока: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9600" smtClean="0"/>
              <a:t> </a:t>
            </a:r>
            <a:r>
              <a:rPr lang="ru-RU" sz="9600" i="1" smtClean="0">
                <a:solidFill>
                  <a:schemeClr val="hlink"/>
                </a:solidFill>
              </a:rPr>
              <a:t>Население      Латинской      Америки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/>
            </a:r>
            <a:br>
              <a:rPr lang="ru-RU" sz="2800" i="1" smtClean="0">
                <a:solidFill>
                  <a:schemeClr val="hlink"/>
                </a:solidFill>
              </a:rPr>
            </a:br>
            <a:r>
              <a:rPr lang="ru-RU" sz="2800" i="1" smtClean="0">
                <a:solidFill>
                  <a:schemeClr val="hlink"/>
                </a:solidFill>
              </a:rPr>
              <a:t> </a:t>
            </a:r>
            <a:r>
              <a:rPr lang="ru-RU" sz="2800" smtClean="0">
                <a:solidFill>
                  <a:schemeClr val="bg2"/>
                </a:solidFill>
              </a:rPr>
              <a:t>Задача:</a:t>
            </a:r>
            <a:r>
              <a:rPr lang="ru-RU" sz="2800" smtClean="0"/>
              <a:t> </a:t>
            </a:r>
            <a:r>
              <a:rPr lang="ru-RU" sz="2800" i="1" smtClean="0">
                <a:solidFill>
                  <a:schemeClr val="hlink"/>
                </a:solidFill>
              </a:rPr>
              <a:t>Создать обобщенный образ современной латиноамериканской цивилизации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Цели: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Через социокультурные фактор развития экономики создать образ изучаемой территории;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Формирование умения устанавливать причинно-следственные связи, развивать познавательный интерес и географическое мышление;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Воспитание географической культуры; правила коллективной и индивидуальной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chemeClr val="hlink"/>
                </a:solidFill>
              </a:rPr>
              <a:t>План проведения урока</a:t>
            </a:r>
          </a:p>
        </p:txBody>
      </p:sp>
      <p:sp>
        <p:nvSpPr>
          <p:cNvPr id="12291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1.Формирования национального состава    населения Латинской Америки.</a:t>
            </a:r>
          </a:p>
          <a:p>
            <a:pPr eaLnBrk="1" hangingPunct="1"/>
            <a:r>
              <a:rPr lang="ru-RU" smtClean="0"/>
              <a:t>2. Характеристика социокультурного          фактора экономики Латинской Америки.</a:t>
            </a:r>
          </a:p>
          <a:p>
            <a:pPr eaLnBrk="1" hangingPunct="1"/>
            <a:r>
              <a:rPr lang="ru-RU" smtClean="0"/>
              <a:t>3. Население Латинской Америки в ХХ</a:t>
            </a:r>
            <a:r>
              <a:rPr lang="en-US" smtClean="0"/>
              <a:t>I</a:t>
            </a:r>
            <a:r>
              <a:rPr lang="ru-RU" smtClean="0"/>
              <a:t> веке (демографические показатели).</a:t>
            </a:r>
          </a:p>
          <a:p>
            <a:pPr eaLnBrk="1" hangingPunct="1"/>
            <a:endParaRPr lang="ru-RU" smtClean="0"/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79613" y="836613"/>
            <a:ext cx="6629400" cy="2498725"/>
          </a:xfrm>
        </p:spPr>
        <p:txBody>
          <a:bodyPr/>
          <a:lstStyle/>
          <a:p>
            <a:pPr eaLnBrk="1" hangingPunct="1"/>
            <a:r>
              <a:rPr lang="ru-RU" sz="3600" smtClean="0"/>
              <a:t>1.В ходе изучения темы «Население Латинской Америки» тезисами охарактеризуйте пункты данной схемы.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ru-RU" sz="3600" smtClean="0"/>
              <a:t>2.Создайте обобщенный образ современного латиноамериканца.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960</TotalTime>
  <Words>761</Words>
  <Application>Microsoft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Wingdings</vt:lpstr>
      <vt:lpstr>Calibri</vt:lpstr>
      <vt:lpstr>Garamond</vt:lpstr>
      <vt:lpstr>Слои</vt:lpstr>
      <vt:lpstr>Сотрудничество</vt:lpstr>
      <vt:lpstr>11 класс. Латинская Америка. Население                             </vt:lpstr>
      <vt:lpstr>Добрый День!</vt:lpstr>
      <vt:lpstr>Подумай и ответь!</vt:lpstr>
      <vt:lpstr>Вспомните и покажите на карте территорию изучаемого региона.</vt:lpstr>
      <vt:lpstr>С чем связано выделение в политической и социально-экономической географии региона Латинская Америка?</vt:lpstr>
      <vt:lpstr>Тема урока:</vt:lpstr>
      <vt:lpstr>  Задача: Создать обобщенный образ современной латиноамериканской цивилизации</vt:lpstr>
      <vt:lpstr>План проведения урока</vt:lpstr>
      <vt:lpstr>1.В ходе изучения темы «Население Латинской Америки» тезисами охарактеризуйте пункты данной схемы.</vt:lpstr>
      <vt:lpstr>Американская ветвь монголоидной расы</vt:lpstr>
      <vt:lpstr>Цивилизации Латинской Америки</vt:lpstr>
      <vt:lpstr> Что унаследовали современные латиноамериканцы от своих коренных предков?</vt:lpstr>
      <vt:lpstr>Проанализировать картосхему доли коренного населения стран Латинской Америки.</vt:lpstr>
      <vt:lpstr>Европейская колонизация латинской Америки</vt:lpstr>
      <vt:lpstr>Современный состав населения</vt:lpstr>
      <vt:lpstr>Slide 16</vt:lpstr>
      <vt:lpstr>Практическая работа  «Анализ карта-схемы плотности  населения с целью выявления причин его неравномерного размещения»</vt:lpstr>
      <vt:lpstr>Карта плотности размещения населения</vt:lpstr>
      <vt:lpstr>Современные демографические процессы</vt:lpstr>
      <vt:lpstr>Естественный прирост населения</vt:lpstr>
      <vt:lpstr>Урбанизация Латинской Америки</vt:lpstr>
      <vt:lpstr>Самая высокогорная столица мира Ла-Пас (Боливия)</vt:lpstr>
      <vt:lpstr>Общий вывод:</vt:lpstr>
      <vt:lpstr>Домашнее задание:</vt:lpstr>
      <vt:lpstr>Slide 25</vt:lpstr>
      <vt:lpstr>Спасибо за урок!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Поволжье                                                     Самарский  промышленный  узел </dc:title>
  <dc:creator>2</dc:creator>
  <cp:lastModifiedBy>Windows User</cp:lastModifiedBy>
  <cp:revision>18</cp:revision>
  <cp:lastPrinted>1601-01-01T00:00:00Z</cp:lastPrinted>
  <dcterms:created xsi:type="dcterms:W3CDTF">2006-07-14T08:41:35Z</dcterms:created>
  <dcterms:modified xsi:type="dcterms:W3CDTF">2016-09-20T09:16:43Z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