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7" r:id="rId2"/>
    <p:sldId id="265" r:id="rId3"/>
    <p:sldId id="256" r:id="rId4"/>
    <p:sldId id="257" r:id="rId5"/>
    <p:sldId id="258" r:id="rId6"/>
    <p:sldId id="259" r:id="rId7"/>
    <p:sldId id="262" r:id="rId8"/>
    <p:sldId id="260" r:id="rId9"/>
    <p:sldId id="263" r:id="rId10"/>
    <p:sldId id="270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C91D"/>
    <a:srgbClr val="C49500"/>
    <a:srgbClr val="FFCC00"/>
    <a:srgbClr val="0303BD"/>
    <a:srgbClr val="FFE285"/>
    <a:srgbClr val="FF0066"/>
    <a:srgbClr val="CC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563" autoAdjust="0"/>
  </p:normalViewPr>
  <p:slideViewPr>
    <p:cSldViewPr>
      <p:cViewPr>
        <p:scale>
          <a:sx n="58" d="100"/>
          <a:sy n="58" d="100"/>
        </p:scale>
        <p:origin x="-1716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8467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0352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0284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971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0955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586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697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206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9658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608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226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255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PIC_00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47" t="15790" b="12280"/>
          <a:stretch>
            <a:fillRect/>
          </a:stretch>
        </p:blipFill>
        <p:spPr bwMode="auto">
          <a:xfrm>
            <a:off x="289567" y="1295853"/>
            <a:ext cx="3902821" cy="2837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91680" y="225514"/>
            <a:ext cx="6174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303BD"/>
                </a:solidFill>
              </a:rPr>
              <a:t>»</a:t>
            </a:r>
            <a:endParaRPr lang="ru-RU" dirty="0">
              <a:solidFill>
                <a:srgbClr val="0303BD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92388" y="1478526"/>
            <a:ext cx="476130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303BD"/>
                </a:solidFill>
              </a:rPr>
              <a:t>Урок</a:t>
            </a:r>
          </a:p>
          <a:p>
            <a:pPr algn="ctr"/>
            <a:r>
              <a:rPr lang="ru-RU" sz="4800" b="1" dirty="0" smtClean="0">
                <a:solidFill>
                  <a:srgbClr val="0303BD"/>
                </a:solidFill>
              </a:rPr>
              <a:t>обществознания</a:t>
            </a:r>
          </a:p>
          <a:p>
            <a:pPr algn="ctr"/>
            <a:r>
              <a:rPr lang="ru-RU" sz="4800" b="1" dirty="0" smtClean="0">
                <a:solidFill>
                  <a:srgbClr val="0303BD"/>
                </a:solidFill>
              </a:rPr>
              <a:t>в </a:t>
            </a:r>
            <a:r>
              <a:rPr lang="ru-RU" sz="4800" b="1" dirty="0">
                <a:solidFill>
                  <a:srgbClr val="0303BD"/>
                </a:solidFill>
              </a:rPr>
              <a:t>9 классе</a:t>
            </a:r>
            <a:endParaRPr lang="ru-RU" sz="4800" dirty="0">
              <a:solidFill>
                <a:srgbClr val="03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375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052736"/>
            <a:ext cx="8712968" cy="3960440"/>
          </a:xfrm>
        </p:spPr>
        <p:txBody>
          <a:bodyPr>
            <a:normAutofit/>
          </a:bodyPr>
          <a:lstStyle/>
          <a:p>
            <a:r>
              <a:rPr lang="ru-RU" sz="4400" dirty="0">
                <a:ln w="6350">
                  <a:solidFill>
                    <a:srgbClr val="0303BD"/>
                  </a:solidFill>
                </a:ln>
                <a:solidFill>
                  <a:srgbClr val="0303BD"/>
                </a:solidFill>
                <a:effectLst/>
                <a:latin typeface="+mn-lt"/>
              </a:rPr>
              <a:t>Можно ли защитить людей, которые не являются вооруженной силой или не могут воевать?</a:t>
            </a:r>
          </a:p>
        </p:txBody>
      </p:sp>
    </p:spTree>
    <p:extLst>
      <p:ext uri="{BB962C8B-B14F-4D97-AF65-F5344CB8AC3E}">
        <p14:creationId xmlns:p14="http://schemas.microsoft.com/office/powerpoint/2010/main" xmlns="" val="398357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772816"/>
            <a:ext cx="8208912" cy="1872208"/>
          </a:xfrm>
        </p:spPr>
        <p:txBody>
          <a:bodyPr>
            <a:noAutofit/>
          </a:bodyPr>
          <a:lstStyle/>
          <a:p>
            <a:pPr algn="l"/>
            <a:r>
              <a:rPr lang="ru-RU" sz="4000" i="1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«Мы научились летать в небе, как птицы.</a:t>
            </a:r>
            <a:r>
              <a:rPr lang="ru-RU" sz="4000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z="4000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4000" i="1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Мы научились плавать в океане, как рыбы.</a:t>
            </a:r>
            <a:r>
              <a:rPr lang="ru-RU" sz="4000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z="4000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4000" i="1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Теперь осталось научиться жить на земле, как люди»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229200"/>
            <a:ext cx="8291264" cy="1080160"/>
          </a:xfrm>
        </p:spPr>
        <p:txBody>
          <a:bodyPr/>
          <a:lstStyle/>
          <a:p>
            <a:pPr algn="r">
              <a:buNone/>
            </a:pPr>
            <a:r>
              <a:rPr lang="ru-RU" sz="3600" b="1" i="1" spc="150" dirty="0" smtClean="0">
                <a:ln w="11430"/>
                <a:solidFill>
                  <a:srgbClr val="0303BD"/>
                </a:solidFill>
              </a:rPr>
              <a:t>Джордж Бернард Шоу</a:t>
            </a:r>
            <a:endParaRPr lang="ru-RU" b="1" dirty="0" smtClean="0"/>
          </a:p>
          <a:p>
            <a:endParaRPr lang="ru-RU" dirty="0"/>
          </a:p>
        </p:txBody>
      </p:sp>
      <p:sp>
        <p:nvSpPr>
          <p:cNvPr id="4" name="AutoShape 2" descr="https://fs00.infourok.ru/images/doc/245/249433/img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116832"/>
          </a:xfrm>
        </p:spPr>
        <p:txBody>
          <a:bodyPr>
            <a:normAutofit fontScale="85000" lnSpcReduction="10000"/>
          </a:bodyPr>
          <a:lstStyle/>
          <a:p>
            <a:pPr marL="137160" indent="0">
              <a:buNone/>
            </a:pPr>
            <a:r>
              <a:rPr lang="ru-RU" sz="3000" b="1" dirty="0" smtClean="0">
                <a:solidFill>
                  <a:srgbClr val="0303BD"/>
                </a:solidFill>
              </a:rPr>
              <a:t>Домашнее задание: </a:t>
            </a:r>
          </a:p>
          <a:p>
            <a:pPr marL="137160" indent="0">
              <a:buNone/>
            </a:pPr>
            <a:r>
              <a:rPr lang="ru-RU" sz="3000" b="1" dirty="0" smtClean="0">
                <a:solidFill>
                  <a:srgbClr val="0303BD"/>
                </a:solidFill>
              </a:rPr>
              <a:t>1. Параграф </a:t>
            </a:r>
            <a:r>
              <a:rPr lang="ru-RU" sz="3000" b="1" dirty="0" smtClean="0">
                <a:solidFill>
                  <a:srgbClr val="0303BD"/>
                </a:solidFill>
              </a:rPr>
              <a:t>22 прочитать, в тетрадях сделать записи плана урока, выделенных </a:t>
            </a:r>
            <a:r>
              <a:rPr lang="ru-RU" sz="3000" b="1" smtClean="0">
                <a:solidFill>
                  <a:srgbClr val="0303BD"/>
                </a:solidFill>
              </a:rPr>
              <a:t>ключевых моментов.</a:t>
            </a:r>
            <a:endParaRPr lang="ru-RU" sz="3000" b="1" dirty="0" smtClean="0">
              <a:solidFill>
                <a:srgbClr val="0303BD"/>
              </a:solidFill>
            </a:endParaRPr>
          </a:p>
          <a:p>
            <a:pPr marL="137160" indent="0">
              <a:buNone/>
            </a:pPr>
            <a:r>
              <a:rPr lang="ru-RU" sz="3000" b="1" dirty="0" smtClean="0">
                <a:solidFill>
                  <a:srgbClr val="0303BD"/>
                </a:solidFill>
              </a:rPr>
              <a:t>2. Выполнить тест в тетради и отправить учителю на проверку.</a:t>
            </a:r>
            <a:endParaRPr lang="ru-RU" sz="3000" b="1" dirty="0">
              <a:solidFill>
                <a:srgbClr val="03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427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003232" cy="468052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ru-RU" i="1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«Мы научились летать в небе, как птицы.</a:t>
            </a:r>
            <a:r>
              <a:rPr lang="ru-RU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i="1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Мы научились плавать в океане, как рыбы.</a:t>
            </a:r>
            <a:r>
              <a:rPr lang="ru-RU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i="1" spc="150" dirty="0" smtClean="0">
                <a:ln w="11430"/>
                <a:solidFill>
                  <a:srgbClr val="0303BD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Теперь осталось научиться жить на земле, как люди»</a:t>
            </a:r>
            <a:endParaRPr lang="ru-RU" sz="3200" spc="150" dirty="0">
              <a:ln w="11430"/>
              <a:solidFill>
                <a:srgbClr val="0303BD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5301208"/>
            <a:ext cx="52461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spc="150" dirty="0" smtClean="0">
                <a:ln w="11430"/>
                <a:solidFill>
                  <a:srgbClr val="0303BD"/>
                </a:solidFill>
              </a:rPr>
              <a:t>Джордж </a:t>
            </a:r>
            <a:r>
              <a:rPr lang="ru-RU" sz="3600" b="1" i="1" spc="150" dirty="0">
                <a:ln w="11430"/>
                <a:solidFill>
                  <a:srgbClr val="0303BD"/>
                </a:solidFill>
              </a:rPr>
              <a:t>Бернард </a:t>
            </a:r>
            <a:r>
              <a:rPr lang="ru-RU" sz="3600" b="1" i="1" spc="150" dirty="0" smtClean="0">
                <a:ln w="11430"/>
                <a:solidFill>
                  <a:srgbClr val="0303BD"/>
                </a:solidFill>
              </a:rPr>
              <a:t>Шоу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Рисунок 8" descr="017812463_303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76800" y="742392"/>
            <a:ext cx="3807573" cy="2268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libya-ly-e-00274-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796305"/>
            <a:ext cx="2822517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8748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733800"/>
            <a:ext cx="4401873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f59d748ba95d2e_59d748ba95d6c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80830" y="3972171"/>
            <a:ext cx="3203848" cy="2342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8229600" cy="3816424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rgbClr val="0303BD"/>
                </a:solidFill>
                <a:latin typeface="+mn-lt"/>
              </a:rPr>
              <a:t>Международно- правовая защита жертв вооруженных конфликтов</a:t>
            </a:r>
            <a:endParaRPr lang="ru-RU" sz="6000" dirty="0">
              <a:solidFill>
                <a:srgbClr val="0303BD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герни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404664"/>
            <a:ext cx="8712968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872208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Можно ли защитить людей, которые не являются вооруженной силой или не могут воевать?</a:t>
            </a:r>
            <a:endParaRPr lang="ru-RU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</a:endParaRPr>
          </a:p>
        </p:txBody>
      </p:sp>
      <p:pic>
        <p:nvPicPr>
          <p:cNvPr id="4" name="Содержимое 3" descr="35c83c7396a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2306946"/>
            <a:ext cx="7560840" cy="4506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6" y="188640"/>
            <a:ext cx="8964488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ln w="6350">
                  <a:solidFill>
                    <a:srgbClr val="0303BD"/>
                  </a:solidFill>
                </a:ln>
                <a:solidFill>
                  <a:srgbClr val="0303BD"/>
                </a:solidFill>
                <a:effectLst/>
                <a:latin typeface="+mn-lt"/>
              </a:rPr>
              <a:t>Организации и документы, закрепляющие права человека в вооруженных конфликтах</a:t>
            </a:r>
            <a:endParaRPr lang="ru-RU" sz="3200" dirty="0">
              <a:ln w="6350">
                <a:solidFill>
                  <a:srgbClr val="0303BD"/>
                </a:solidFill>
              </a:ln>
              <a:solidFill>
                <a:srgbClr val="0303BD"/>
              </a:solidFill>
              <a:effectLst/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28800"/>
            <a:ext cx="8723312" cy="496859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600" b="1" dirty="0" smtClean="0">
                <a:ln>
                  <a:solidFill>
                    <a:srgbClr val="0303BD"/>
                  </a:solidFill>
                </a:ln>
                <a:solidFill>
                  <a:srgbClr val="0303BD"/>
                </a:solidFill>
              </a:rPr>
              <a:t>Международный комитет </a:t>
            </a:r>
            <a:r>
              <a:rPr lang="ru-RU" sz="3600" b="1" dirty="0">
                <a:ln>
                  <a:solidFill>
                    <a:srgbClr val="0303BD"/>
                  </a:solidFill>
                </a:ln>
                <a:solidFill>
                  <a:srgbClr val="0303BD"/>
                </a:solidFill>
              </a:rPr>
              <a:t>Красного </a:t>
            </a:r>
            <a:r>
              <a:rPr lang="ru-RU" sz="3600" b="1" dirty="0" smtClean="0">
                <a:ln>
                  <a:solidFill>
                    <a:srgbClr val="0303BD"/>
                  </a:solidFill>
                </a:ln>
                <a:solidFill>
                  <a:srgbClr val="0303BD"/>
                </a:solidFill>
              </a:rPr>
              <a:t>Креста-1860г.  и Красного Полумесяца- 1876 г.</a:t>
            </a:r>
          </a:p>
          <a:p>
            <a:pPr algn="just"/>
            <a:r>
              <a:rPr lang="ru-RU" sz="3600" b="1" dirty="0" smtClean="0">
                <a:ln>
                  <a:solidFill>
                    <a:srgbClr val="0303BD"/>
                  </a:solidFill>
                </a:ln>
                <a:solidFill>
                  <a:srgbClr val="0303BD"/>
                </a:solidFill>
              </a:rPr>
              <a:t>Женевская конвенция 1864 г. (улучшение участи раненых на поле боя)</a:t>
            </a:r>
          </a:p>
          <a:p>
            <a:pPr algn="just"/>
            <a:r>
              <a:rPr lang="ru-RU" sz="3600" b="1" dirty="0" smtClean="0">
                <a:ln>
                  <a:solidFill>
                    <a:srgbClr val="0303BD"/>
                  </a:solidFill>
                </a:ln>
                <a:solidFill>
                  <a:srgbClr val="0303BD"/>
                </a:solidFill>
              </a:rPr>
              <a:t>Гаагская конвенция- 1899, 1907 гг. (о законах сухопутной войны)</a:t>
            </a:r>
          </a:p>
          <a:p>
            <a:pPr algn="just"/>
            <a:r>
              <a:rPr lang="ru-RU" sz="3600" b="1" dirty="0" smtClean="0">
                <a:ln>
                  <a:solidFill>
                    <a:srgbClr val="0303BD"/>
                  </a:solidFill>
                </a:ln>
                <a:solidFill>
                  <a:srgbClr val="0303BD"/>
                </a:solidFill>
              </a:rPr>
              <a:t>Женевская конвенция- 1949 г. (о защите жертв войны)</a:t>
            </a:r>
          </a:p>
          <a:p>
            <a:pPr algn="just"/>
            <a:r>
              <a:rPr lang="ru-RU" sz="3600" b="1" dirty="0" smtClean="0">
                <a:ln>
                  <a:solidFill>
                    <a:srgbClr val="0303BD"/>
                  </a:solidFill>
                </a:ln>
                <a:solidFill>
                  <a:srgbClr val="0303BD"/>
                </a:solidFill>
              </a:rPr>
              <a:t>Община сестер милосердия в Санкт-Петербурге- 1854 г. </a:t>
            </a:r>
          </a:p>
          <a:p>
            <a:pPr algn="just"/>
            <a:r>
              <a:rPr lang="ru-RU" sz="3600" b="1" dirty="0" smtClean="0">
                <a:ln>
                  <a:solidFill>
                    <a:srgbClr val="0303BD"/>
                  </a:solidFill>
                </a:ln>
                <a:solidFill>
                  <a:srgbClr val="0303BD"/>
                </a:solidFill>
              </a:rPr>
              <a:t>Конвенция об улучшении участи раненых и больных в действующих армиях от 12 августа 1949 г.</a:t>
            </a:r>
          </a:p>
          <a:p>
            <a:pPr algn="just"/>
            <a:endParaRPr lang="ru-RU" sz="3600" b="1" dirty="0">
              <a:ln>
                <a:solidFill>
                  <a:srgbClr val="0303BD"/>
                </a:solidFill>
              </a:ln>
              <a:solidFill>
                <a:srgbClr val="0303B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015-008-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980728"/>
            <a:ext cx="5292080" cy="3969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48265-2fc73334034e7567147300327fee8ed4.jpg.pagespeed.ce.76JK64XID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74133" y="1972486"/>
            <a:ext cx="4536504" cy="3374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</TotalTime>
  <Words>182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«Мы научились летать в небе, как птицы. Мы научились плавать в океане, как рыбы. Теперь осталось научиться жить на земле, как люди»</vt:lpstr>
      <vt:lpstr>Слайд 3</vt:lpstr>
      <vt:lpstr>Международно- правовая защита жертв вооруженных конфликтов</vt:lpstr>
      <vt:lpstr>Слайд 5</vt:lpstr>
      <vt:lpstr>Можно ли защитить людей, которые не являются вооруженной силой или не могут воевать?</vt:lpstr>
      <vt:lpstr>Организации и документы, закрепляющие права человека в вооруженных конфликтах</vt:lpstr>
      <vt:lpstr>Слайд 8</vt:lpstr>
      <vt:lpstr>Слайд 9</vt:lpstr>
      <vt:lpstr>Можно ли защитить людей, которые не являются вооруженной силой или не могут воевать?</vt:lpstr>
      <vt:lpstr>«Мы научились летать в небе, как птицы. Мы научились плавать в океане, как рыбы. Теперь осталось научиться жить на земле, как люди»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nout</cp:lastModifiedBy>
  <cp:revision>75</cp:revision>
  <dcterms:created xsi:type="dcterms:W3CDTF">2018-04-25T12:55:25Z</dcterms:created>
  <dcterms:modified xsi:type="dcterms:W3CDTF">2020-04-17T09:06:20Z</dcterms:modified>
</cp:coreProperties>
</file>