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2" r:id="rId8"/>
    <p:sldId id="260" r:id="rId9"/>
    <p:sldId id="263" r:id="rId10"/>
    <p:sldId id="270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91D"/>
    <a:srgbClr val="C49500"/>
    <a:srgbClr val="FFCC00"/>
    <a:srgbClr val="0303BD"/>
    <a:srgbClr val="FFE285"/>
    <a:srgbClr val="FF0066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63" autoAdjust="0"/>
  </p:normalViewPr>
  <p:slideViewPr>
    <p:cSldViewPr>
      <p:cViewPr>
        <p:scale>
          <a:sx n="58" d="100"/>
          <a:sy n="58" d="100"/>
        </p:scale>
        <p:origin x="-17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46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52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28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71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9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86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06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65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5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_0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" t="15790" b="12280"/>
          <a:stretch>
            <a:fillRect/>
          </a:stretch>
        </p:blipFill>
        <p:spPr bwMode="auto">
          <a:xfrm>
            <a:off x="289567" y="1295853"/>
            <a:ext cx="3902821" cy="283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22551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303BD"/>
                </a:solidFill>
              </a:rPr>
              <a:t>»</a:t>
            </a:r>
            <a:endParaRPr lang="ru-RU" dirty="0">
              <a:solidFill>
                <a:srgbClr val="0303B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2388" y="1478526"/>
            <a:ext cx="476130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303BD"/>
                </a:solidFill>
              </a:rPr>
              <a:t>Урок</a:t>
            </a:r>
          </a:p>
          <a:p>
            <a:pPr algn="ctr"/>
            <a:r>
              <a:rPr lang="ru-RU" sz="4800" b="1" dirty="0" smtClean="0">
                <a:solidFill>
                  <a:srgbClr val="0303BD"/>
                </a:solidFill>
              </a:rPr>
              <a:t>обществознания</a:t>
            </a:r>
          </a:p>
          <a:p>
            <a:pPr algn="ctr"/>
            <a:r>
              <a:rPr lang="ru-RU" sz="4800" b="1" dirty="0" smtClean="0">
                <a:solidFill>
                  <a:srgbClr val="0303BD"/>
                </a:solidFill>
              </a:rPr>
              <a:t>в </a:t>
            </a:r>
            <a:r>
              <a:rPr lang="ru-RU" sz="4800" b="1" dirty="0">
                <a:solidFill>
                  <a:srgbClr val="0303BD"/>
                </a:solidFill>
              </a:rPr>
              <a:t>9 классе</a:t>
            </a:r>
            <a:endParaRPr lang="ru-RU" sz="4800" dirty="0">
              <a:solidFill>
                <a:srgbClr val="03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3960440"/>
          </a:xfrm>
        </p:spPr>
        <p:txBody>
          <a:bodyPr>
            <a:normAutofit/>
          </a:bodyPr>
          <a:lstStyle/>
          <a:p>
            <a:r>
              <a:rPr lang="ru-RU" sz="4400" dirty="0">
                <a:ln w="6350">
                  <a:solidFill>
                    <a:srgbClr val="0303BD"/>
                  </a:solidFill>
                </a:ln>
                <a:solidFill>
                  <a:srgbClr val="0303BD"/>
                </a:solidFill>
                <a:effectLst/>
                <a:latin typeface="+mn-lt"/>
              </a:rPr>
              <a:t>Можно ли защитить людей, которые не являются вооруженной силой или не могут воевать?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3983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08912" cy="1872208"/>
          </a:xfrm>
        </p:spPr>
        <p:txBody>
          <a:bodyPr>
            <a:noAutofit/>
          </a:bodyPr>
          <a:lstStyle/>
          <a:p>
            <a:pPr algn="l"/>
            <a:r>
              <a:rPr lang="ru-RU" sz="4000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«Мы научились летать в небе, как птицы.</a:t>
            </a:r>
            <a:r>
              <a:rPr lang="ru-RU" sz="4000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научились плавать в океане, как рыбы.</a:t>
            </a:r>
            <a:r>
              <a:rPr lang="ru-RU" sz="4000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Теперь осталось научиться жить на земле, как люди»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91264" cy="1080160"/>
          </a:xfrm>
        </p:spPr>
        <p:txBody>
          <a:bodyPr/>
          <a:lstStyle/>
          <a:p>
            <a:pPr algn="r">
              <a:buNone/>
            </a:pPr>
            <a:r>
              <a:rPr lang="ru-RU" sz="3600" b="1" i="1" spc="150" dirty="0" smtClean="0">
                <a:ln w="11430"/>
                <a:solidFill>
                  <a:srgbClr val="0303BD"/>
                </a:solidFill>
              </a:rPr>
              <a:t>Джордж Бернард Шоу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AutoShape 2" descr="https://fs00.infourok.ru/images/doc/245/24943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sz="3000" b="1" dirty="0" smtClean="0">
                <a:solidFill>
                  <a:srgbClr val="0303BD"/>
                </a:solidFill>
              </a:rPr>
              <a:t>Домашнее задание: </a:t>
            </a:r>
          </a:p>
          <a:p>
            <a:pPr marL="137160" indent="0">
              <a:buNone/>
            </a:pPr>
            <a:r>
              <a:rPr lang="ru-RU" sz="3000" b="1" dirty="0" smtClean="0">
                <a:solidFill>
                  <a:srgbClr val="0303BD"/>
                </a:solidFill>
              </a:rPr>
              <a:t>1. Параграф </a:t>
            </a:r>
            <a:r>
              <a:rPr lang="ru-RU" sz="3000" b="1" dirty="0" smtClean="0">
                <a:solidFill>
                  <a:srgbClr val="0303BD"/>
                </a:solidFill>
              </a:rPr>
              <a:t>22 прочитать, в тетрадях сделать записи плана урока, выделенных </a:t>
            </a:r>
            <a:r>
              <a:rPr lang="ru-RU" sz="3000" b="1" smtClean="0">
                <a:solidFill>
                  <a:srgbClr val="0303BD"/>
                </a:solidFill>
              </a:rPr>
              <a:t>ключевых моментов.</a:t>
            </a:r>
            <a:endParaRPr lang="ru-RU" sz="3000" b="1" dirty="0" smtClean="0">
              <a:solidFill>
                <a:srgbClr val="0303BD"/>
              </a:solidFill>
            </a:endParaRPr>
          </a:p>
          <a:p>
            <a:pPr marL="137160" indent="0">
              <a:buNone/>
            </a:pPr>
            <a:r>
              <a:rPr lang="ru-RU" sz="3000" b="1" dirty="0" smtClean="0">
                <a:solidFill>
                  <a:srgbClr val="0303BD"/>
                </a:solidFill>
              </a:rPr>
              <a:t>2. Выполнить тест в тетради и отправить учителю на проверку.</a:t>
            </a:r>
            <a:endParaRPr lang="ru-RU" sz="3000" b="1" dirty="0">
              <a:solidFill>
                <a:srgbClr val="03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2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03232" cy="46805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«Мы научились летать в небе, как птицы.</a:t>
            </a:r>
            <a:r>
              <a:rPr lang="ru-RU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научились плавать в океане, как рыбы.</a:t>
            </a:r>
            <a:r>
              <a:rPr lang="ru-RU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i="1" spc="150" dirty="0" smtClean="0">
                <a:ln w="11430"/>
                <a:solidFill>
                  <a:srgbClr val="0303B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Теперь осталось научиться жить на земле, как люди»</a:t>
            </a:r>
            <a:endParaRPr lang="ru-RU" sz="3200" spc="150" dirty="0">
              <a:ln w="11430"/>
              <a:solidFill>
                <a:srgbClr val="0303BD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301208"/>
            <a:ext cx="524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spc="150" dirty="0" smtClean="0">
                <a:ln w="11430"/>
                <a:solidFill>
                  <a:srgbClr val="0303BD"/>
                </a:solidFill>
              </a:rPr>
              <a:t>Джордж </a:t>
            </a:r>
            <a:r>
              <a:rPr lang="ru-RU" sz="3600" b="1" i="1" spc="150" dirty="0">
                <a:ln w="11430"/>
                <a:solidFill>
                  <a:srgbClr val="0303BD"/>
                </a:solidFill>
              </a:rPr>
              <a:t>Бернард </a:t>
            </a:r>
            <a:r>
              <a:rPr lang="ru-RU" sz="3600" b="1" i="1" spc="150" dirty="0" smtClean="0">
                <a:ln w="11430"/>
                <a:solidFill>
                  <a:srgbClr val="0303BD"/>
                </a:solidFill>
              </a:rPr>
              <a:t>Шоу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017812463_3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42392"/>
            <a:ext cx="3807573" cy="226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ibya-ly-e-00274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96305"/>
            <a:ext cx="282251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74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33800"/>
            <a:ext cx="440187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59d748ba95d2e_59d748ba95d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0830" y="3972171"/>
            <a:ext cx="3203848" cy="234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81642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303BD"/>
                </a:solidFill>
                <a:latin typeface="+mn-lt"/>
              </a:rPr>
              <a:t>Международно- правовая защита жертв вооруженных конфликтов</a:t>
            </a:r>
            <a:endParaRPr lang="ru-RU" sz="6000" dirty="0">
              <a:solidFill>
                <a:srgbClr val="0303B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рн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1296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Можно ли защитить людей, которые не являются вооруженной силой или не могут воевать?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" name="Содержимое 3" descr="35c83c7396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06946"/>
            <a:ext cx="7560840" cy="450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" y="188640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6350">
                  <a:solidFill>
                    <a:srgbClr val="0303BD"/>
                  </a:solidFill>
                </a:ln>
                <a:solidFill>
                  <a:srgbClr val="0303BD"/>
                </a:solidFill>
                <a:effectLst/>
                <a:latin typeface="+mn-lt"/>
              </a:rPr>
              <a:t>Организации и документы, закрепляющие права человека в вооруженных конфликтах</a:t>
            </a:r>
            <a:endParaRPr lang="ru-RU" sz="3200" dirty="0">
              <a:ln w="6350">
                <a:solidFill>
                  <a:srgbClr val="0303BD"/>
                </a:solidFill>
              </a:ln>
              <a:solidFill>
                <a:srgbClr val="0303BD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23312" cy="496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Международный комитет </a:t>
            </a:r>
            <a:r>
              <a:rPr lang="ru-RU" sz="3600" b="1" dirty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Красного </a:t>
            </a:r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Креста-1860г.  и Красного Полумесяца- 1876 г.</a:t>
            </a:r>
          </a:p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Женевская конвенция 1864 г. (улучшение участи раненых на поле боя)</a:t>
            </a:r>
          </a:p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Гаагская конвенция- 1899, 1907 гг. (о законах сухопутной войны)</a:t>
            </a:r>
          </a:p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Женевская конвенция- 1949 г. (о защите жертв войны)</a:t>
            </a:r>
          </a:p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Община сестер милосердия в Санкт-Петербурге- 1854 г. </a:t>
            </a:r>
          </a:p>
          <a:p>
            <a:pPr algn="just"/>
            <a:r>
              <a:rPr lang="ru-RU" sz="3600" b="1" dirty="0" smtClean="0">
                <a:ln>
                  <a:solidFill>
                    <a:srgbClr val="0303BD"/>
                  </a:solidFill>
                </a:ln>
                <a:solidFill>
                  <a:srgbClr val="0303BD"/>
                </a:solidFill>
              </a:rPr>
              <a:t>Конвенция об улучшении участи раненых и больных в действующих армиях от 12 августа 1949 г.</a:t>
            </a:r>
          </a:p>
          <a:p>
            <a:pPr algn="just"/>
            <a:endParaRPr lang="ru-RU" sz="3600" b="1" dirty="0">
              <a:ln>
                <a:solidFill>
                  <a:srgbClr val="0303BD"/>
                </a:solidFill>
              </a:ln>
              <a:solidFill>
                <a:srgbClr val="03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08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8265-2fc73334034e7567147300327fee8ed4.jpg.pagespeed.ce.76JK64XI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133" y="1972486"/>
            <a:ext cx="4536504" cy="337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182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«Мы научились летать в небе, как птицы. Мы научились плавать в океане, как рыбы. Теперь осталось научиться жить на земле, как люди»</vt:lpstr>
      <vt:lpstr>Слайд 3</vt:lpstr>
      <vt:lpstr>Международно- правовая защита жертв вооруженных конфликтов</vt:lpstr>
      <vt:lpstr>Слайд 5</vt:lpstr>
      <vt:lpstr>Можно ли защитить людей, которые не являются вооруженной силой или не могут воевать?</vt:lpstr>
      <vt:lpstr>Организации и документы, закрепляющие права человека в вооруженных конфликтах</vt:lpstr>
      <vt:lpstr>Слайд 8</vt:lpstr>
      <vt:lpstr>Слайд 9</vt:lpstr>
      <vt:lpstr>Можно ли защитить людей, которые не являются вооруженной силой или не могут воевать?</vt:lpstr>
      <vt:lpstr>«Мы научились летать в небе, как птицы. Мы научились плавать в океане, как рыбы. Теперь осталось научиться жить на земле, как люди»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nout</cp:lastModifiedBy>
  <cp:revision>75</cp:revision>
  <dcterms:created xsi:type="dcterms:W3CDTF">2018-04-25T12:55:25Z</dcterms:created>
  <dcterms:modified xsi:type="dcterms:W3CDTF">2020-04-17T09:06:20Z</dcterms:modified>
</cp:coreProperties>
</file>