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  <p:sldMasterId id="2147483732" r:id="rId5"/>
  </p:sldMasterIdLst>
  <p:notesMasterIdLst>
    <p:notesMasterId r:id="rId20"/>
  </p:notesMasterIdLst>
  <p:sldIdLst>
    <p:sldId id="256" r:id="rId6"/>
    <p:sldId id="267" r:id="rId7"/>
    <p:sldId id="268" r:id="rId8"/>
    <p:sldId id="258" r:id="rId9"/>
    <p:sldId id="273" r:id="rId10"/>
    <p:sldId id="269" r:id="rId11"/>
    <p:sldId id="274" r:id="rId12"/>
    <p:sldId id="261" r:id="rId13"/>
    <p:sldId id="262" r:id="rId14"/>
    <p:sldId id="272" r:id="rId15"/>
    <p:sldId id="263" r:id="rId16"/>
    <p:sldId id="264" r:id="rId17"/>
    <p:sldId id="271" r:id="rId18"/>
    <p:sldId id="270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00"/>
  </p:normalViewPr>
  <p:slideViewPr>
    <p:cSldViewPr>
      <p:cViewPr varScale="1">
        <p:scale>
          <a:sx n="77" d="100"/>
          <a:sy n="77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05-10T18:39:14.606" idx="1">
    <p:pos x="10" y="10"/>
    <p:text/>
    <p:extLst>
      <p:ext uri="{C676402C-5697-4E1C-873F-D02D1690AC5C}">
        <p15:threadingInfo xmlns:p15="http://schemas.microsoft.com/office/powerpoint/2012/main" timeZoneBias="-2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 alt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0ABE130-083E-45BC-ADD6-68046234BB4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385554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87931C-C4EC-4D32-89A1-79E24AFAC2CD}" type="slidenum">
              <a:rPr lang="ru-RU" altLang="en-US"/>
              <a:pPr/>
              <a:t>1</a:t>
            </a:fld>
            <a:endParaRPr lang="ru-RU" alt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BE130-083E-45BC-ADD6-68046234BB42}" type="slidenum">
              <a:rPr lang="ru-RU" altLang="en-US"/>
              <a:pPr/>
              <a:t>4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69219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BE130-083E-45BC-ADD6-68046234BB42}" type="slidenum">
              <a:rPr lang="ru-RU" altLang="en-US" smtClean="0"/>
              <a:pPr/>
              <a:t>5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69625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BE130-083E-45BC-ADD6-68046234BB42}" type="slidenum">
              <a:rPr lang="ru-RU" altLang="en-US"/>
              <a:pPr/>
              <a:t>8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6292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BE130-083E-45BC-ADD6-68046234BB42}" type="slidenum">
              <a:rPr lang="ru-RU" altLang="en-US"/>
              <a:pPr/>
              <a:t>9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87068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BE130-083E-45BC-ADD6-68046234BB42}" type="slidenum">
              <a:rPr lang="ru-RU" altLang="en-US"/>
              <a:pPr/>
              <a:t>11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19033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BE130-083E-45BC-ADD6-68046234BB42}" type="slidenum">
              <a:rPr lang="ru-RU" altLang="en-US"/>
              <a:pPr/>
              <a:t>12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90921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термины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BE130-083E-45BC-ADD6-68046234BB42}" type="slidenum">
              <a:rPr lang="ru-RU" altLang="en-US" smtClean="0"/>
              <a:pPr/>
              <a:t>14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19102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443038" y="2971800"/>
            <a:ext cx="7313612" cy="990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ru-RU" altLang="en-US" noProof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4191000"/>
            <a:ext cx="7313612" cy="1447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ru-RU" altLang="en-US" noProof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0A40DC0-5F16-49F6-B127-9B547E201256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B1F523-13F3-44FB-B6D2-3BBDAD42A60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27496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1827213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7800" y="274638"/>
            <a:ext cx="53340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3400C8-6A9F-43AE-9218-E83A0836268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27126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17B0AF-1832-4DAE-8932-64612D710BCE}" type="slidenum">
              <a:rPr lang="ru-RU" altLang="en-US" smtClean="0"/>
              <a:pPr/>
              <a:t>‹#›</a:t>
            </a:fld>
            <a:endParaRPr lang="ru-RU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7B0AF-1832-4DAE-8932-64612D710BCE}" type="slidenum">
              <a:rPr lang="ru-RU" altLang="en-US" smtClean="0"/>
              <a:pPr/>
              <a:t>‹#›</a:t>
            </a:fld>
            <a:endParaRPr lang="ru-RU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7B0AF-1832-4DAE-8932-64612D710BCE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7B0AF-1832-4DAE-8932-64612D710BCE}" type="slidenum">
              <a:rPr lang="ru-RU" altLang="en-US" smtClean="0"/>
              <a:pPr/>
              <a:t>‹#›</a:t>
            </a:fld>
            <a:endParaRPr lang="ru-RU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7B0AF-1832-4DAE-8932-64612D710BCE}" type="slidenum">
              <a:rPr lang="ru-RU" altLang="en-US" smtClean="0"/>
              <a:pPr/>
              <a:t>‹#›</a:t>
            </a:fld>
            <a:endParaRPr lang="ru-RU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7B0AF-1832-4DAE-8932-64612D710BCE}" type="slidenum">
              <a:rPr lang="ru-RU" altLang="en-US" smtClean="0"/>
              <a:pPr/>
              <a:t>‹#›</a:t>
            </a:fld>
            <a:endParaRPr lang="ru-RU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7B0AF-1832-4DAE-8932-64612D710BCE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7B0AF-1832-4DAE-8932-64612D710BCE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95702D-96C9-4961-8BED-812E8D53ECC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5418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7B0AF-1832-4DAE-8932-64612D710BCE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7B0AF-1832-4DAE-8932-64612D710BCE}" type="slidenum">
              <a:rPr lang="ru-RU" altLang="en-US" smtClean="0"/>
              <a:pPr/>
              <a:t>‹#›</a:t>
            </a:fld>
            <a:endParaRPr lang="ru-RU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7B0AF-1832-4DAE-8932-64612D710BCE}" type="slidenum">
              <a:rPr lang="ru-RU" altLang="en-US" smtClean="0"/>
              <a:pPr/>
              <a:t>‹#›</a:t>
            </a:fld>
            <a:endParaRPr lang="ru-RU" alt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32F80B-AC3F-469B-AD13-55C9ACEA2B6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80368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1600200"/>
            <a:ext cx="3579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0013" y="1600200"/>
            <a:ext cx="3581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8FBBF1-080F-4369-889F-A76F87CDB14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05771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3E7B3E-C998-4BE5-8E49-7B71D83D910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78607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47B167-FC68-4B4A-A3A5-E0541275F21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84060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CC7C46-E611-4FF2-9527-E019DE4E483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91323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BD78E-D5F5-418F-A878-54A4DEB61BB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2332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998FD8-4BCA-40E5-8881-FE6389C8FB5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18312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74638"/>
            <a:ext cx="73136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31361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3038" y="6524625"/>
            <a:ext cx="21336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en-US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524625"/>
            <a:ext cx="28956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 altLang="en-US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524625"/>
            <a:ext cx="21336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917B0AF-1832-4DAE-8932-64612D710BCE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917B0AF-1832-4DAE-8932-64612D710BCE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066800"/>
            <a:ext cx="7961312" cy="1905000"/>
          </a:xfrm>
        </p:spPr>
        <p:txBody>
          <a:bodyPr>
            <a:normAutofit fontScale="90000"/>
          </a:bodyPr>
          <a:lstStyle/>
          <a:p>
            <a:r>
              <a:rPr lang="ru-RU" altLang="en-US" sz="4800" dirty="0" smtClean="0">
                <a:solidFill>
                  <a:schemeClr val="tx1"/>
                </a:solidFill>
              </a:rPr>
              <a:t/>
            </a:r>
            <a:br>
              <a:rPr lang="ru-RU" altLang="en-US" sz="4800" dirty="0" smtClean="0">
                <a:solidFill>
                  <a:schemeClr val="tx1"/>
                </a:solidFill>
              </a:rPr>
            </a:br>
            <a:r>
              <a:rPr lang="ru-RU" altLang="en-US" sz="5300" b="1" i="1" dirty="0" smtClean="0">
                <a:solidFill>
                  <a:schemeClr val="accent2">
                    <a:lumMod val="75000"/>
                  </a:schemeClr>
                </a:solidFill>
                <a:latin typeface="Arial"/>
              </a:rPr>
              <a:t>Отмена крепостного права в России 1861год</a:t>
            </a:r>
            <a:endParaRPr lang="ru-RU" altLang="en-US" sz="5300" b="1" i="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Уставная грамота</a:t>
            </a:r>
            <a:endParaRPr lang="ru-RU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152400" y="2895600"/>
            <a:ext cx="3962400" cy="301752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Документ, в котором фиксировались размеры крестьянского надела по каждому имению по соглашению с помещиком.</a:t>
            </a:r>
            <a:endParaRPr lang="ru-RU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09800"/>
            <a:ext cx="4876800" cy="426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609600"/>
            <a:ext cx="7597125" cy="1031874"/>
          </a:xfrm>
        </p:spPr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chemeClr val="accent2">
                    <a:lumMod val="75000"/>
                  </a:schemeClr>
                </a:solidFill>
              </a:rPr>
              <a:t>Основные положения крестьянской </a:t>
            </a:r>
            <a: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</a:rPr>
              <a:t>реформы1861г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Овал 4"/>
          <p:cNvSpPr/>
          <p:nvPr/>
        </p:nvSpPr>
        <p:spPr>
          <a:xfrm>
            <a:off x="2921661" y="2446794"/>
            <a:ext cx="3718302" cy="1764302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Права и свободы, дарованные крестьянами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Манифестом 1861г.</a:t>
            </a:r>
          </a:p>
        </p:txBody>
      </p:sp>
      <p:sp>
        <p:nvSpPr>
          <p:cNvPr id="7" name="Овал 6"/>
          <p:cNvSpPr/>
          <p:nvPr/>
        </p:nvSpPr>
        <p:spPr>
          <a:xfrm>
            <a:off x="223907" y="4143660"/>
            <a:ext cx="2591782" cy="123348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Право заниматься торговыми операциями</a:t>
            </a:r>
          </a:p>
        </p:txBody>
      </p:sp>
      <p:sp>
        <p:nvSpPr>
          <p:cNvPr id="8" name="Овал 7"/>
          <p:cNvSpPr/>
          <p:nvPr/>
        </p:nvSpPr>
        <p:spPr>
          <a:xfrm>
            <a:off x="2245271" y="4708015"/>
            <a:ext cx="3505258" cy="133826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Право переходить в другие сословия</a:t>
            </a:r>
          </a:p>
        </p:txBody>
      </p:sp>
      <p:sp>
        <p:nvSpPr>
          <p:cNvPr id="10" name="Овал 9"/>
          <p:cNvSpPr/>
          <p:nvPr/>
        </p:nvSpPr>
        <p:spPr>
          <a:xfrm>
            <a:off x="6438312" y="1981200"/>
            <a:ext cx="2550114" cy="1347744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Выборное крестьянское </a:t>
            </a:r>
            <a:r>
              <a:rPr lang="ru-RU" dirty="0" smtClean="0">
                <a:solidFill>
                  <a:schemeClr val="bg1"/>
                </a:solidFill>
              </a:rPr>
              <a:t>самоуправление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6367695" y="3920013"/>
            <a:ext cx="490305" cy="518637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6095429" y="2655072"/>
            <a:ext cx="544533" cy="258376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4126492" y="4211096"/>
            <a:ext cx="140708" cy="869866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490450" y="3810000"/>
            <a:ext cx="897356" cy="601994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16" idx="6"/>
          </p:cNvCxnSpPr>
          <p:nvPr/>
        </p:nvCxnSpPr>
        <p:spPr>
          <a:xfrm flipH="1" flipV="1">
            <a:off x="3140624" y="2637839"/>
            <a:ext cx="494364" cy="193615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223905" y="1990138"/>
            <a:ext cx="2916719" cy="1295401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Личная свобода</a:t>
            </a:r>
          </a:p>
        </p:txBody>
      </p:sp>
      <p:sp>
        <p:nvSpPr>
          <p:cNvPr id="17" name="Овал 16"/>
          <p:cNvSpPr/>
          <p:nvPr/>
        </p:nvSpPr>
        <p:spPr>
          <a:xfrm>
            <a:off x="5638800" y="4419600"/>
            <a:ext cx="3505200" cy="146685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Право </a:t>
            </a:r>
            <a:r>
              <a:rPr lang="ru-RU" dirty="0" smtClean="0">
                <a:solidFill>
                  <a:schemeClr val="bg1"/>
                </a:solidFill>
              </a:rPr>
              <a:t>заниматься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предпринимате</a:t>
            </a:r>
            <a:r>
              <a:rPr lang="ru-RU" dirty="0">
                <a:solidFill>
                  <a:schemeClr val="bg1"/>
                </a:solidFill>
              </a:rPr>
              <a:t>л</a:t>
            </a:r>
            <a:r>
              <a:rPr lang="ru-RU" dirty="0" smtClean="0">
                <a:solidFill>
                  <a:schemeClr val="bg1"/>
                </a:solidFill>
              </a:rPr>
              <a:t>ь</a:t>
            </a:r>
            <a:r>
              <a:rPr lang="en-US" dirty="0">
                <a:solidFill>
                  <a:schemeClr val="bg1"/>
                </a:solidFill>
              </a:rPr>
              <a:t>c</a:t>
            </a:r>
            <a:r>
              <a:rPr lang="ru-RU" dirty="0" err="1" smtClean="0">
                <a:solidFill>
                  <a:schemeClr val="bg1"/>
                </a:solidFill>
              </a:rPr>
              <a:t>твом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4187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10200"/>
            <a:ext cx="9143999" cy="609600"/>
          </a:xfrm>
        </p:spPr>
        <p:txBody>
          <a:bodyPr/>
          <a:lstStyle/>
          <a:p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Чтение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манифеста 19 февраля 1861 г</a:t>
            </a:r>
            <a:r>
              <a:rPr lang="ru-RU" sz="2800" b="1" i="1" dirty="0"/>
              <a:t>.</a:t>
            </a:r>
            <a:endParaRPr lang="ru-RU" sz="2800" b="1" i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38200"/>
            <a:ext cx="7772400" cy="4724400"/>
          </a:xfrm>
          <a:prstGeom prst="rect">
            <a:avLst/>
          </a:prstGeom>
          <a:ln w="2857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9519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Значение и результаты крестьянской реформы 1861г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28600" y="1905000"/>
            <a:ext cx="3886200" cy="4572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Положительные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304800" y="2438400"/>
            <a:ext cx="3886200" cy="4191000"/>
          </a:xfrm>
          <a:ln>
            <a:prstDash val="sysDash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Формирование рынка рабочей силы и освобождение крестьянства.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Развитие буржуазных отношений.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Важный шаг к преодолению сословного неравноправия, к гражданскому обществу.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 сельское хозяйство –медленно проникает элемент буржуазного уклада.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5105400" y="1981200"/>
            <a:ext cx="3886200" cy="38100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Отрицательные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4953000" y="2438400"/>
            <a:ext cx="4038600" cy="4191000"/>
          </a:xfrm>
          <a:ln>
            <a:prstDash val="sysDash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Многие крестьяне были морально-психологические не готовы к «воле».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Большинство помещиков не смогло вписаться в новые экономические условия.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Крестьянское малоземелье, сдержанный диктант общины, огромные налоги и выкупные платежи.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Недовольство помещиков и крестьян, рост социальной напряженности.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0392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486400" y="559398"/>
            <a:ext cx="3352800" cy="556676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type="body" sz="half" idx="2"/>
          </p:nvPr>
        </p:nvSpPr>
        <p:spPr>
          <a:xfrm>
            <a:off x="228601" y="533400"/>
            <a:ext cx="5638799" cy="6019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Отпустили </a:t>
            </a:r>
            <a:r>
              <a:rPr lang="ru-RU" sz="32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крестьян на свободу </a:t>
            </a:r>
            <a:br>
              <a:rPr lang="ru-RU" sz="32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32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Девятнадцатого </a:t>
            </a:r>
            <a:r>
              <a:rPr lang="ru-RU" sz="32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февраля</a:t>
            </a:r>
            <a:r>
              <a:rPr lang="ru-RU" sz="32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ru-RU" sz="32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32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Только землю не дали народу: </a:t>
            </a:r>
            <a:br>
              <a:rPr lang="ru-RU" sz="32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32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Вот вам милость дворян и царя. </a:t>
            </a:r>
            <a:r>
              <a:rPr lang="ru-RU" sz="32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Мужики </a:t>
            </a:r>
            <a:r>
              <a:rPr lang="ru-RU" sz="32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без земли пропадают, </a:t>
            </a:r>
            <a:br>
              <a:rPr lang="ru-RU" sz="32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32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А дворяне и рады тому, </a:t>
            </a:r>
            <a:br>
              <a:rPr lang="ru-RU" sz="32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32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Что дешевле они нанимают </a:t>
            </a:r>
            <a:br>
              <a:rPr lang="ru-RU" sz="32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32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Мужиков на работу свою</a:t>
            </a:r>
            <a:r>
              <a:rPr lang="ru-RU" sz="36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  <a:p>
            <a:r>
              <a:rPr lang="ru-RU" sz="28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ru-RU" sz="3600" i="1" dirty="0">
                <a:solidFill>
                  <a:schemeClr val="tx1"/>
                </a:solidFill>
              </a:rPr>
              <a:t> </a:t>
            </a:r>
            <a:r>
              <a:rPr lang="ru-RU" sz="2800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Неизвестный автор</a:t>
            </a:r>
            <a:r>
              <a:rPr lang="ru-RU" sz="2800" i="1">
                <a:solidFill>
                  <a:schemeClr val="accent2">
                    <a:lumMod val="40000"/>
                    <a:lumOff val="60000"/>
                  </a:schemeClr>
                </a:solidFill>
              </a:rPr>
              <a:t> </a:t>
            </a:r>
            <a:r>
              <a:rPr lang="ru-RU" sz="2800" i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1905г.)</a:t>
            </a:r>
            <a:endParaRPr lang="ru-RU" sz="2800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199" y="1066800"/>
            <a:ext cx="3012255" cy="4800600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3397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План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 </a:t>
            </a:r>
            <a:r>
              <a:rPr lang="ru-RU" sz="32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Причины отмены крепостного права</a:t>
            </a:r>
          </a:p>
          <a:p>
            <a:r>
              <a:rPr lang="ru-RU" sz="32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Подготовка реформы</a:t>
            </a:r>
          </a:p>
          <a:p>
            <a:r>
              <a:rPr lang="ru-RU" sz="32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Основные положения реформы</a:t>
            </a:r>
          </a:p>
          <a:p>
            <a:r>
              <a:rPr lang="ru-RU" sz="32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Значение отмены крепостного права</a:t>
            </a:r>
          </a:p>
          <a:p>
            <a:r>
              <a:rPr lang="ru-RU" sz="32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Последствия</a:t>
            </a:r>
            <a:endParaRPr lang="ru-RU" sz="3200" b="1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654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6801" y="4876800"/>
            <a:ext cx="3580262" cy="1524000"/>
          </a:xfrm>
        </p:spPr>
        <p:txBody>
          <a:bodyPr/>
          <a:lstStyle/>
          <a:p>
            <a:r>
              <a:rPr lang="ru-RU" sz="4400" b="1" i="1" dirty="0" smtClean="0">
                <a:solidFill>
                  <a:schemeClr val="accent2">
                    <a:lumMod val="75000"/>
                  </a:schemeClr>
                </a:solidFill>
              </a:rPr>
              <a:t>Александр</a:t>
            </a:r>
            <a:r>
              <a:rPr lang="en-US" sz="4400" b="1" i="1" dirty="0" smtClean="0">
                <a:solidFill>
                  <a:schemeClr val="accent2">
                    <a:lumMod val="75000"/>
                  </a:schemeClr>
                </a:solidFill>
              </a:rPr>
              <a:t>II</a:t>
            </a:r>
            <a:r>
              <a:rPr lang="ru-RU" sz="4400" b="1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ru-RU" sz="4400" b="1" i="1" dirty="0" smtClean="0">
                <a:solidFill>
                  <a:schemeClr val="accent2">
                    <a:lumMod val="75000"/>
                  </a:schemeClr>
                </a:solidFill>
              </a:rPr>
              <a:t>1855-1881</a:t>
            </a:r>
            <a:r>
              <a:rPr lang="ru-RU" sz="4400" b="1" i="1" smtClean="0">
                <a:solidFill>
                  <a:schemeClr val="accent2">
                    <a:lumMod val="75000"/>
                  </a:schemeClr>
                </a:solidFill>
              </a:rPr>
              <a:t>)  </a:t>
            </a:r>
            <a:endParaRPr lang="ru-RU" sz="4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4495801" y="685799"/>
            <a:ext cx="4419600" cy="3962401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"</a:t>
            </a:r>
            <a:r>
              <a:rPr lang="ru-RU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лучше начать уничтожение крепостного права сверху, нежели ждать того времени, когда оно начнет само собой уничтожаться </a:t>
            </a:r>
            <a:r>
              <a:rPr lang="ru-RU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снизу</a:t>
            </a:r>
            <a:endParaRPr lang="ru-RU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3276600" cy="5562600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6743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28600" y="2057400"/>
            <a:ext cx="8610600" cy="4114800"/>
          </a:xfrm>
        </p:spPr>
        <p:txBody>
          <a:bodyPr>
            <a:noAutofit/>
          </a:bodyPr>
          <a:lstStyle/>
          <a:p>
            <a:r>
              <a:rPr lang="ru-RU" b="1" dirty="0"/>
              <a:t> 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XVIII в. -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А.Н. Радищев «Путешествие из Петербурга в Москву».</a:t>
            </a:r>
          </a:p>
          <a:p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1797 г. 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-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Указ Павла I о трёхдневной 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барщине.</a:t>
            </a:r>
            <a:endParaRPr lang="ru-RU" b="1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1803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г. 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- Указ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Александра I о «вольных хлебопашцах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».</a:t>
            </a:r>
            <a:endParaRPr lang="ru-RU" b="1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1816—1819 гг. 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- Закон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Александра I о полной отмене 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. </a:t>
            </a:r>
          </a:p>
          <a:p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крепостного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права в 3-х прибалтийских губерниях 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 </a:t>
            </a:r>
          </a:p>
          <a:p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ru-RU" b="1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Эстляндии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, 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Курляндии, Лифляндии).</a:t>
            </a:r>
          </a:p>
          <a:p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1842 г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.- Закон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Николая I об «обязанных крестьянах» </a:t>
            </a:r>
            <a:endParaRPr lang="ru-RU" b="1" i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реформа Киселёва).</a:t>
            </a:r>
          </a:p>
          <a:p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1847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г. 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- Николай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I даровал крепостным право выкупа </a:t>
            </a:r>
            <a:endParaRPr lang="ru-RU" b="1" i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на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свободу в случае продажи имения их владельца</a:t>
            </a:r>
            <a:r>
              <a:rPr lang="ru-RU" b="1" i="1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304800"/>
            <a:ext cx="7922110" cy="1371600"/>
          </a:xfrm>
        </p:spPr>
        <p:txBody>
          <a:bodyPr/>
          <a:lstStyle/>
          <a:p>
            <a:r>
              <a:rPr lang="ru-RU" sz="4400" b="1" i="1" dirty="0">
                <a:solidFill>
                  <a:schemeClr val="accent2">
                    <a:lumMod val="75000"/>
                  </a:schemeClr>
                </a:solidFill>
              </a:rPr>
              <a:t>Предпосылки отмены крепостного права</a:t>
            </a:r>
            <a:endParaRPr lang="ru-RU" sz="4400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2250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304800"/>
            <a:ext cx="7756263" cy="1066800"/>
          </a:xfrm>
        </p:spPr>
        <p:txBody>
          <a:bodyPr/>
          <a:lstStyle/>
          <a:p>
            <a:r>
              <a:rPr lang="ru-RU" sz="4800" i="1" dirty="0" smtClean="0">
                <a:solidFill>
                  <a:schemeClr val="accent2">
                    <a:lumMod val="75000"/>
                  </a:schemeClr>
                </a:solidFill>
              </a:rPr>
              <a:t>Причины отмены крепостного права</a:t>
            </a:r>
            <a:endParaRPr lang="ru-RU" sz="48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2400" y="1981200"/>
            <a:ext cx="5105400" cy="3657600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8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</a:t>
            </a:r>
            <a:r>
              <a:rPr lang="ru-RU" sz="38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. Неэффективность </a:t>
            </a:r>
            <a:endParaRPr lang="ru-RU" sz="3800" b="1" i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ru-RU" sz="38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8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помещичьего землевладения</a:t>
            </a:r>
          </a:p>
          <a:p>
            <a:r>
              <a:rPr lang="ru-RU" sz="38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2</a:t>
            </a:r>
            <a:r>
              <a:rPr lang="ru-RU" sz="38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. Крепостное право мешало </a:t>
            </a:r>
            <a:r>
              <a:rPr lang="ru-RU" sz="38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</a:p>
          <a:p>
            <a:r>
              <a:rPr lang="ru-RU" sz="38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8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индустриальной </a:t>
            </a:r>
          </a:p>
          <a:p>
            <a:r>
              <a:rPr lang="ru-RU" sz="38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8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модернизации России</a:t>
            </a:r>
          </a:p>
          <a:p>
            <a:r>
              <a:rPr lang="ru-RU" sz="38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3</a:t>
            </a:r>
            <a:r>
              <a:rPr lang="ru-RU" sz="38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. Поражение в Крымской </a:t>
            </a:r>
            <a:endParaRPr lang="ru-RU" sz="3800" b="1" i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ru-RU" sz="38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8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войне</a:t>
            </a:r>
          </a:p>
          <a:p>
            <a:r>
              <a:rPr lang="ru-RU" sz="38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4.Нарастание </a:t>
            </a:r>
            <a:r>
              <a:rPr lang="ru-RU" sz="38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крестьянских </a:t>
            </a:r>
            <a:endParaRPr lang="ru-RU" sz="3800" b="1" i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ru-RU" sz="38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8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бунтов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257799" y="2240280"/>
            <a:ext cx="3191255" cy="38770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057400"/>
            <a:ext cx="3200400" cy="32627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5096299"/>
            <a:ext cx="3124200" cy="15712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953000"/>
            <a:ext cx="2286000" cy="1714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46448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570156"/>
            <a:ext cx="9067800" cy="1054250"/>
          </a:xfrm>
        </p:spPr>
        <p:txBody>
          <a:bodyPr/>
          <a:lstStyle/>
          <a:p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«Варианты освобождения 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крестьян и </a:t>
            </a:r>
            <a:b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слои 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общества, поддерживающие их</a:t>
            </a:r>
            <a:r>
              <a:rPr lang="ru-RU" sz="3200" i="1" dirty="0">
                <a:solidFill>
                  <a:schemeClr val="accent2">
                    <a:lumMod val="75000"/>
                  </a:schemeClr>
                </a:solidFill>
              </a:rPr>
              <a:t>».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228599" y="2248347"/>
            <a:ext cx="8763001" cy="3877815"/>
          </a:xfrm>
        </p:spPr>
        <p:txBody>
          <a:bodyPr/>
          <a:lstStyle/>
          <a:p>
            <a:r>
              <a:rPr lang="ru-RU" sz="2800" b="1" i="1" dirty="0" smtClean="0"/>
              <a:t> </a:t>
            </a:r>
            <a:r>
              <a:rPr lang="ru-RU" sz="28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1.Освобождение крестьян без земли </a:t>
            </a:r>
            <a:r>
              <a:rPr lang="ru-RU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( дворяне в губернских комитетах).</a:t>
            </a:r>
          </a:p>
          <a:p>
            <a:r>
              <a:rPr lang="ru-RU" sz="28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2.Освобождение крестьян за выкуп</a:t>
            </a:r>
            <a:r>
              <a:rPr lang="ru-RU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(либеральные чиновники и помещики, выступающие за сохранение  помещичьего землевладения).</a:t>
            </a:r>
          </a:p>
          <a:p>
            <a:r>
              <a:rPr lang="ru-RU" sz="28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3.Освобождение крестьян с землей без выкупа </a:t>
            </a:r>
            <a:r>
              <a:rPr lang="ru-RU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( </a:t>
            </a:r>
            <a:r>
              <a:rPr lang="ru-RU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революционно настроенная часть общества).</a:t>
            </a:r>
            <a:endParaRPr lang="ru-RU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756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i="1" u="sng" dirty="0" smtClean="0">
                <a:solidFill>
                  <a:schemeClr val="accent2">
                    <a:lumMod val="75000"/>
                  </a:schemeClr>
                </a:solidFill>
              </a:rPr>
              <a:t> 30 </a:t>
            </a:r>
            <a:r>
              <a:rPr lang="ru-RU" sz="2800" b="1" i="1" u="sng" dirty="0">
                <a:solidFill>
                  <a:schemeClr val="accent2">
                    <a:lumMod val="75000"/>
                  </a:schemeClr>
                </a:solidFill>
              </a:rPr>
              <a:t>марта 1856г.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- официальное заявление Александра 2 о необходимости отмены </a:t>
            </a:r>
            <a:r>
              <a:rPr lang="ru-RU" sz="28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крепостного права;</a:t>
            </a:r>
            <a:endParaRPr lang="ru-RU" sz="2800" b="1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ru-RU" sz="2800" b="1" i="1" u="sng" dirty="0" smtClean="0">
                <a:solidFill>
                  <a:schemeClr val="accent2">
                    <a:lumMod val="75000"/>
                  </a:schemeClr>
                </a:solidFill>
              </a:rPr>
              <a:t> 3 </a:t>
            </a:r>
            <a:r>
              <a:rPr lang="ru-RU" sz="2800" b="1" i="1" u="sng" dirty="0">
                <a:solidFill>
                  <a:schemeClr val="accent2">
                    <a:lumMod val="75000"/>
                  </a:schemeClr>
                </a:solidFill>
              </a:rPr>
              <a:t>января 1857г.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- образование Секретного комитета;</a:t>
            </a:r>
          </a:p>
          <a:p>
            <a:r>
              <a:rPr lang="ru-RU" sz="2800" b="1" i="1" u="sng" dirty="0" smtClean="0">
                <a:solidFill>
                  <a:schemeClr val="accent2">
                    <a:lumMod val="75000"/>
                  </a:schemeClr>
                </a:solidFill>
              </a:rPr>
              <a:t> 1857-1858гг</a:t>
            </a:r>
            <a:r>
              <a:rPr lang="ru-RU" sz="2800" b="1" i="1" u="sng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- рескрипты об учреждении губернских комитетов для подготовки проектов реформы</a:t>
            </a: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 .</a:t>
            </a:r>
            <a:endParaRPr lang="ru-RU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Крестьянская реформа 1861 г.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49002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52400" y="304799"/>
            <a:ext cx="5181600" cy="320040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19февраля </a:t>
            </a:r>
            <a:r>
              <a:rPr lang="ru-RU" dirty="0">
                <a:solidFill>
                  <a:srgbClr val="FF0000"/>
                </a:solidFill>
              </a:rPr>
              <a:t>1861 </a:t>
            </a:r>
            <a:r>
              <a:rPr lang="ru-RU" dirty="0">
                <a:solidFill>
                  <a:schemeClr val="tx1"/>
                </a:solidFill>
              </a:rPr>
              <a:t>г</a:t>
            </a:r>
            <a:r>
              <a:rPr lang="ru-RU" i="1" dirty="0">
                <a:solidFill>
                  <a:schemeClr val="tx1"/>
                </a:solidFill>
              </a:rPr>
              <a:t>.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император Александр II подписал манифест об отмене крепостного права и утвердил «Положения о крестьянах, вышедших из крепостной зависимости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».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04800"/>
            <a:ext cx="3823854" cy="600074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124200"/>
            <a:ext cx="4495800" cy="32744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924448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ritingCloseUpDesignTemplate_TP001159437">
  <a:themeElements>
    <a:clrScheme name="WritingDesignTemplate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WritingDesign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ritingDesign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вердый переплет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3E2F1D0E8E87468B289CB57281B996" ma:contentTypeVersion="1" ma:contentTypeDescription="Create a new document." ma:contentTypeScope="" ma:versionID="62a345c190c3e02e35f6075a6cd279fe">
  <xsd:schema xmlns:xsd="http://www.w3.org/2001/XMLSchema" xmlns:xs="http://www.w3.org/2001/XMLSchema" xmlns:p="http://schemas.microsoft.com/office/2006/metadata/properties" xmlns:ns2="aac074f3-af53-40eb-acd1-e8ca9658e9e1" targetNamespace="http://schemas.microsoft.com/office/2006/metadata/properties" ma:root="true" ma:fieldsID="6e89e516250c3f4b948741447e1442ad" ns2:_="">
    <xsd:import namespace="aac074f3-af53-40eb-acd1-e8ca9658e9e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074f3-af53-40eb-acd1-e8ca9658e9e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A066546-67A6-49D7-9EDF-958351C4147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F1D2579-F5A4-40D7-B913-392BBADDB0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c074f3-af53-40eb-acd1-e8ca9658e9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6B1E1C6-EA6B-404E-B8F6-049F64BEEFD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340</Words>
  <Application>Microsoft Office PowerPoint</Application>
  <PresentationFormat>Экран (4:3)</PresentationFormat>
  <Paragraphs>72</Paragraphs>
  <Slides>14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Book Antiqua</vt:lpstr>
      <vt:lpstr>Lucida Sans</vt:lpstr>
      <vt:lpstr>Times New Roman</vt:lpstr>
      <vt:lpstr>Wingdings</vt:lpstr>
      <vt:lpstr>WritingCloseUpDesignTemplate_TP001159437</vt:lpstr>
      <vt:lpstr>Твердый переплет</vt:lpstr>
      <vt:lpstr> Отмена крепостного права в России 1861год</vt:lpstr>
      <vt:lpstr>Презентация PowerPoint</vt:lpstr>
      <vt:lpstr>План</vt:lpstr>
      <vt:lpstr>АлександрII (1855-1881)  </vt:lpstr>
      <vt:lpstr>Предпосылки отмены крепостного права</vt:lpstr>
      <vt:lpstr>Причины отмены крепостного права</vt:lpstr>
      <vt:lpstr>«Варианты освобождения крестьян и   слои общества, поддерживающие их».</vt:lpstr>
      <vt:lpstr>Крестьянская реформа 1861 г.</vt:lpstr>
      <vt:lpstr>Презентация PowerPoint</vt:lpstr>
      <vt:lpstr>Уставная грамота</vt:lpstr>
      <vt:lpstr>Основные положения крестьянской реформы1861г.</vt:lpstr>
      <vt:lpstr>  Чтение манифеста 19 февраля 1861 г.</vt:lpstr>
      <vt:lpstr>Значение и результаты крестьянской реформы 1861г.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Отмена крепостного права: подготовка и проведение реформы</dc:title>
  <dc:creator/>
  <cp:lastModifiedBy/>
  <cp:revision>3</cp:revision>
  <dcterms:created xsi:type="dcterms:W3CDTF">2014-08-18T12:54:07Z</dcterms:created>
  <dcterms:modified xsi:type="dcterms:W3CDTF">2020-05-10T16:04:34Z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0x010100B03E2F1D0E8E87468B289CB57281B996</vt:lpwstr>
  </property>
</Properties>
</file>