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32" r:id="rId5"/>
  </p:sldMasterIdLst>
  <p:notesMasterIdLst>
    <p:notesMasterId r:id="rId20"/>
  </p:notesMasterIdLst>
  <p:sldIdLst>
    <p:sldId id="256" r:id="rId6"/>
    <p:sldId id="267" r:id="rId7"/>
    <p:sldId id="268" r:id="rId8"/>
    <p:sldId id="258" r:id="rId9"/>
    <p:sldId id="273" r:id="rId10"/>
    <p:sldId id="269" r:id="rId11"/>
    <p:sldId id="274" r:id="rId12"/>
    <p:sldId id="261" r:id="rId13"/>
    <p:sldId id="262" r:id="rId14"/>
    <p:sldId id="272" r:id="rId15"/>
    <p:sldId id="263" r:id="rId16"/>
    <p:sldId id="264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00"/>
  </p:normalViewPr>
  <p:slideViewPr>
    <p:cSldViewPr>
      <p:cViewPr varScale="1">
        <p:scale>
          <a:sx n="77" d="100"/>
          <a:sy n="77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0T18:39:14.606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ABE130-083E-45BC-ADD6-68046234BB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855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7931C-C4EC-4D32-89A1-79E24AFAC2CD}" type="slidenum">
              <a:rPr lang="ru-RU" altLang="en-US"/>
              <a:pPr/>
              <a:t>1</a:t>
            </a:fld>
            <a:endParaRPr lang="ru-RU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E130-083E-45BC-ADD6-68046234BB42}" type="slidenum">
              <a:rPr lang="ru-RU" altLang="en-US"/>
              <a:pPr/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921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E130-083E-45BC-ADD6-68046234BB42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962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E130-083E-45BC-ADD6-68046234BB42}" type="slidenum">
              <a:rPr lang="ru-RU" altLang="en-US"/>
              <a:pPr/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629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E130-083E-45BC-ADD6-68046234BB42}" type="slidenum">
              <a:rPr lang="ru-RU" altLang="en-US"/>
              <a:pPr/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706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E130-083E-45BC-ADD6-68046234BB42}" type="slidenum">
              <a:rPr lang="ru-RU" altLang="en-US"/>
              <a:pPr/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1903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E130-083E-45BC-ADD6-68046234BB42}" type="slidenum">
              <a:rPr lang="ru-RU" altLang="en-US"/>
              <a:pPr/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092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E130-083E-45BC-ADD6-68046234BB42}" type="slidenum">
              <a:rPr lang="ru-RU" altLang="en-US" smtClean="0"/>
              <a:pPr/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910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A40DC0-5F16-49F6-B127-9B547E20125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F523-13F3-44FB-B6D2-3BBDAD42A6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74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400C8-6A9F-43AE-9218-E83A0836268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712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702D-96C9-4961-8BED-812E8D53EC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8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F80B-AC3F-469B-AD13-55C9ACEA2B6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03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FBBF1-080F-4369-889F-A76F87CDB1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57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7B3E-C998-4BE5-8E49-7B71D83D91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860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7B167-FC68-4B4A-A3A5-E0541275F2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8406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C7C46-E611-4FF2-9527-E019DE4E483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132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BD78E-D5F5-418F-A878-54A4DEB61BB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332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98FD8-4BCA-40E5-8881-FE6389C8FB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831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7B0AF-1832-4DAE-8932-64612D710BC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17B0AF-1832-4DAE-8932-64612D710BC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961312" cy="1905000"/>
          </a:xfrm>
        </p:spPr>
        <p:txBody>
          <a:bodyPr>
            <a:normAutofit fontScale="90000"/>
          </a:bodyPr>
          <a:lstStyle/>
          <a:p>
            <a:r>
              <a:rPr lang="ru-RU" altLang="en-US" sz="4800" dirty="0" smtClean="0">
                <a:solidFill>
                  <a:schemeClr val="tx1"/>
                </a:solidFill>
              </a:rPr>
              <a:t/>
            </a:r>
            <a:br>
              <a:rPr lang="ru-RU" altLang="en-US" sz="4800" dirty="0" smtClean="0">
                <a:solidFill>
                  <a:schemeClr val="tx1"/>
                </a:solidFill>
              </a:rPr>
            </a:br>
            <a:r>
              <a:rPr lang="ru-RU" altLang="en-US" sz="53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Отмена крепостного права в России 1861год</a:t>
            </a:r>
            <a:endParaRPr lang="ru-RU" altLang="en-US" sz="5300" b="1" i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Уставная грамота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3962400" cy="30175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Документ, в котором фиксировались размеры крестьянского надела по каждому имению по соглашению с помещиком.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8768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97125" cy="103187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Основные положения крестьянской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реформы1861г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2921661" y="2446794"/>
            <a:ext cx="3718302" cy="176430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Права и свободы, дарованные крестьянами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Манифестом 1861г.</a:t>
            </a:r>
          </a:p>
        </p:txBody>
      </p:sp>
      <p:sp>
        <p:nvSpPr>
          <p:cNvPr id="7" name="Овал 6"/>
          <p:cNvSpPr/>
          <p:nvPr/>
        </p:nvSpPr>
        <p:spPr>
          <a:xfrm>
            <a:off x="223907" y="4143660"/>
            <a:ext cx="2591782" cy="12334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Право заниматься торговыми операциями</a:t>
            </a:r>
          </a:p>
        </p:txBody>
      </p:sp>
      <p:sp>
        <p:nvSpPr>
          <p:cNvPr id="8" name="Овал 7"/>
          <p:cNvSpPr/>
          <p:nvPr/>
        </p:nvSpPr>
        <p:spPr>
          <a:xfrm>
            <a:off x="2245271" y="4708015"/>
            <a:ext cx="3505258" cy="13382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Право переходить в другие сословия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438312" y="1981200"/>
            <a:ext cx="2550114" cy="134774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Выборное крестьянское </a:t>
            </a:r>
            <a:r>
              <a:rPr lang="ru-RU" dirty="0" smtClean="0">
                <a:solidFill>
                  <a:schemeClr val="bg1"/>
                </a:solidFill>
              </a:rPr>
              <a:t>самоуправление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367695" y="3920013"/>
            <a:ext cx="490305" cy="51863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095429" y="2655072"/>
            <a:ext cx="544533" cy="25837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126492" y="4211096"/>
            <a:ext cx="140708" cy="86986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90450" y="3810000"/>
            <a:ext cx="897356" cy="60199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6" idx="6"/>
          </p:cNvCxnSpPr>
          <p:nvPr/>
        </p:nvCxnSpPr>
        <p:spPr>
          <a:xfrm flipH="1" flipV="1">
            <a:off x="3140624" y="2637839"/>
            <a:ext cx="494364" cy="19361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23905" y="1990138"/>
            <a:ext cx="2916719" cy="129540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Личная свобода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5638800" y="4419600"/>
            <a:ext cx="3505200" cy="14668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Право </a:t>
            </a:r>
            <a:r>
              <a:rPr lang="ru-RU" dirty="0" smtClean="0">
                <a:solidFill>
                  <a:schemeClr val="bg1"/>
                </a:solidFill>
              </a:rPr>
              <a:t>заниматься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предпринимате</a:t>
            </a:r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ь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ru-RU" dirty="0" err="1" smtClean="0">
                <a:solidFill>
                  <a:schemeClr val="bg1"/>
                </a:solidFill>
              </a:rPr>
              <a:t>твом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18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9143999" cy="609600"/>
          </a:xfrm>
        </p:spPr>
        <p:txBody>
          <a:bodyPr/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манифеста 19 февраля 1861 г</a:t>
            </a:r>
            <a:r>
              <a:rPr lang="ru-RU" sz="2800" b="1" i="1" dirty="0"/>
              <a:t>.</a:t>
            </a:r>
            <a:endParaRPr lang="ru-RU" sz="2800" b="1" i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47244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5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Значение и результаты крестьянской реформы 1861г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3886200" cy="457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Положительные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3886200" cy="4191000"/>
          </a:xfrm>
          <a:ln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Формирование рынка рабочей силы и освобождение крестьянства.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Развитие буржуазных отношений.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Важный шаг к преодолению сословного неравноправия, к гражданскому обществу.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сельское хозяйство –медленно проникает элемент буржуазного уклада.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105400" y="1981200"/>
            <a:ext cx="3886200" cy="381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Отрицательные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953000" y="2438400"/>
            <a:ext cx="4038600" cy="4191000"/>
          </a:xfrm>
          <a:ln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Многие крестьяне были морально-психологические не готовы к «воле».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Большинство помещиков не смогло вписаться в новые экономические условия.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Крестьянское малоземелье, сдержанный диктант общины, огромные налоги и выкупные платежи.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Недовольство помещиков и крестьян, рост социальной напряженности.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03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86400" y="559398"/>
            <a:ext cx="3352800" cy="5566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type="body" sz="half" idx="2"/>
          </p:nvPr>
        </p:nvSpPr>
        <p:spPr>
          <a:xfrm>
            <a:off x="228601" y="533400"/>
            <a:ext cx="5638799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Отпустили </a:t>
            </a: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крестьян на свободу </a:t>
            </a:r>
            <a:b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Девятнадцатого </a:t>
            </a:r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февраля</a:t>
            </a: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Только землю не дали народу: </a:t>
            </a:r>
            <a:b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Вот вам милость дворян и царя. </a:t>
            </a:r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Мужики </a:t>
            </a: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без земли пропадают, </a:t>
            </a:r>
            <a:b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А дворяне и рады тому, </a:t>
            </a:r>
            <a:b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дешевле они нанимают </a:t>
            </a:r>
            <a:b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Мужиков на работу свою</a:t>
            </a:r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</a:p>
          <a:p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3600" i="1" dirty="0">
                <a:solidFill>
                  <a:schemeClr val="tx1"/>
                </a:solidFill>
              </a:rPr>
              <a:t> </a:t>
            </a:r>
            <a:r>
              <a:rPr lang="ru-RU" sz="28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Неизвестный автор</a:t>
            </a:r>
            <a:r>
              <a:rPr lang="ru-RU" sz="2800" i="1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800" i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1905г.)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066800"/>
            <a:ext cx="3012255" cy="48006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3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Причины отмены крепостного права</a:t>
            </a:r>
          </a:p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Подготовка реформы</a:t>
            </a:r>
          </a:p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Основные положения реформы</a:t>
            </a:r>
          </a:p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Значение отмены крепостного права</a:t>
            </a:r>
          </a:p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Последствия</a:t>
            </a:r>
            <a:endParaRPr lang="ru-RU" sz="3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54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1" y="4876800"/>
            <a:ext cx="3580262" cy="1524000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Александр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1855-1881</a:t>
            </a:r>
            <a:r>
              <a:rPr lang="ru-RU" sz="4400" b="1" i="1" smtClean="0">
                <a:solidFill>
                  <a:schemeClr val="accent2">
                    <a:lumMod val="75000"/>
                  </a:schemeClr>
                </a:solidFill>
              </a:rPr>
              <a:t>)  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495801" y="685799"/>
            <a:ext cx="4419600" cy="39624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"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лучше начать уничтожение крепостного права сверху, нежели ждать того времени, когда оно начнет само собой уничтожаться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снизу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276600" cy="556260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7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114800"/>
          </a:xfrm>
        </p:spPr>
        <p:txBody>
          <a:bodyPr>
            <a:noAutofit/>
          </a:bodyPr>
          <a:lstStyle/>
          <a:p>
            <a:r>
              <a:rPr lang="ru-RU" b="1" dirty="0"/>
              <a:t> 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XVIII в. -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А.Н. Радищев «Путешествие из Петербурга в Москву».</a:t>
            </a:r>
          </a:p>
          <a:p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1797 г.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Указ Павла I о трёхдневной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барщине.</a:t>
            </a:r>
            <a:endParaRPr lang="ru-RU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1803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Указ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Александра I о «вольных хлебопашцах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».</a:t>
            </a:r>
            <a:endParaRPr lang="ru-RU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1816—1819 гг.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Закон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Александра I о полной отмене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крепостного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права в 3-х прибалтийских губерниях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</a:p>
          <a:p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Эстляндии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Курляндии, Лифляндии).</a:t>
            </a:r>
          </a:p>
          <a:p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1842 г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.- Закон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Николая I об «обязанных крестьянах» </a:t>
            </a:r>
            <a:endParaRPr lang="ru-RU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реформа Киселёва).</a:t>
            </a:r>
          </a:p>
          <a:p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1847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г.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Николай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 даровал крепостным право выкупа </a:t>
            </a:r>
            <a:endParaRPr lang="ru-RU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свободу в случае продажи имения их владельца</a:t>
            </a:r>
            <a:r>
              <a:rPr lang="ru-RU" b="1" i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922110" cy="1371600"/>
          </a:xfrm>
        </p:spPr>
        <p:txBody>
          <a:bodyPr/>
          <a:lstStyle/>
          <a:p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Предпосылки отмены крепостного права</a:t>
            </a:r>
            <a:endParaRPr lang="ru-RU" sz="4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066800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Причины отмены крепостного права</a:t>
            </a:r>
            <a:endParaRPr lang="ru-RU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1981200"/>
            <a:ext cx="5105400" cy="365760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Неэффективность </a:t>
            </a:r>
            <a:endParaRPr lang="ru-RU" sz="38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помещичьего землевладения</a:t>
            </a:r>
          </a:p>
          <a:p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2</a:t>
            </a:r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Крепостное право мешало </a:t>
            </a:r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индустриальной </a:t>
            </a:r>
          </a:p>
          <a:p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модернизации России</a:t>
            </a:r>
          </a:p>
          <a:p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3</a:t>
            </a:r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Поражение в Крымской </a:t>
            </a:r>
            <a:endParaRPr lang="ru-RU" sz="38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войне</a:t>
            </a:r>
          </a:p>
          <a:p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4.Нарастание </a:t>
            </a:r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крестьянских </a:t>
            </a:r>
            <a:endParaRPr lang="ru-RU" sz="38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бунтов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57799" y="2240280"/>
            <a:ext cx="3191255" cy="387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200400" cy="3262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96299"/>
            <a:ext cx="3124200" cy="157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44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0156"/>
            <a:ext cx="9067800" cy="1054250"/>
          </a:xfrm>
        </p:spPr>
        <p:txBody>
          <a:bodyPr/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«Варианты освобождения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крестьян и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слои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общества, поддерживающие их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28599" y="2248347"/>
            <a:ext cx="8763001" cy="3877815"/>
          </a:xfrm>
        </p:spPr>
        <p:txBody>
          <a:bodyPr/>
          <a:lstStyle/>
          <a:p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1.Освобождение крестьян без земли 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 дворяне в губернских комитетах).</a:t>
            </a:r>
          </a:p>
          <a:p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2.Освобождение крестьян за выкуп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(либеральные чиновники и помещики, выступающие за сохранение  помещичьего землевладения).</a:t>
            </a:r>
          </a:p>
          <a:p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3.Освобождение крестьян с землей без выкупа </a:t>
            </a:r>
            <a:r>
              <a:rPr lang="ru-RU" sz="2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революционно настроенная часть общества).</a:t>
            </a:r>
            <a:endParaRPr lang="ru-R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6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 30 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</a:rPr>
              <a:t>марта 1856г.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официальное заявление Александра 2 о необходимости отмены </a:t>
            </a:r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крепостного права;</a:t>
            </a:r>
            <a:endParaRPr lang="ru-RU" sz="28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 3 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</a:rPr>
              <a:t>января 1857г.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образование Секретного комитета;</a:t>
            </a:r>
          </a:p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 1857-1858гг</a:t>
            </a: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рескрипты об учреждении губернских комитетов для подготовки проектов реформы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Крестьянская реформа 1861 г.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900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2400" y="304799"/>
            <a:ext cx="5181600" cy="32004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19февраля </a:t>
            </a:r>
            <a:r>
              <a:rPr lang="ru-RU" dirty="0">
                <a:solidFill>
                  <a:srgbClr val="FF0000"/>
                </a:solidFill>
              </a:rPr>
              <a:t>1861 </a:t>
            </a: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император Александр II подписал манифест об отмене крепостного права и утвердил «Положения о крестьянах, вышедших из крепостной зависимости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».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823854" cy="60007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95800" cy="3274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2444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ritingCloseUpDesignTemplate_TP001159437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066546-67A6-49D7-9EDF-958351C41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D2579-F5A4-40D7-B913-392BBADDB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B1E1C6-EA6B-404E-B8F6-049F64BEEFD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Экран (4:3)</PresentationFormat>
  <Paragraphs>72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WritingCloseUpDesignTemplate_TP001159437</vt:lpstr>
      <vt:lpstr>Твердый переплет</vt:lpstr>
      <vt:lpstr> Отмена крепостного права в России 1861год</vt:lpstr>
      <vt:lpstr>Презентация PowerPoint</vt:lpstr>
      <vt:lpstr>План</vt:lpstr>
      <vt:lpstr>АлександрII (1855-1881)  </vt:lpstr>
      <vt:lpstr>Предпосылки отмены крепостного права</vt:lpstr>
      <vt:lpstr>Причины отмены крепостного права</vt:lpstr>
      <vt:lpstr>«Варианты освобождения крестьян и   слои общества, поддерживающие их».</vt:lpstr>
      <vt:lpstr>Крестьянская реформа 1861 г.</vt:lpstr>
      <vt:lpstr>Презентация PowerPoint</vt:lpstr>
      <vt:lpstr>Уставная грамота</vt:lpstr>
      <vt:lpstr>Основные положения крестьянской реформы1861г.</vt:lpstr>
      <vt:lpstr>  Чтение манифеста 19 февраля 1861 г.</vt:lpstr>
      <vt:lpstr>Значение и результаты крестьянской реформы 1861г.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Отмена крепостного права: подготовка и проведение реформы</dc:title>
  <dc:creator/>
  <cp:lastModifiedBy/>
  <cp:revision>3</cp:revision>
  <dcterms:created xsi:type="dcterms:W3CDTF">2014-08-18T12:54:07Z</dcterms:created>
  <dcterms:modified xsi:type="dcterms:W3CDTF">2020-05-10T16:04:34Z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</Properties>
</file>