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6" r:id="rId4"/>
    <p:sldId id="260" r:id="rId5"/>
    <p:sldId id="261" r:id="rId6"/>
    <p:sldId id="259" r:id="rId7"/>
    <p:sldId id="262" r:id="rId8"/>
    <p:sldId id="263" r:id="rId9"/>
    <p:sldId id="285" r:id="rId10"/>
    <p:sldId id="29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7" r:id="rId27"/>
    <p:sldId id="288" r:id="rId28"/>
    <p:sldId id="289" r:id="rId29"/>
    <p:sldId id="290" r:id="rId30"/>
    <p:sldId id="291" r:id="rId31"/>
    <p:sldId id="283" r:id="rId32"/>
    <p:sldId id="284" r:id="rId33"/>
    <p:sldId id="292" r:id="rId34"/>
    <p:sldId id="293" r:id="rId35"/>
    <p:sldId id="294" r:id="rId36"/>
    <p:sldId id="295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sz="4400" b="1" dirty="0" smtClean="0"/>
              <a:t>Тема урока: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ru-RU" sz="4400" dirty="0" smtClean="0"/>
              <a:t>«Макроэкономические процессы в экономике страны».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899940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 smtClean="0"/>
              <a:t>Домашнее задание: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Подготовка к устному опросу по пройденному материалу (определения).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215728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b="1" dirty="0"/>
              <a:t>Ва­ло­вой внут­рен­ний про­дукт — </a:t>
            </a:r>
            <a:r>
              <a:rPr lang="ru-RU" b="1" dirty="0" smtClean="0"/>
              <a:t>это</a:t>
            </a:r>
            <a:endParaRPr lang="ru-RU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dirty="0"/>
              <a:t>1) со­во­куп­ная сто­и­мость ко­неч­ных то­ва­ров и услуг, со­здан­ных как внут­ри стра­ны, так и за ее пре­де­ла­ми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dirty="0"/>
              <a:t>2) ры­ноч­ная сто­и­мость всех ко­неч­ных то­ва­ров и услуг, про­из­ве­ден­ных за год во всех от­рас­лях эко­но­ми­ки на тер­ри­то­рии го­су­дар­ства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dirty="0"/>
              <a:t>3) схема до­хо­дов и рас­хо­дов, уста­нав­ли­ва­е­мая на опре­де­лен­ный пе­ри­од вре­ме­ни, обыч­но на один год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dirty="0"/>
              <a:t>4) со­во­куп­ность эко­но­ми­че­ских от­но­ше­ний, воз­ни­ка­ю­щих в про­цес­се фор­ми­ро­ва­ния, рас­пре­де­ле­ния и ис­поль­зо­ва­ния де­неж­ных </a:t>
            </a:r>
            <a:r>
              <a:rPr lang="ru-RU" dirty="0" smtClean="0"/>
              <a:t>средств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1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3600" b="1" dirty="0"/>
              <a:t>При рас­че­те ВВП </a:t>
            </a:r>
            <a:r>
              <a:rPr lang="ru-RU" sz="3600" b="1" dirty="0" smtClean="0"/>
              <a:t>учи­ты­ва­ет­ся</a:t>
            </a:r>
            <a:endParaRPr lang="ru-RU" sz="36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1) ры­ноч­ная сто­и­мость ко­неч­ных про­дук­тов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2) ры­ноч­ная сто­и­мость по­лу­фаб­ри­ка­тов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3) ры­ноч­ная сто­и­мость то­ва­ров, а также сто­и­мость сырья и ма­те­ри­а­лов, из ко­то­рых про­из­ве­де­ны эти то­ва­ры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4) ры­ноч­ная сто­и­мость про­дук­тов, про­из­ве­ден­ных каж­дой от­рас­лью на­род­но­го </a:t>
            </a:r>
            <a:r>
              <a:rPr lang="ru-RU" sz="3600" dirty="0" smtClean="0"/>
              <a:t>хо­зяй­ства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8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3600" b="1" dirty="0"/>
              <a:t>Со­глас­но опре­де­ле­нию ва­ло­во­го внут­рен­не­го про­дук­та не все опе­ра­ции купли-про­да­жи от­ра­жа­ют­ся на ве­ли­чи­не ВВП. Какие до­хо­ды надо вклю­чать в ВВП</a:t>
            </a:r>
            <a:r>
              <a:rPr lang="ru-RU" sz="3600" b="1" dirty="0" smtClean="0"/>
              <a:t>?</a:t>
            </a:r>
            <a:endParaRPr lang="ru-RU" sz="36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1) доход от про­да­жи ва­ше­го ста­ро­го мо­то­цик­ла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2) го­но­рар пи­са­те­ля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3) де­неж­ный пе­ре­вод от ро­ди­те­лей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4) доход от ре­а­ли­за­ции за­во­дом не­нуж­но­го </a:t>
            </a:r>
            <a:r>
              <a:rPr lang="ru-RU" sz="3600" dirty="0" smtClean="0"/>
              <a:t>обо­ру­до­ва­ния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8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/>
              <a:t>Ре­аль­ный </a:t>
            </a:r>
            <a:r>
              <a:rPr lang="ru-RU" sz="4400" b="1" dirty="0" smtClean="0"/>
              <a:t>ВВП</a:t>
            </a:r>
            <a:endParaRPr lang="ru-RU" sz="44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1) рас­счи­ты­ва­ет­ся в ценах ба­зо­во­го года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2) рас­счи­ты­ва­ет­ся в ценах те­ку­ще­го года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3) не со­по­ста­вим в раз­ные годы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4) за­ви­сит от роста цен</a:t>
            </a:r>
          </a:p>
        </p:txBody>
      </p:sp>
    </p:spTree>
    <p:extLst>
      <p:ext uri="{BB962C8B-B14F-4D97-AF65-F5344CB8AC3E}">
        <p14:creationId xmlns:p14="http://schemas.microsoft.com/office/powerpoint/2010/main" val="418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/>
              <a:t>К фазам эко­но­ми­че­ско­го цикла </a:t>
            </a:r>
            <a:r>
              <a:rPr lang="ru-RU" sz="4400" b="1" dirty="0" smtClean="0"/>
              <a:t>от­но­сит­ся</a:t>
            </a:r>
            <a:endParaRPr lang="ru-RU" sz="44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1) де­фля­ция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2) де­валь­ва­ция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3) де­фолт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4) </a:t>
            </a:r>
            <a:r>
              <a:rPr lang="ru-RU" sz="4400" dirty="0" smtClean="0"/>
              <a:t>спад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8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3600" b="1" dirty="0"/>
              <a:t>Какие до­хо­ды из при­ведённых в спис­ке долж­ны быть учте­ны при подсчёте Ва­ло­во­го внут­рен­не­го про­дук­та (ВВП</a:t>
            </a:r>
            <a:r>
              <a:rPr lang="ru-RU" sz="3600" b="1" dirty="0" smtClean="0"/>
              <a:t>)?</a:t>
            </a:r>
            <a:endParaRPr lang="ru-RU" sz="36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1) доход от про­да­жи по­дер­жан­но­го ав­то­мо­би­ля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2) доход от ока­за­ния услуг в </a:t>
            </a:r>
            <a:r>
              <a:rPr lang="ru-RU" sz="3600" dirty="0" err="1"/>
              <a:t>спа</a:t>
            </a:r>
            <a:r>
              <a:rPr lang="ru-RU" sz="3600" dirty="0"/>
              <a:t>-са­ло­не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3) по­лу­че­ние мо­ло­дой ма­те­рью по­со­бия на ребёнка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4) доход от ре­а­ли­за­ции пар­тии кон­тра­факт­ной </a:t>
            </a:r>
            <a:r>
              <a:rPr lang="ru-RU" sz="3600" dirty="0" smtClean="0"/>
              <a:t>про­дук­ции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8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000" b="1" dirty="0"/>
              <a:t>Что из пе­ре­чис­лен­но­го учи­ты­ва­ет­ся при подсчёте ВВП</a:t>
            </a:r>
            <a:r>
              <a:rPr lang="ru-RU" sz="4000" b="1" dirty="0" smtClean="0"/>
              <a:t>?</a:t>
            </a:r>
            <a:endParaRPr lang="ru-RU" sz="40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1) жи­лищ­ная суб­си­дия оди­но­ким пен­си­о­не­рам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2) про­цен­ты по бан­ков­ским вкла­дам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3) до­хо­ды от про­да­жи ав­то­мо­би­лей на вто­рич­ном рынке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4) до­хо­ды граж­дан, ра­бо­та­ю­щих за </a:t>
            </a:r>
            <a:r>
              <a:rPr lang="ru-RU" sz="4000" dirty="0" smtClean="0"/>
              <a:t>ру­бе­жом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8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000" b="1" dirty="0"/>
              <a:t>Ры­ноч­ная сто­и­мость ко­неч­ной про­дук­ции, про­из­ведённой на тер­ри­то­рии стра­ны за год, </a:t>
            </a:r>
            <a:r>
              <a:rPr lang="ru-RU" sz="4000" b="1" dirty="0" smtClean="0"/>
              <a:t>на­зы­ва­ет­ся</a:t>
            </a:r>
            <a:endParaRPr lang="ru-RU" sz="40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1) ва­ло­вой про­дук­ци­ей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2) на­ци­о­наль­ным до­хо­дом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3) ва­ло­вым на­ци­о­наль­ным про­дук­том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4) ва­ло­вым внут­рен­ним </a:t>
            </a:r>
            <a:r>
              <a:rPr lang="ru-RU" sz="4000" dirty="0" smtClean="0"/>
              <a:t>про­дук­том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8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/>
              <a:t>В цен­тра­ли­зо­ван­ной (ко­манд­ной) эко­но­ми­че­ской си­сте­ме пре­об­ла­да­ет форма </a:t>
            </a:r>
            <a:r>
              <a:rPr lang="ru-RU" sz="4400" b="1" dirty="0" smtClean="0"/>
              <a:t>соб­ствен­но­сти</a:t>
            </a:r>
            <a:endParaRPr lang="ru-RU" sz="44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1) ин­ди­ви­ду­аль­ная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2) го­су­дар­ствен­ная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3) му­ни­ци­паль­ная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4) об­щин­ная</a:t>
            </a:r>
          </a:p>
        </p:txBody>
      </p:sp>
    </p:spTree>
    <p:extLst>
      <p:ext uri="{BB962C8B-B14F-4D97-AF65-F5344CB8AC3E}">
        <p14:creationId xmlns:p14="http://schemas.microsoft.com/office/powerpoint/2010/main" val="418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Валовой </a:t>
            </a:r>
            <a:r>
              <a:rPr lang="ru-RU" b="1" dirty="0"/>
              <a:t>внутренний продукт (ВВП)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 smtClean="0"/>
              <a:t>Валовой внутренний продукт (ВВП) </a:t>
            </a:r>
            <a:r>
              <a:rPr lang="ru-RU" sz="4400" dirty="0" smtClean="0"/>
              <a:t>– рыночная стоимость всех товаров и услуг конечного потребления, произведенных в данной стране за год.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3315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/>
              <a:t>В ры­ноч­ной эко­но­ми­че­ской си­сте­ме пре­об­ла­да­ет форма </a:t>
            </a:r>
            <a:r>
              <a:rPr lang="ru-RU" sz="4400" b="1" dirty="0" smtClean="0"/>
              <a:t>соб­ствен­но­сти</a:t>
            </a:r>
            <a:endParaRPr lang="ru-RU" sz="44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1) му­ни­ци­паль­ная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2) го­су­дар­ствен­ная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3) част­ная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4) </a:t>
            </a:r>
            <a:r>
              <a:rPr lang="ru-RU" sz="4400" dirty="0" smtClean="0"/>
              <a:t>об­щин­ная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8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3600" b="1" dirty="0"/>
              <a:t>Что из пе­ре­чис­лен­но­го яв­ля­ет­ся объ­ек­том изу­че­ния эко­но­ми­че­ской науки</a:t>
            </a:r>
            <a:r>
              <a:rPr lang="ru-RU" sz="3600" b="1" dirty="0" smtClean="0"/>
              <a:t>?</a:t>
            </a:r>
            <a:endParaRPr lang="ru-RU" sz="36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1) дей­ствие объ­ек­тив­ных за­ко­нов ис­то­рии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2) си­сте­ма при­зна­ков, опре­де­ля­ю­щих со­ци­аль­ную струк­ту­ру об­ще­ства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3) спо­со­бы про­из­вод­ства и рас­пре­де­ле­ния ма­те­ри­аль­ных благ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4) прин­ци­пы и нормы осу­ществ­ле­ния го­су­дар­ствен­ной </a:t>
            </a:r>
            <a:r>
              <a:rPr lang="ru-RU" sz="3600" dirty="0" smtClean="0"/>
              <a:t>вла­сти</a:t>
            </a:r>
          </a:p>
        </p:txBody>
      </p:sp>
    </p:spTree>
    <p:extLst>
      <p:ext uri="{BB962C8B-B14F-4D97-AF65-F5344CB8AC3E}">
        <p14:creationId xmlns:p14="http://schemas.microsoft.com/office/powerpoint/2010/main" val="418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3600" b="1" dirty="0"/>
              <a:t>Ха­рак­тер­ным при­зна­ком эко­но­ми­ки как си­сте­мы хо­зяй­ство­ва­ния </a:t>
            </a:r>
            <a:r>
              <a:rPr lang="ru-RU" sz="3600" b="1" dirty="0" smtClean="0"/>
              <a:t>яв­ля­ет­ся</a:t>
            </a:r>
            <a:endParaRPr lang="ru-RU" sz="36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1) раз­ра­бот­ка путей по­вы­ше­ния эф­фек­тив­но­сти про­из­вод­ства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2) про­из­вод­ство ма­те­ри­аль­ных благ и услуг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3) ис­сле­до­ва­ние по­ку­па­тель­ной спо­соб­но­сти на­се­ле­ния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4) изу­че­ние при­чин цик­ли­че­ско­го эко­но­ми­че­ско­го </a:t>
            </a:r>
            <a:r>
              <a:rPr lang="ru-RU" sz="3600" dirty="0" smtClean="0"/>
              <a:t>раз­ви­тия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8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000" b="1" dirty="0"/>
              <a:t>Что от­ли­ча­ет ко­манд­ную эко­но­ми­ку от ры­ноч­ной</a:t>
            </a:r>
            <a:r>
              <a:rPr lang="ru-RU" sz="4000" b="1" dirty="0" smtClean="0"/>
              <a:t>?</a:t>
            </a:r>
            <a:endParaRPr lang="ru-RU" sz="40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1) раз­ви­тые то­вар­но-де­неж­ные от­но­ше­ния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2) на­ту­раль­ный ха­рак­тер хо­зяй­ства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3) гос­под­ство го­су­дар­ствен­ной соб­ствен­но­сти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4) ин­тен­сив­ный эко­но­ми­че­ский </a:t>
            </a:r>
            <a:r>
              <a:rPr lang="ru-RU" sz="4000" dirty="0" smtClean="0"/>
              <a:t>рост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8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000" b="1" dirty="0"/>
              <a:t>Что из пе­ре­чис­лен­но­го ниже от­но­сит­ся к внут­рен­ним ис­точ­ни­кам фи­нан­си­ро­ва­ния биз­не­са</a:t>
            </a:r>
            <a:r>
              <a:rPr lang="ru-RU" sz="4000" b="1" dirty="0" smtClean="0"/>
              <a:t>?</a:t>
            </a:r>
            <a:endParaRPr lang="ru-RU" sz="40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1) амор­ти­за­ци­он­ные от­чис­ле­ния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2) при­вле­че­ние кре­ди­тов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3) при­вле­че­ние до­пол­ни­тель­но­го ка­пи­та­ла ин­ве­сто­ра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4) про­да­жа </a:t>
            </a:r>
            <a:r>
              <a:rPr lang="ru-RU" sz="4000" dirty="0" smtClean="0"/>
              <a:t>об­ли­га­ций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8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/>
              <a:t>Какой по­ка­за­тель даёт вла­дель­цу ком­мер­че­ско­го пред­при­я­тия пред­став­ле­ние об эф­фек­тив­но­сти его ра­бо­ты</a:t>
            </a:r>
            <a:r>
              <a:rPr lang="ru-RU" sz="4400" b="1" dirty="0" smtClean="0"/>
              <a:t>?</a:t>
            </a:r>
            <a:endParaRPr lang="ru-RU" sz="44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1) вы­руч­ка от ре­а­ли­за­ции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2) раз­мер ин­ве­сти­ций в про­из­вод­ство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3) рост числа ра­бот­ни­ков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4) чи­стая </a:t>
            </a:r>
            <a:r>
              <a:rPr lang="ru-RU" sz="4400" dirty="0" smtClean="0"/>
              <a:t>при­быль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8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000" b="1" dirty="0"/>
              <a:t>Фирма «Ка­туш­ки и шпуль­ки» за­ни­ма­ет­ся ре­мон­том и об­слу­жи­ва­ни­ем швей­ных ма­ши­нок. К пе­ре­мен­ным за­тра­там фирмы от­но­сит­ся(-</a:t>
            </a:r>
            <a:r>
              <a:rPr lang="ru-RU" sz="4000" b="1" dirty="0" err="1"/>
              <a:t>ятся</a:t>
            </a:r>
            <a:r>
              <a:rPr lang="ru-RU" sz="4000" b="1" dirty="0" smtClean="0"/>
              <a:t>)</a:t>
            </a:r>
            <a:endParaRPr lang="ru-RU" sz="40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1) аренд­ная плата за по­ме­ще­ние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2) вне­се­ние средств за арен­ду по­ме­ще­ния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3) за­тра­ты на при­об­ре­те­ние ком­плек­ту­ю­щих де­та­лей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4) за­тра­ты на услу­ги те­ле­фон­ной </a:t>
            </a:r>
            <a:r>
              <a:rPr lang="ru-RU" sz="4000" dirty="0" smtClean="0"/>
              <a:t>связи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3805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b="1" dirty="0"/>
              <a:t>Вла­де­лец кафе до­маш­ней кухни «Блин­чи­ки и пель­меш­ки» ис­поль­зу­ет под про­из­вод­ствен­ное по­ме­ще­ние и зал для об­слу­жи­ва­ния по­се­ти­те­лей по­ме­ще­ние на пер­вом этаже при­над­ле­жа­ще­го ему го­род­ско­го дома. Что от­но­сит­ся к внут­рен­ним за­тра­там его пред­при­я­тия</a:t>
            </a:r>
            <a:r>
              <a:rPr lang="ru-RU" b="1" dirty="0" smtClean="0"/>
              <a:t>?</a:t>
            </a:r>
            <a:endParaRPr lang="ru-RU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dirty="0"/>
              <a:t>1) опла­та ком­му­наль­ных услуг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dirty="0"/>
              <a:t>2) сред­ства на за­куп­ку про­дук­тов пи­та­ния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dirty="0"/>
              <a:t>3) опла­та труда по­ва­ра и офи­ци­ан­тов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dirty="0"/>
              <a:t>4) упу­щен­ный доход от сдачи по­ме­ще­ния в </a:t>
            </a:r>
            <a:r>
              <a:rPr lang="ru-RU" dirty="0" smtClean="0"/>
              <a:t>арен­ду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05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3600" b="1" dirty="0"/>
              <a:t>Фирма «До­маш­ние услу­ги» за­ни­ма­ет­ся ока­за­ни­ем бы­то­вых услуг на­се­ле­нию: убор­кой квар­тир и офи­сов, мытьём окон, при­го­тов­ле­ни­ем до­маш­них обе­дов, мел­ким ре­мон­том. К пе­ре­мен­ным за­тра­там фирмы </a:t>
            </a:r>
            <a:r>
              <a:rPr lang="ru-RU" sz="3600" b="1" dirty="0" smtClean="0"/>
              <a:t>от­но­сит­ся</a:t>
            </a:r>
            <a:endParaRPr lang="ru-RU" sz="36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1) зар­пла­та бух­гал­те­ра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2) про­цент банку за кре­дит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3) плата за элек­тро­энер­гию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4) за­тра­ты на ком­му­наль­ные </a:t>
            </a:r>
            <a:r>
              <a:rPr lang="ru-RU" sz="3600" dirty="0" smtClean="0"/>
              <a:t>услу­ги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3805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/>
              <a:t>К пе­ре­мен­ным из­держ­кам пред­при­я­тия от­но­сит­ся(-</a:t>
            </a:r>
            <a:r>
              <a:rPr lang="ru-RU" sz="4400" b="1" dirty="0" err="1"/>
              <a:t>ятся</a:t>
            </a:r>
            <a:r>
              <a:rPr lang="ru-RU" sz="4400" b="1" dirty="0" smtClean="0"/>
              <a:t>)</a:t>
            </a:r>
            <a:endParaRPr lang="ru-RU" sz="44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1) аренд­ная плата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2) за­тра­ты на пе­ре­под­го­тов­ку кад­ров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3) рас­хо­ды на со­дер­жа­ние зда­ния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4) рас­хо­ды на при­об­ре­те­ние тары и </a:t>
            </a:r>
            <a:r>
              <a:rPr lang="ru-RU" sz="4400" dirty="0" smtClean="0"/>
              <a:t>упа­ков­ки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3805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Состав внутреннего продукта страны: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000" dirty="0" smtClean="0"/>
              <a:t>1. Семейное потребление.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 smtClean="0"/>
              <a:t>2. Закупки оборудования для бизнеса (инвестиции).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 smtClean="0"/>
              <a:t>3. Государственные закупки.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 smtClean="0"/>
              <a:t>4. Превышение выручки от продаж товаров за рубеж (экспорт) над стоимостью товаров, привезенных и-за рубежа (импорт)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4862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000" b="1" dirty="0"/>
              <a:t>Вла­де­ли­ца са­ло­на кра­со­ты еже­не­дель­но за­ку­па­ет шам­пу­ни, маски и сред­ства для уклад­ки волос, кремы и дру­гие то­ва­ры. Из­держ­ки на эти по­куп­ки от­но­сят­ся </a:t>
            </a:r>
            <a:r>
              <a:rPr lang="ru-RU" sz="4000" b="1" dirty="0" smtClean="0"/>
              <a:t>к</a:t>
            </a:r>
            <a:endParaRPr lang="ru-RU" sz="40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1) ры­ноч­ным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2) не­яв­ным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3) </a:t>
            </a:r>
            <a:r>
              <a:rPr lang="ru-RU" sz="4000" dirty="0" smtClean="0"/>
              <a:t>пе­ре­мен­ным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4) </a:t>
            </a:r>
            <a:r>
              <a:rPr lang="ru-RU" sz="4000" dirty="0" smtClean="0"/>
              <a:t>по­сто­ян­ным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3805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3600" b="1" dirty="0"/>
              <a:t>Салон кра­со­ты ока­зы­ва­ет па­рик­ма­хер­ские услу­ги кли­ен­там. Что от­но­сит­ся к по­сто­ян­ным из­держ­кам фирмы</a:t>
            </a:r>
            <a:r>
              <a:rPr lang="ru-RU" sz="3600" b="1" dirty="0" smtClean="0"/>
              <a:t>?</a:t>
            </a:r>
            <a:endParaRPr lang="ru-RU" sz="36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1) при­об­ре­те­ние кос­ме­ти­че­ских средств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2) еже­ме­сяч­ные пре­мии па­рик­ма­хе­рам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3) опла­та элек­тро­энер­гии и ком­му­наль­ных услуг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4) плата за арен­ду по­ме­ще­ния </a:t>
            </a:r>
            <a:r>
              <a:rPr lang="ru-RU" sz="3600" dirty="0" smtClean="0"/>
              <a:t>са­ло­на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8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000" b="1" dirty="0"/>
              <a:t>При­ме­ром пе­ре­мен­ных из­дер­жек пред­при­я­тия яв­ля­ют­ся рас­хо­ды </a:t>
            </a:r>
            <a:r>
              <a:rPr lang="ru-RU" sz="4000" b="1" dirty="0" smtClean="0"/>
              <a:t>на</a:t>
            </a:r>
            <a:endParaRPr lang="ru-RU" sz="40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1) стра­хо­ва­ние иму­ще­ства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2) вы­пла­ту за­ра­бот­ной платы служ­бе охра­ны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3) опла­ту услуг </a:t>
            </a:r>
            <a:r>
              <a:rPr lang="ru-RU" sz="4000" dirty="0" err="1"/>
              <a:t>энер­го­сбы­то­вых</a:t>
            </a:r>
            <a:r>
              <a:rPr lang="ru-RU" sz="4000" dirty="0"/>
              <a:t> ор­га­ни­за­ций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4) вы­пла­ту за­ра­бот­ной платы </a:t>
            </a:r>
            <a:r>
              <a:rPr lang="ru-RU" sz="4000" dirty="0" smtClean="0"/>
              <a:t>ад­ми­ни­стра­ции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8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000" b="1" dirty="0"/>
              <a:t>Из­держ­ки пред­при­я­тия на про­из­вод­ство про­дук­ции, свя­зан­ные с из­ме­не­ни­ем объёма её вы­пус­ка, </a:t>
            </a:r>
            <a:r>
              <a:rPr lang="ru-RU" sz="4000" b="1" dirty="0" smtClean="0"/>
              <a:t>на­зы­ва­ют­ся</a:t>
            </a:r>
            <a:endParaRPr lang="ru-RU" sz="40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1) вы­нуж­ден­ные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2) по­сто­ян­ные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3) пе­ре­мен­ные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/>
              <a:t>4) </a:t>
            </a:r>
            <a:r>
              <a:rPr lang="ru-RU" sz="4000" dirty="0" smtClean="0"/>
              <a:t>пре­дель­ные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900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/>
              <a:t>К пе­ре­мен­ным из­держ­кам про­из­вод­ства от­но­сят­ся за­тра­ты </a:t>
            </a:r>
            <a:r>
              <a:rPr lang="ru-RU" sz="4400" b="1" dirty="0" smtClean="0"/>
              <a:t>на</a:t>
            </a:r>
            <a:endParaRPr lang="ru-RU" sz="44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1) экс­плу­а­та­цию обо­ру­до­ва­ния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2) пе­ре­под­го­тов­ку кад­ров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3) арен­ду по­ме­ще­ния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4) по­куп­ку </a:t>
            </a:r>
            <a:r>
              <a:rPr lang="ru-RU" sz="4400" dirty="0" smtClean="0"/>
              <a:t>сырья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900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/>
              <a:t>К по­сто­ян­ным из­держ­кам про­из­вод­ства от­но­сят­ся за­тра­ты </a:t>
            </a:r>
            <a:r>
              <a:rPr lang="ru-RU" sz="4400" b="1" dirty="0" smtClean="0"/>
              <a:t>на</a:t>
            </a:r>
            <a:endParaRPr lang="ru-RU" sz="44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1) арен­ду по­ме­ще­ния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2) по­куп­ку сырья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3) топ­ли­во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4) транс­порт­ные </a:t>
            </a:r>
            <a:r>
              <a:rPr lang="ru-RU" sz="4400" dirty="0" smtClean="0"/>
              <a:t>услу­ги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900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/>
              <a:t>Что из пе­ре­чис­лен­но­го от­но­сит­ся к по­сто­ян­ным за­тра­там фирмы</a:t>
            </a:r>
            <a:r>
              <a:rPr lang="ru-RU" sz="4400" b="1" dirty="0" smtClean="0"/>
              <a:t>?</a:t>
            </a:r>
            <a:endParaRPr lang="ru-RU" sz="44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1) за­тра­ты на сырьё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2) опла­та по­треблённой элек­тро­энер­гии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3) амор­ти­за­ци­он­ные от­чис­ле­ния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4) опла­та труда </a:t>
            </a:r>
            <a:r>
              <a:rPr lang="ru-RU" sz="4400" dirty="0" smtClean="0"/>
              <a:t>ра­бо­чих</a:t>
            </a:r>
          </a:p>
        </p:txBody>
      </p:sp>
    </p:spTree>
    <p:extLst>
      <p:ext uri="{BB962C8B-B14F-4D97-AF65-F5344CB8AC3E}">
        <p14:creationId xmlns:p14="http://schemas.microsoft.com/office/powerpoint/2010/main" val="37900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Валовой национальный продукт (ВНП)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 smtClean="0"/>
              <a:t>Валовой национальный продукт (ВНП) </a:t>
            </a:r>
            <a:r>
              <a:rPr lang="ru-RU" sz="4400" dirty="0" smtClean="0"/>
              <a:t>– стоимость конечных товаров и услуг, произведённых всеми фирмами, принадлежащими гражданам данной страны.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3315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/>
              <a:t>Национальный доход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 smtClean="0"/>
              <a:t>Национальный доход </a:t>
            </a:r>
            <a:r>
              <a:rPr lang="ru-RU" sz="4400" dirty="0" smtClean="0"/>
              <a:t>– сумма всех доходов, полученных гражданами государства в форме заработной платы, прибыли, процента и ренты за использование природных ресурсов.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3315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Факторы, влияющие на результаты работы экономики РФ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7535" y="4174232"/>
            <a:ext cx="78488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400" b="1" dirty="0" smtClean="0"/>
              <a:t>Экономика Российской Федерации</a:t>
            </a: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5524125"/>
            <a:ext cx="12961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/>
              <a:t>Объем выпуска товаров и услуг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27784" y="5517232"/>
            <a:ext cx="12961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/>
              <a:t>Занятость и безработица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5501839"/>
            <a:ext cx="12961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/>
              <a:t>Цены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64288" y="5501839"/>
            <a:ext cx="12961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/>
              <a:t>Экспорт – импорт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631374"/>
            <a:ext cx="381642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u="sng" dirty="0" smtClean="0"/>
              <a:t>Инструменты государственной политики: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/>
              <a:t>Налоговая и бюджетная политика.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/>
              <a:t>Кредитно-денежная политика.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/>
              <a:t>Социальная политика.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/>
              <a:t>Регулирование внешней торговли.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/>
              <a:t>Правовое регулирование бизнеса.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88898" y="1628800"/>
            <a:ext cx="3687558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u="sng" dirty="0" smtClean="0"/>
              <a:t>Внешние условия развития страны: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/>
              <a:t>Климат.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/>
              <a:t>Производство в конкурирующих странах.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/>
              <a:t>Военно-политические конфликты.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/>
              <a:t>Мировые экономические и валютные кризисы.</a:t>
            </a:r>
            <a:endParaRPr lang="ru-RU" b="1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2051720" y="3631266"/>
            <a:ext cx="252028" cy="43204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609078" y="3590350"/>
            <a:ext cx="252028" cy="43204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205626" y="5026204"/>
            <a:ext cx="252028" cy="43204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149842" y="5026204"/>
            <a:ext cx="252028" cy="43204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686346" y="5026204"/>
            <a:ext cx="252028" cy="43204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310082" y="5021314"/>
            <a:ext cx="252028" cy="43204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1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Стадии (фазы) экономического цикла: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000" dirty="0" smtClean="0"/>
              <a:t>1. </a:t>
            </a:r>
            <a:r>
              <a:rPr lang="ru-RU" sz="4000" b="1" dirty="0" smtClean="0"/>
              <a:t>Подъем </a:t>
            </a:r>
            <a:r>
              <a:rPr lang="ru-RU" sz="4000" dirty="0"/>
              <a:t>(</a:t>
            </a:r>
            <a:r>
              <a:rPr lang="ru-RU" sz="4000" dirty="0" smtClean="0"/>
              <a:t>масштабы производства расширяются).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 smtClean="0"/>
              <a:t>2. </a:t>
            </a:r>
            <a:r>
              <a:rPr lang="ru-RU" sz="4000" b="1" dirty="0" smtClean="0"/>
              <a:t>Спад (рецессия) </a:t>
            </a:r>
            <a:r>
              <a:rPr lang="ru-RU" sz="4000" dirty="0" smtClean="0"/>
              <a:t>(масштабы производства сужаются).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 smtClean="0"/>
              <a:t>3. </a:t>
            </a:r>
            <a:r>
              <a:rPr lang="ru-RU" sz="4000" b="1" dirty="0" smtClean="0"/>
              <a:t>Пик</a:t>
            </a:r>
            <a:r>
              <a:rPr lang="ru-RU" sz="4000" dirty="0" smtClean="0"/>
              <a:t> (расширение масштабов производства сменяется спадом).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000" dirty="0" smtClean="0"/>
              <a:t>4. </a:t>
            </a:r>
            <a:r>
              <a:rPr lang="ru-RU" sz="4000" b="1" dirty="0" smtClean="0"/>
              <a:t>Низшая точка </a:t>
            </a:r>
            <a:r>
              <a:rPr lang="ru-RU" sz="4000" dirty="0" smtClean="0"/>
              <a:t>(спад меняется подъемом).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3315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стадии (фазы) экономического цик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77" y="1362229"/>
            <a:ext cx="9020521" cy="399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1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Модель национальной экономики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0202" y="587727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/>
              <a:t>Экспорт и импорт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55776" y="587727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/>
              <a:t>Уровень инфляции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016" y="5883583"/>
            <a:ext cx="159971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/>
              <a:t>Занятость и безработица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04248" y="5883583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/>
              <a:t>Производство (ВВП)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497" y="4693922"/>
            <a:ext cx="7632848" cy="581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400" b="1" dirty="0" smtClean="0"/>
              <a:t>Совокупный национальный рынок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9696" y="3536454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/>
              <a:t>Совокупное предложение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59642" y="3459865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/>
              <a:t>Совокупный спрос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1484784"/>
            <a:ext cx="343118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/>
              <a:t>Уровень цен.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/>
              <a:t>Издержки производства.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/>
              <a:t>Производственные мощности.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/>
              <a:t>Наличие капитала, труда, технологий.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09592" y="1484784"/>
            <a:ext cx="349238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Количество денег в </a:t>
            </a:r>
            <a:r>
              <a:rPr lang="ru-RU" b="1" dirty="0" smtClean="0"/>
              <a:t>обращении.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/>
              <a:t>Расходы семей и государства.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/>
              <a:t>Налоги.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/>
              <a:t>Другие факторы.</a:t>
            </a:r>
            <a:endParaRPr lang="ru-RU" b="1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1989837" y="2992670"/>
            <a:ext cx="288032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711770" y="2971549"/>
            <a:ext cx="288032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1151620" y="5362970"/>
            <a:ext cx="288032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989837" y="4159528"/>
            <a:ext cx="288032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167844" y="5418526"/>
            <a:ext cx="288032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358626" y="5362970"/>
            <a:ext cx="288032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488324" y="5362970"/>
            <a:ext cx="288032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797498" y="4166358"/>
            <a:ext cx="288032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4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1250</Words>
  <Application>Microsoft Office PowerPoint</Application>
  <PresentationFormat>Экран (4:3)</PresentationFormat>
  <Paragraphs>183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Презентация PowerPoint</vt:lpstr>
      <vt:lpstr>Валовой внутренний продукт (ВВП)</vt:lpstr>
      <vt:lpstr>Состав внутреннего продукта страны:</vt:lpstr>
      <vt:lpstr>Валовой национальный продукт (ВНП)</vt:lpstr>
      <vt:lpstr>Национальный доход</vt:lpstr>
      <vt:lpstr>Факторы, влияющие на результаты работы экономики РФ</vt:lpstr>
      <vt:lpstr>Стадии (фазы) экономического цикла:</vt:lpstr>
      <vt:lpstr>Презентация PowerPoint</vt:lpstr>
      <vt:lpstr>Модель национальной экономики</vt:lpstr>
      <vt:lpstr>Домашнее задание: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АнтохаТоха</dc:creator>
  <cp:lastModifiedBy>Windows User</cp:lastModifiedBy>
  <cp:revision>19</cp:revision>
  <dcterms:created xsi:type="dcterms:W3CDTF">2017-02-21T12:34:51Z</dcterms:created>
  <dcterms:modified xsi:type="dcterms:W3CDTF">2018-12-30T19:31:01Z</dcterms:modified>
</cp:coreProperties>
</file>