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D38FC2-9C67-4471-8AA7-124214FAFC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CCA9A4-3F92-4EB2-930A-F018CFB5A404}">
      <dgm:prSet custT="1"/>
      <dgm:spPr/>
      <dgm:t>
        <a:bodyPr/>
        <a:lstStyle/>
        <a:p>
          <a:pPr rtl="0"/>
          <a:r>
            <a:rPr lang="ru-RU" sz="2000" dirty="0" smtClean="0"/>
            <a:t>1850  -  1893</a:t>
          </a:r>
          <a:endParaRPr lang="ru-RU" sz="2000" dirty="0"/>
        </a:p>
      </dgm:t>
    </dgm:pt>
    <dgm:pt modelId="{38C8D919-ED9C-4446-8111-966948660E1B}" type="parTrans" cxnId="{40BDED6F-2F15-4672-ACA7-10061354B934}">
      <dgm:prSet/>
      <dgm:spPr/>
      <dgm:t>
        <a:bodyPr/>
        <a:lstStyle/>
        <a:p>
          <a:endParaRPr lang="ru-RU" sz="2000"/>
        </a:p>
      </dgm:t>
    </dgm:pt>
    <dgm:pt modelId="{79B7F7F0-A8C5-4EC7-BEC3-6F31F1B13147}" type="sibTrans" cxnId="{40BDED6F-2F15-4672-ACA7-10061354B934}">
      <dgm:prSet/>
      <dgm:spPr/>
      <dgm:t>
        <a:bodyPr/>
        <a:lstStyle/>
        <a:p>
          <a:endParaRPr lang="ru-RU" sz="2000"/>
        </a:p>
      </dgm:t>
    </dgm:pt>
    <dgm:pt modelId="{3E5BDE16-C565-4A0B-B3DD-B68E83249780}" type="pres">
      <dgm:prSet presAssocID="{E5D38FC2-9C67-4471-8AA7-124214FAFC3A}" presName="linear" presStyleCnt="0">
        <dgm:presLayoutVars>
          <dgm:animLvl val="lvl"/>
          <dgm:resizeHandles val="exact"/>
        </dgm:presLayoutVars>
      </dgm:prSet>
      <dgm:spPr/>
    </dgm:pt>
    <dgm:pt modelId="{3562F714-15B9-49FA-9D1D-09C9938F9056}" type="pres">
      <dgm:prSet presAssocID="{E2CCA9A4-3F92-4EB2-930A-F018CFB5A40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3EFD8A5-DCD2-4F2F-8997-415E7AD0B5FB}" type="presOf" srcId="{E5D38FC2-9C67-4471-8AA7-124214FAFC3A}" destId="{3E5BDE16-C565-4A0B-B3DD-B68E83249780}" srcOrd="0" destOrd="0" presId="urn:microsoft.com/office/officeart/2005/8/layout/vList2"/>
    <dgm:cxn modelId="{40BDED6F-2F15-4672-ACA7-10061354B934}" srcId="{E5D38FC2-9C67-4471-8AA7-124214FAFC3A}" destId="{E2CCA9A4-3F92-4EB2-930A-F018CFB5A404}" srcOrd="0" destOrd="0" parTransId="{38C8D919-ED9C-4446-8111-966948660E1B}" sibTransId="{79B7F7F0-A8C5-4EC7-BEC3-6F31F1B13147}"/>
    <dgm:cxn modelId="{EEB7AFD6-EF7E-4F29-B946-ABDA185C6A21}" type="presOf" srcId="{E2CCA9A4-3F92-4EB2-930A-F018CFB5A404}" destId="{3562F714-15B9-49FA-9D1D-09C9938F9056}" srcOrd="0" destOrd="0" presId="urn:microsoft.com/office/officeart/2005/8/layout/vList2"/>
    <dgm:cxn modelId="{ADD2E23D-290F-4A11-A4D3-D1640ABD4BD4}" type="presParOf" srcId="{3E5BDE16-C565-4A0B-B3DD-B68E83249780}" destId="{3562F714-15B9-49FA-9D1D-09C9938F9056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1E0F-C1B8-4AE7-8205-EBDE74EEA89F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1E42-CB76-4638-B7E3-1DF64F8591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1E0F-C1B8-4AE7-8205-EBDE74EEA89F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1E42-CB76-4638-B7E3-1DF64F859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1E0F-C1B8-4AE7-8205-EBDE74EEA89F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1E42-CB76-4638-B7E3-1DF64F859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1E0F-C1B8-4AE7-8205-EBDE74EEA89F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1E42-CB76-4638-B7E3-1DF64F859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1E0F-C1B8-4AE7-8205-EBDE74EEA89F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0CB1E42-CB76-4638-B7E3-1DF64F85910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1E0F-C1B8-4AE7-8205-EBDE74EEA89F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1E42-CB76-4638-B7E3-1DF64F859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1E0F-C1B8-4AE7-8205-EBDE74EEA89F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1E42-CB76-4638-B7E3-1DF64F859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1E0F-C1B8-4AE7-8205-EBDE74EEA89F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1E42-CB76-4638-B7E3-1DF64F859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1E0F-C1B8-4AE7-8205-EBDE74EEA89F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1E42-CB76-4638-B7E3-1DF64F859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1E0F-C1B8-4AE7-8205-EBDE74EEA89F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1E42-CB76-4638-B7E3-1DF64F859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1E0F-C1B8-4AE7-8205-EBDE74EEA89F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1E42-CB76-4638-B7E3-1DF64F859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041E0F-C1B8-4AE7-8205-EBDE74EEA89F}" type="datetimeFigureOut">
              <a:rPr lang="ru-RU" smtClean="0"/>
              <a:t>08.08.2015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CB1E42-CB76-4638-B7E3-1DF64F85910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8229600" cy="1828800"/>
          </a:xfrm>
        </p:spPr>
        <p:txBody>
          <a:bodyPr>
            <a:noAutofit/>
          </a:bodyPr>
          <a:lstStyle/>
          <a:p>
            <a:r>
              <a:rPr lang="ru-RU" sz="5400" dirty="0" smtClean="0"/>
              <a:t>ГИ де </a:t>
            </a:r>
            <a:r>
              <a:rPr lang="ru-RU" sz="5400" dirty="0" err="1" smtClean="0"/>
              <a:t>мопассан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357562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ЖИЗНЬ И ТВОРЧЕСТВО</a:t>
            </a:r>
            <a:endParaRPr lang="ru-RU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Тематика новелл Мопассана</a:t>
            </a:r>
            <a:endParaRPr lang="ru-RU" dirty="0"/>
          </a:p>
        </p:txBody>
      </p:sp>
      <p:pic>
        <p:nvPicPr>
          <p:cNvPr id="4" name="Содержимое 3" descr="2970-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3365500" cy="4445000"/>
          </a:xfrm>
        </p:spPr>
      </p:pic>
      <p:sp>
        <p:nvSpPr>
          <p:cNvPr id="5" name="TextBox 4"/>
          <p:cNvSpPr txBox="1"/>
          <p:nvPr/>
        </p:nvSpPr>
        <p:spPr>
          <a:xfrm>
            <a:off x="3857620" y="1142984"/>
            <a:ext cx="52863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ВОЙНА.</a:t>
            </a:r>
          </a:p>
          <a:p>
            <a:pPr marL="514350" indent="-514350"/>
            <a:r>
              <a:rPr lang="ru-RU" sz="2800" dirty="0" smtClean="0"/>
              <a:t>Утверждение </a:t>
            </a:r>
            <a:r>
              <a:rPr lang="ru-RU" sz="2800" dirty="0" err="1" smtClean="0"/>
              <a:t>античеловечности</a:t>
            </a:r>
            <a:r>
              <a:rPr lang="ru-RU" sz="2800" dirty="0" smtClean="0"/>
              <a:t> и бессмысленности войны</a:t>
            </a:r>
          </a:p>
          <a:p>
            <a:pPr marL="514350" indent="-514350"/>
            <a:r>
              <a:rPr lang="ru-RU" sz="2800" dirty="0" smtClean="0"/>
              <a:t>Восхищение  борьбой за свободу против захватчиков.</a:t>
            </a:r>
          </a:p>
          <a:p>
            <a:pPr marL="514350" indent="-514350"/>
            <a:r>
              <a:rPr lang="ru-RU" sz="2800" dirty="0" smtClean="0"/>
              <a:t>Новеллы: «Мадемуазель </a:t>
            </a:r>
            <a:r>
              <a:rPr lang="ru-RU" sz="2800" dirty="0" err="1" smtClean="0"/>
              <a:t>Фифи</a:t>
            </a:r>
            <a:r>
              <a:rPr lang="ru-RU" sz="2800" dirty="0" smtClean="0"/>
              <a:t>», «Два приятеля», «Дуэль»</a:t>
            </a:r>
          </a:p>
          <a:p>
            <a:pPr marL="514350" indent="-514350"/>
            <a:r>
              <a:rPr lang="ru-RU" sz="2800" dirty="0" smtClean="0"/>
              <a:t>Разоблачение ханжества, трусости, </a:t>
            </a:r>
            <a:r>
              <a:rPr lang="ru-RU" sz="2800" dirty="0" err="1" smtClean="0"/>
              <a:t>лжепатриотизма</a:t>
            </a:r>
            <a:r>
              <a:rPr lang="ru-RU" sz="2800" dirty="0" smtClean="0"/>
              <a:t> буржуа. «Пышка»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Тематика новелл Мопассана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2. СЕЛЬСКАЯ  ЖИЗНЬ</a:t>
            </a:r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  Воссоздание  крестьянской стихии от идиллии до жестокости.</a:t>
            </a:r>
          </a:p>
          <a:p>
            <a:pPr>
              <a:buNone/>
            </a:pPr>
            <a:r>
              <a:rPr lang="ru-RU" sz="3600" dirty="0" smtClean="0"/>
              <a:t>«Папа </a:t>
            </a:r>
            <a:r>
              <a:rPr lang="ru-RU" sz="3600" dirty="0" err="1" smtClean="0"/>
              <a:t>Симона</a:t>
            </a:r>
            <a:r>
              <a:rPr lang="ru-RU" sz="3600" dirty="0" smtClean="0"/>
              <a:t>», «Бочонок», «Приемыш»</a:t>
            </a:r>
          </a:p>
          <a:p>
            <a:pPr>
              <a:buNone/>
            </a:pPr>
            <a:r>
              <a:rPr lang="ru-RU" sz="3600" dirty="0" smtClean="0"/>
              <a:t>Тонко передана крестьянская речь «Дядюшка Милон». </a:t>
            </a:r>
            <a:endParaRPr lang="ru-RU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n_big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42828" y="1000108"/>
            <a:ext cx="5885656" cy="4708525"/>
          </a:xfrm>
        </p:spPr>
      </p:pic>
      <p:sp>
        <p:nvSpPr>
          <p:cNvPr id="5" name="TextBox 4"/>
          <p:cNvSpPr txBox="1"/>
          <p:nvPr/>
        </p:nvSpPr>
        <p:spPr>
          <a:xfrm>
            <a:off x="3143240" y="1714488"/>
            <a:ext cx="6000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 ЛЮБОВЬ</a:t>
            </a:r>
          </a:p>
          <a:p>
            <a:endParaRPr lang="ru-RU" sz="2800" dirty="0"/>
          </a:p>
          <a:p>
            <a:r>
              <a:rPr lang="ru-RU" sz="2800" dirty="0" smtClean="0"/>
              <a:t>Единство физического и духовного начал</a:t>
            </a:r>
          </a:p>
          <a:p>
            <a:r>
              <a:rPr lang="ru-RU" sz="2800" dirty="0" smtClean="0"/>
              <a:t>Психологизм</a:t>
            </a:r>
          </a:p>
          <a:p>
            <a:r>
              <a:rPr lang="ru-RU" sz="2800" dirty="0" smtClean="0"/>
              <a:t>Оптимизм</a:t>
            </a:r>
          </a:p>
          <a:p>
            <a:r>
              <a:rPr lang="ru-RU" sz="2800" dirty="0" smtClean="0"/>
              <a:t>Любовь как выход из одиночества</a:t>
            </a:r>
          </a:p>
          <a:p>
            <a:r>
              <a:rPr lang="ru-RU" sz="2800" dirty="0" smtClean="0"/>
              <a:t>Любовь растоптанная или неразделённая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Тематика новелл Мопассана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4. РАЗОБЛАЧЕНИЕ СОБСТВЕННИЧЕСТВА И ЖАЖДЫ НАЖИВЫ</a:t>
            </a:r>
          </a:p>
          <a:p>
            <a:pPr>
              <a:buNone/>
            </a:pPr>
            <a:r>
              <a:rPr lang="ru-RU" dirty="0" smtClean="0"/>
              <a:t>«Наследство», «Мой дядя </a:t>
            </a:r>
            <a:r>
              <a:rPr lang="ru-RU" dirty="0" err="1" smtClean="0"/>
              <a:t>Жюль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5. ЖИЗНЬ ПАРИЖСКИХ  ЧИНОВНИКОВ</a:t>
            </a:r>
          </a:p>
          <a:p>
            <a:pPr>
              <a:buNone/>
            </a:pPr>
            <a:r>
              <a:rPr lang="ru-RU" dirty="0" smtClean="0"/>
              <a:t>«Воскресные прогулки парижских буржуа», «Ожерелье», «Драгоценности»</a:t>
            </a:r>
          </a:p>
          <a:p>
            <a:pPr>
              <a:buNone/>
            </a:pPr>
            <a:r>
              <a:rPr lang="ru-RU" dirty="0" smtClean="0"/>
              <a:t>Духовная скудость, меркантильность господ </a:t>
            </a:r>
            <a:r>
              <a:rPr lang="ru-RU" dirty="0" err="1" smtClean="0"/>
              <a:t>патиссо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Тематика новелл Мопассана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6. СВЕТСКАЯ ЖИЗНЬ</a:t>
            </a:r>
            <a:endParaRPr lang="ru-RU" sz="3200" dirty="0"/>
          </a:p>
        </p:txBody>
      </p:sp>
      <p:pic>
        <p:nvPicPr>
          <p:cNvPr id="4" name="Рисунок 3" descr="http---lib.rus.ec-i-86-387386-i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2640"/>
            <a:ext cx="3785616" cy="4785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6182" y="2071678"/>
            <a:ext cx="53578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Идеализация дворянства, однако и изображение неприглядных поступков и изнанки внешне благопристойной жизни</a:t>
            </a:r>
          </a:p>
          <a:p>
            <a:r>
              <a:rPr lang="ru-RU" sz="3600" dirty="0" smtClean="0"/>
              <a:t>«Знак», «Окно», «Гарсон, кружку пива»</a:t>
            </a:r>
            <a:endParaRPr lang="ru-RU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«Я СЧИТАЮ ЕГО ТВОРЧЕСТВО БЕССМЕРТНЫМ   И  УВЕРЕН, ЧТО И ЧЕРЕЗ СТО ЛЕТ ОН ОСТАНЕТСЯ ВЕЛИЧАЙШИМ МАСТЕРОМ НОВЕЛЛЫ»</a:t>
            </a:r>
          </a:p>
          <a:p>
            <a:endParaRPr lang="ru-RU" dirty="0" smtClean="0"/>
          </a:p>
          <a:p>
            <a:r>
              <a:rPr lang="ru-RU" dirty="0" smtClean="0"/>
              <a:t>                          ТОМАС   МАНН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урсыпланы 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8660" y="0"/>
            <a:ext cx="6096000" cy="4572000"/>
          </a:xfrm>
        </p:spPr>
      </p:pic>
      <p:sp>
        <p:nvSpPr>
          <p:cNvPr id="6" name="TextBox 5"/>
          <p:cNvSpPr txBox="1"/>
          <p:nvPr/>
        </p:nvSpPr>
        <p:spPr>
          <a:xfrm>
            <a:off x="0" y="4929198"/>
            <a:ext cx="9572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ПРЕЗЕНТАЦИЮ ПОДГОТОВИЛА УЧИТЕЛЬ РУССКОГО ЯЗЫКА И ЛИТЕРАТУРЫ МБОУ «ШКОЛА №25» Г.КЕРЧИ РЕСПУБЛИКИ КРЫМ   КОЛЕСНИКОВА Т.П.</a:t>
            </a:r>
          </a:p>
          <a:p>
            <a:r>
              <a:rPr lang="ru-RU" sz="2800"/>
              <a:t> </a:t>
            </a:r>
            <a:r>
              <a:rPr lang="ru-RU" sz="2800" smtClean="0"/>
              <a:t>            2016 год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ru-RU" dirty="0" smtClean="0"/>
              <a:t>АНРИ - РЕНЕ - АЛЬБЕР – ГИ </a:t>
            </a:r>
            <a:br>
              <a:rPr lang="ru-RU" dirty="0" smtClean="0"/>
            </a:br>
            <a:r>
              <a:rPr lang="ru-RU" dirty="0" smtClean="0"/>
              <a:t>де МОПАССАН</a:t>
            </a:r>
            <a:endParaRPr lang="ru-RU" dirty="0"/>
          </a:p>
        </p:txBody>
      </p:sp>
      <p:pic>
        <p:nvPicPr>
          <p:cNvPr id="4" name="Содержимое 3" descr="guy-de-maupassant-lovers-46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896198"/>
            <a:ext cx="4433898" cy="4318732"/>
          </a:xfrm>
        </p:spPr>
      </p:pic>
      <p:graphicFrame>
        <p:nvGraphicFramePr>
          <p:cNvPr id="16" name="Схема 15"/>
          <p:cNvGraphicFramePr/>
          <p:nvPr/>
        </p:nvGraphicFramePr>
        <p:xfrm>
          <a:off x="5119222" y="5286388"/>
          <a:ext cx="273892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 де МОПАССАН</a:t>
            </a:r>
            <a:endParaRPr lang="ru-RU" dirty="0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90598" y="1221960"/>
            <a:ext cx="6181242" cy="4635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15008" y="1071547"/>
            <a:ext cx="34289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Родился в НОРМАНДИИ. </a:t>
            </a:r>
            <a:endParaRPr lang="ru-RU" sz="2400" dirty="0"/>
          </a:p>
          <a:p>
            <a:r>
              <a:rPr lang="ru-RU" sz="2400" dirty="0" smtClean="0"/>
              <a:t>В замке  </a:t>
            </a:r>
            <a:r>
              <a:rPr lang="ru-RU" sz="2400" dirty="0" err="1" smtClean="0"/>
              <a:t>Миремениль</a:t>
            </a:r>
            <a:r>
              <a:rPr lang="ru-RU" sz="2400" dirty="0" smtClean="0"/>
              <a:t> Отец –д</a:t>
            </a:r>
            <a:r>
              <a:rPr lang="ru-RU" sz="2400" dirty="0" smtClean="0"/>
              <a:t>ворянин,</a:t>
            </a:r>
            <a:endParaRPr lang="ru-RU" sz="2400" dirty="0" smtClean="0"/>
          </a:p>
          <a:p>
            <a:r>
              <a:rPr lang="ru-RU" sz="2400" dirty="0" smtClean="0"/>
              <a:t> мать из богатой</a:t>
            </a:r>
          </a:p>
          <a:p>
            <a:r>
              <a:rPr lang="ru-RU" sz="2400" dirty="0"/>
              <a:t>б</a:t>
            </a:r>
            <a:r>
              <a:rPr lang="ru-RU" sz="2400" dirty="0" smtClean="0"/>
              <a:t>уржуазной семьи. Родители </a:t>
            </a:r>
            <a:r>
              <a:rPr lang="ru-RU" sz="2400" dirty="0"/>
              <a:t>р</a:t>
            </a:r>
            <a:r>
              <a:rPr lang="ru-RU" sz="2400" dirty="0" smtClean="0"/>
              <a:t>азошлись, </a:t>
            </a:r>
            <a:endParaRPr lang="ru-RU" sz="2400" dirty="0" smtClean="0"/>
          </a:p>
          <a:p>
            <a:r>
              <a:rPr lang="ru-RU" sz="2400" dirty="0" smtClean="0"/>
              <a:t>когда </a:t>
            </a:r>
            <a:r>
              <a:rPr lang="ru-RU" sz="2400" dirty="0" err="1" smtClean="0"/>
              <a:t>Ги</a:t>
            </a:r>
            <a:r>
              <a:rPr lang="ru-RU" sz="2400" dirty="0" smtClean="0"/>
              <a:t> было 6 лет</a:t>
            </a:r>
          </a:p>
          <a:p>
            <a:r>
              <a:rPr lang="ru-RU" sz="2400" dirty="0" smtClean="0"/>
              <a:t>В 13 лет поступил в духовную </a:t>
            </a:r>
          </a:p>
          <a:p>
            <a:r>
              <a:rPr lang="ru-RU" sz="2400" dirty="0" smtClean="0"/>
              <a:t>Семинарию, но был исключен после нескольких побегов. Его устроили в лицей в городе Руане.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9320383_4497432_mopass_1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2566146" cy="4708525"/>
          </a:xfrm>
        </p:spPr>
      </p:pic>
      <p:sp>
        <p:nvSpPr>
          <p:cNvPr id="5" name="TextBox 4"/>
          <p:cNvSpPr txBox="1"/>
          <p:nvPr/>
        </p:nvSpPr>
        <p:spPr>
          <a:xfrm>
            <a:off x="3643306" y="1357298"/>
            <a:ext cx="50720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Учился  Мопассан в КАННЕ на юридическом факультете. В 1870 г. был призван на военную службу, т.к. началась война с \</a:t>
            </a:r>
            <a:r>
              <a:rPr lang="ru-RU" sz="2400" dirty="0"/>
              <a:t>П</a:t>
            </a:r>
            <a:r>
              <a:rPr lang="ru-RU" sz="2400" dirty="0" smtClean="0"/>
              <a:t>руссией.</a:t>
            </a:r>
          </a:p>
          <a:p>
            <a:r>
              <a:rPr lang="ru-RU" sz="2400" dirty="0" smtClean="0"/>
              <a:t>После войны учиться было не за что и Мопассан стал мелким чиновником в Париже</a:t>
            </a:r>
          </a:p>
          <a:p>
            <a:r>
              <a:rPr lang="ru-RU" sz="2400" dirty="0" smtClean="0"/>
              <a:t>Увлекается литературой и гребным спортом.</a:t>
            </a:r>
          </a:p>
          <a:p>
            <a:r>
              <a:rPr lang="ru-RU" sz="2400" dirty="0" smtClean="0"/>
              <a:t>Среди друзей Мопассана -Гюстав Флобер, Эмиль Золя и Иван Тургенев. Флобер был наставником будущего писателя в литературе и долго не позволял ему печататься.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«МЕДАНСКИЙ СБОРНИК»</a:t>
            </a:r>
            <a:br>
              <a:rPr lang="ru-RU" dirty="0" smtClean="0"/>
            </a:br>
            <a:r>
              <a:rPr lang="ru-RU" dirty="0" smtClean="0"/>
              <a:t>1880 год</a:t>
            </a:r>
            <a:endParaRPr lang="ru-RU" dirty="0"/>
          </a:p>
        </p:txBody>
      </p:sp>
      <p:pic>
        <p:nvPicPr>
          <p:cNvPr id="4" name="Содержимое 3" descr="Gi_de_Mopassan__Pysh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3238516" cy="5084471"/>
          </a:xfrm>
        </p:spPr>
      </p:pic>
      <p:sp>
        <p:nvSpPr>
          <p:cNvPr id="5" name="TextBox 4"/>
          <p:cNvSpPr txBox="1"/>
          <p:nvPr/>
        </p:nvSpPr>
        <p:spPr>
          <a:xfrm>
            <a:off x="3500430" y="1571612"/>
            <a:ext cx="53578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этом сборнике под руководством Э.Золя были собраны новеллы о франко – прусской войне. Одна из новелл – «ПЫШКА» </a:t>
            </a:r>
            <a:r>
              <a:rPr lang="ru-RU" sz="2400" dirty="0" err="1" smtClean="0"/>
              <a:t>Ги</a:t>
            </a:r>
            <a:r>
              <a:rPr lang="ru-RU" sz="2400" dirty="0" smtClean="0"/>
              <a:t> де Мопассана.</a:t>
            </a:r>
          </a:p>
          <a:p>
            <a:r>
              <a:rPr lang="ru-RU" sz="2400" dirty="0" smtClean="0"/>
              <a:t>В этом же году вышел сборник стихов Мопассана. Он становится писателем.</a:t>
            </a:r>
          </a:p>
          <a:p>
            <a:r>
              <a:rPr lang="ru-RU" sz="2400" dirty="0" smtClean="0"/>
              <a:t>За 11 лет  он написал более 300 рассказов и новелл, 6 романов, 3 тома путевых очерков, множество газетных и журнальных статей, стихи и пьесы.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4"/>
            <a:r>
              <a:rPr lang="ru-RU" sz="3200" dirty="0" smtClean="0"/>
              <a:t>К концу 1880-х годов  наступает переутомление. Мопассан стал терять зрение.</a:t>
            </a:r>
          </a:p>
          <a:p>
            <a:pPr lvl="4"/>
            <a:r>
              <a:rPr lang="ru-RU" sz="3200" dirty="0" smtClean="0"/>
              <a:t>После смерти брата мысли о смерти не оставляют писателя, и в1892 г. после попытки самоубийства Мопассана помещают в психиатрическую клинику.</a:t>
            </a:r>
          </a:p>
          <a:p>
            <a:pPr lvl="4"/>
            <a:r>
              <a:rPr lang="ru-RU" sz="3200" dirty="0" smtClean="0"/>
              <a:t>6 июля 1893 г. писателя не стало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4225453_3906024_425pxRaoul_Verlet__Buste_de_Maupassa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6" y="1571612"/>
            <a:ext cx="3340773" cy="4708525"/>
          </a:xfrm>
        </p:spPr>
      </p:pic>
      <p:sp>
        <p:nvSpPr>
          <p:cNvPr id="5" name="TextBox 4"/>
          <p:cNvSpPr txBox="1"/>
          <p:nvPr/>
        </p:nvSpPr>
        <p:spPr>
          <a:xfrm>
            <a:off x="0" y="857232"/>
            <a:ext cx="478631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Через четыре года после смерти Мопассана в парижском парке МОНСО появилось его скульптурное изображение.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У подножья бюста писателя  с книгой в руке сидит задумчивая женщина, которая воплощает, по замыслу скульптора РАУЛЯ  ВЕРЛЕ, поклонницу творчества выдающегося автора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Эстетические взгляды и творческие принципы Мопассана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Реалистическое изображение жизни.</a:t>
            </a:r>
          </a:p>
          <a:p>
            <a:r>
              <a:rPr lang="ru-RU" sz="3600" dirty="0" smtClean="0"/>
              <a:t>Право </a:t>
            </a:r>
            <a:r>
              <a:rPr lang="ru-RU" sz="3600" dirty="0" smtClean="0"/>
              <a:t>х</a:t>
            </a:r>
            <a:r>
              <a:rPr lang="ru-RU" sz="3600" dirty="0" smtClean="0"/>
              <a:t>удожника на отбор характерных деталей и фактов, устранение побочного, случайного.</a:t>
            </a:r>
          </a:p>
          <a:p>
            <a:r>
              <a:rPr lang="ru-RU" sz="3600" dirty="0" smtClean="0"/>
              <a:t>Личностное начало в искусстве.</a:t>
            </a:r>
          </a:p>
          <a:p>
            <a:r>
              <a:rPr lang="ru-RU" sz="3600" dirty="0" smtClean="0"/>
              <a:t>Отказ от вычурности.</a:t>
            </a:r>
          </a:p>
          <a:p>
            <a:r>
              <a:rPr lang="ru-RU" sz="3600" dirty="0" smtClean="0"/>
              <a:t>Требование </a:t>
            </a:r>
            <a:r>
              <a:rPr lang="ru-RU" sz="3600" dirty="0" err="1" smtClean="0"/>
              <a:t>отточенности</a:t>
            </a:r>
            <a:r>
              <a:rPr lang="ru-RU" sz="3600" dirty="0" smtClean="0"/>
              <a:t> стиля 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ПЕРИОДИЗАЦИЯ ТВОРЧЕСТВА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ДВА ПЕРИОДА:</a:t>
            </a:r>
          </a:p>
          <a:p>
            <a:r>
              <a:rPr lang="en-US" dirty="0" smtClean="0"/>
              <a:t>I  </a:t>
            </a:r>
            <a:r>
              <a:rPr lang="ru-RU" dirty="0" smtClean="0"/>
              <a:t>пер. Первая половина      1880 – </a:t>
            </a:r>
            <a:r>
              <a:rPr lang="ru-RU" dirty="0" err="1" smtClean="0"/>
              <a:t>х</a:t>
            </a:r>
            <a:r>
              <a:rPr lang="ru-RU" dirty="0" smtClean="0"/>
              <a:t> годов (!880 – 1886) расцвет новеллистического творчества ( 10 сборников новелл, 2 романа «Жизнь» и «Милый друг»</a:t>
            </a:r>
          </a:p>
          <a:p>
            <a:r>
              <a:rPr lang="en-US" dirty="0" smtClean="0"/>
              <a:t>II </a:t>
            </a:r>
            <a:r>
              <a:rPr lang="ru-RU" dirty="0" smtClean="0"/>
              <a:t>пер.   1887 – 1891 годы. Четыре сборника рассказов, 2 сборника путевых заметок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171</TotalTime>
  <Words>601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ГИ де мопассан  </vt:lpstr>
      <vt:lpstr>АНРИ - РЕНЕ - АЛЬБЕР – ГИ  де МОПАССАН</vt:lpstr>
      <vt:lpstr>ГИ де МОПАССАН</vt:lpstr>
      <vt:lpstr>Слайд 4</vt:lpstr>
      <vt:lpstr>«МЕДАНСКИЙ СБОРНИК» 1880 год</vt:lpstr>
      <vt:lpstr>Слайд 6</vt:lpstr>
      <vt:lpstr>Слайд 7</vt:lpstr>
      <vt:lpstr>Эстетические взгляды и творческие принципы Мопассана</vt:lpstr>
      <vt:lpstr>ПЕРИОДИЗАЦИЯ ТВОРЧЕСТВА</vt:lpstr>
      <vt:lpstr>Тематика новелл Мопассана</vt:lpstr>
      <vt:lpstr>Тематика новелл Мопассана</vt:lpstr>
      <vt:lpstr>Слайд 12</vt:lpstr>
      <vt:lpstr>Тематика новелл Мопассана</vt:lpstr>
      <vt:lpstr>Тематика новелл Мопассана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 де мопассан  </dc:title>
  <dc:creator>Owner</dc:creator>
  <cp:lastModifiedBy>Owner</cp:lastModifiedBy>
  <cp:revision>18</cp:revision>
  <dcterms:created xsi:type="dcterms:W3CDTF">2015-08-08T11:17:05Z</dcterms:created>
  <dcterms:modified xsi:type="dcterms:W3CDTF">2015-08-08T14:08:23Z</dcterms:modified>
</cp:coreProperties>
</file>