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8" r:id="rId14"/>
    <p:sldId id="260" r:id="rId15"/>
    <p:sldId id="263" r:id="rId16"/>
    <p:sldId id="264" r:id="rId17"/>
    <p:sldId id="265" r:id="rId18"/>
    <p:sldId id="261" r:id="rId19"/>
    <p:sldId id="26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CCFF"/>
    <a:srgbClr val="FFCCCC"/>
    <a:srgbClr val="CC99FF"/>
    <a:srgbClr val="FF99CC"/>
    <a:srgbClr val="7A007A"/>
    <a:srgbClr val="6600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C16049-DE88-49CE-B7B7-8CB3A78282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A83A2-7E99-4717-B0C3-B2A396EDB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3C3D70-9F51-4133-B3D2-86FBCDED9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BB422-2E1C-4D25-BB15-A1F7639B93F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028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50FBC2-D164-4D31-917C-68C16BE5B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727350-B726-4B71-A82D-26CD0F9050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C27CE7-4885-448F-B8A8-DE2651FC4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78FF5-2B98-4446-AA4C-FCE46D6F32D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1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8F661-93C3-45FC-B927-38B1511BB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FB995-E454-4916-9564-07389AC7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D2C5F7-F3D6-477E-A9FF-952A62A5E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3308C-7219-4F4C-B4D3-DF2E015D0BF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388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BD124-5529-49B5-A719-13B2702C3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9800E-4A90-4978-AF2F-74B92914B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D216E-DBD6-4620-91E6-CD9253CB5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0B71D-9748-4A7F-A3BA-2BC0590EB91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33669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6F184-ECC0-4515-95EA-9CB795DB9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CCE52-3003-494B-808E-7596F85CD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BA2F8-9CAE-41F7-9CCF-BA65C16E9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3C468-83AE-4E62-A188-15FB54B6730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499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1094BBE-AA01-4180-BECC-E2B147A3A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8C9BAE-F4FA-4466-A918-C71EB6B44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29C50B2-36BD-4DA5-B26E-28C0C04C1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AEE14-E822-4849-AB49-0FD37D43814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7432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F27341-68BE-40B0-A4FB-671A0C996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F0AEB-C493-4C95-8AA0-0F1A8BE43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85DDCA-3207-439B-AD77-E00CB2DA7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6D705-8D79-4CE0-B8C2-9ED2E5D3F3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078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32B101-B2BD-4D11-B213-B64C03BE0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7448C-BB37-49CE-A6D1-6505F6423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07D039-63DA-4423-93FC-986F83430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A1757-5992-4860-BCA5-D25ACC3B6E7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4496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4DCD0-EEFD-404F-9695-9561732B2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AAC3B-CB7F-4A01-B48E-101075B34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E92CA-F2E0-426D-A80C-C63B63ACC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6982E-BFB4-4B39-BDC5-958380C598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732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5E5C7D6-1687-430A-BCD9-FCBC87AA7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4E2F16-B97D-4783-B2FC-71779BC92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2109AF-267C-4C63-81F2-30174102E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54148-2DD6-4404-A171-209F4671031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087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61ABDE-663C-4B7B-B7AA-4ACFCA632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BBCCA5-ED6B-45CD-9BDA-E83490C4C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F10CC6-3CD6-4476-A2D3-48E11734AB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F030C-155D-4C83-AAA9-6FECCD0A6AC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524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74B822-2630-41A9-B7C6-1CB7AD3BA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F4386D-B37E-47CB-86FE-CD12679E63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D4AA3B-62D7-4038-BD3C-EE6EB1AF0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85CE5-9012-4C9A-A240-4C50A4F551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111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7DFAC-A470-449B-A0F2-38F3F61C1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C033C-A8F8-428C-91A0-867D17014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C129FD-409D-4FF5-8692-9A024B3F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34277-877C-4D0B-BB60-B9C52503BAB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714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DD473-73C0-44DD-BBC3-324156915D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17582F-E51C-4AB7-AA6B-EF9A2420C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33B9A-4C4D-4FF5-BAFF-564E980D5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44919-591C-4717-8EB0-60082BB6D73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61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4B8D11-B88B-4B2F-BE02-7A4133F14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9FB6C7-7539-4A98-8674-EDBD63351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1C434F-5C7D-4A12-8A4D-71294DC4B4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EBB1DF-1EF9-4925-A4FF-DA6553727C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75B468-F7BF-4B49-AEA7-646DE0315A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4853C4-9CB4-460B-8636-8919E63DE87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20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23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99F029D-E977-42F1-9767-589712F4B8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en-US" sz="5400">
                <a:solidFill>
                  <a:srgbClr val="FF99CC"/>
                </a:solidFill>
                <a:latin typeface="Monotype Corsiva" panose="03010101010201010101" pitchFamily="66" charset="0"/>
              </a:rPr>
              <a:t>ИМПРЕССИОНИЗМ</a:t>
            </a:r>
          </a:p>
        </p:txBody>
      </p:sp>
      <p:sp>
        <p:nvSpPr>
          <p:cNvPr id="2051" name="Подзаголовок 4">
            <a:extLst>
              <a:ext uri="{FF2B5EF4-FFF2-40B4-BE49-F238E27FC236}">
                <a16:creationId xmlns:a16="http://schemas.microsoft.com/office/drawing/2014/main" id="{22EEF6C0-7F80-4833-BAAD-734793A2B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319" y="3429000"/>
            <a:ext cx="6400800" cy="2109234"/>
          </a:xfrm>
        </p:spPr>
        <p:txBody>
          <a:bodyPr/>
          <a:lstStyle/>
          <a:p>
            <a:pPr algn="l" eaLnBrk="1" hangingPunct="1"/>
            <a:r>
              <a:rPr lang="ru-RU" altLang="en-US">
                <a:solidFill>
                  <a:srgbClr val="FFCCFF"/>
                </a:solidFill>
              </a:rPr>
              <a:t>Работа Элтемировой Д.А. ИЗО         …………….8 класс………………..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BA8EEDEC-C239-49A4-838D-6515207D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24590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id="{EDD85C26-3331-4F1C-B9CE-727FD36C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16338"/>
            <a:ext cx="32766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>
            <a:extLst>
              <a:ext uri="{FF2B5EF4-FFF2-40B4-BE49-F238E27FC236}">
                <a16:creationId xmlns:a16="http://schemas.microsoft.com/office/drawing/2014/main" id="{09CFC1C7-F16F-4D7E-82E9-6F8E90364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2131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400">
                <a:solidFill>
                  <a:srgbClr val="CC66FF"/>
                </a:solidFill>
              </a:rPr>
              <a:t>«Нана», 1877</a:t>
            </a: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1AF69E81-B3CB-40C5-90AD-6BCF1DDA8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308725"/>
            <a:ext cx="324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000">
                <a:solidFill>
                  <a:srgbClr val="CC66FF"/>
                </a:solidFill>
              </a:rPr>
              <a:t>«Морской пейзаж», 1873</a:t>
            </a: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3423B2EF-6C01-4E7A-957A-F00AD9CC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5040313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3200">
                <a:solidFill>
                  <a:srgbClr val="CC66FF"/>
                </a:solidFill>
                <a:latin typeface="Monotype Corsiva" panose="03010101010201010101" pitchFamily="66" charset="0"/>
              </a:rPr>
              <a:t>В 1874 - в год первой выставки импрессионистов, Мане едет в «малую столицу импрессионизма» Аржантей, где работают К.Моне и О.Ренуар. Мазок в его картинах становится более дробным, способным чутко улавливать и передавать нюансы изменчивой жизни природы. В «Нана» художник создает образ содержанки в духе романов Золя.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5770F6D-3363-4E44-935C-103321B4D2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>
                <a:solidFill>
                  <a:srgbClr val="CC66FF"/>
                </a:solidFill>
              </a:rPr>
              <a:t>Поздние произведения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C4A2625C-2577-4CB3-A988-90CB0EFAE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981075"/>
            <a:ext cx="27178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BE88D1D1-4A74-40B3-93D1-E6D049F3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29114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>
            <a:extLst>
              <a:ext uri="{FF2B5EF4-FFF2-40B4-BE49-F238E27FC236}">
                <a16:creationId xmlns:a16="http://schemas.microsoft.com/office/drawing/2014/main" id="{0580F5E8-8E0B-4D18-B725-9181ACDB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33825"/>
            <a:ext cx="314801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ACF1D49F-D072-4723-821E-A9BA11B64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41663"/>
            <a:ext cx="27828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BDF3960B-2355-4480-981B-F8F01099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39878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850726BD-08DB-437C-B66F-D68C2904C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4500563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800">
                <a:solidFill>
                  <a:srgbClr val="CC66FF"/>
                </a:solidFill>
                <a:latin typeface="Monotype Corsiva" panose="03010101010201010101" pitchFamily="66" charset="0"/>
              </a:rPr>
              <a:t>Синтезом предшествующих художественных исканий Мане явилась картина « Бар «Фоли –Бержер»(1881 -82). Скучающая барменша на фоне огромного зеркала, в котором отражается зал с посетителями, кажется одинокой среди великолепия разноцветных бутылок, цветов в бокале и фруктов в хрустальной вазе. Тема «выключенности» человека из среды и тут остается главной.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CF9CEB59-1C42-4D43-97E5-CDA8D93F6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>
                <a:solidFill>
                  <a:srgbClr val="FFCCFF"/>
                </a:solidFill>
                <a:latin typeface="Georgia" panose="02040502050405020303" pitchFamily="18" charset="0"/>
              </a:rPr>
              <a:t>Дега Эдгар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C899DA13-BFB1-45D7-AD40-CAA2C55D63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400"/>
              <a:t>    </a:t>
            </a:r>
            <a:r>
              <a:rPr lang="ru-RU" altLang="en-US" sz="2800">
                <a:solidFill>
                  <a:srgbClr val="CC99FF"/>
                </a:solidFill>
                <a:latin typeface="Monotype Corsiva" panose="03010101010201010101" pitchFamily="66" charset="0"/>
              </a:rPr>
              <a:t>Французский живописец, график и скульптор. Представитель импрессионизма. Картины отличаются динамичным восприятием современной жизни, со строго выверенной асимметричной композицией, гибким и точным рисунком, неожиданными ракурсами фигур.</a:t>
            </a:r>
          </a:p>
        </p:txBody>
      </p:sp>
      <p:sp>
        <p:nvSpPr>
          <p:cNvPr id="14340" name="Rectangle 7">
            <a:extLst>
              <a:ext uri="{FF2B5EF4-FFF2-40B4-BE49-F238E27FC236}">
                <a16:creationId xmlns:a16="http://schemas.microsoft.com/office/drawing/2014/main" id="{BA436358-0AAE-4E4F-9E5B-C7D0D0966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981075"/>
            <a:ext cx="446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/>
              <a:t>(</a:t>
            </a:r>
            <a:r>
              <a:rPr lang="ru-RU" altLang="en-US" sz="2000">
                <a:solidFill>
                  <a:srgbClr val="FFCCFF"/>
                </a:solidFill>
              </a:rPr>
              <a:t>19 июля 1834— 27 сентября 1917),</a:t>
            </a:r>
          </a:p>
        </p:txBody>
      </p:sp>
      <p:pic>
        <p:nvPicPr>
          <p:cNvPr id="14341" name="Picture 8" descr="d03035i">
            <a:extLst>
              <a:ext uri="{FF2B5EF4-FFF2-40B4-BE49-F238E27FC236}">
                <a16:creationId xmlns:a16="http://schemas.microsoft.com/office/drawing/2014/main" id="{8886BE57-204C-4811-B848-C8C2F80017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73238"/>
            <a:ext cx="3363912" cy="3744912"/>
          </a:xfrm>
          <a:noFill/>
        </p:spPr>
      </p:pic>
      <p:sp>
        <p:nvSpPr>
          <p:cNvPr id="14342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FFFCAB0-229C-484A-932F-259B21BC7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576262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D7A7DA-A50B-4B4F-B59D-86BFEE095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88913"/>
            <a:ext cx="50482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7C823563-A105-4A49-9939-89C6DCA60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i="1">
                <a:solidFill>
                  <a:srgbClr val="FFCCFF"/>
                </a:solidFill>
              </a:rPr>
              <a:t>Ранние работы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6063FB0-D9DC-4A2E-87C6-1C797AE0030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400">
                <a:solidFill>
                  <a:srgbClr val="CC99FF"/>
                </a:solidFill>
              </a:rPr>
              <a:t>   </a:t>
            </a:r>
            <a:r>
              <a:rPr lang="ru-RU" altLang="en-US" sz="2400">
                <a:solidFill>
                  <a:srgbClr val="CC99FF"/>
                </a:solidFill>
                <a:latin typeface="Palatino Linotype" panose="02040502050505030304" pitchFamily="18" charset="0"/>
              </a:rPr>
              <a:t>Дега блестящий рисовальщик, душа его искусства — линия, быстрая, точная, стремительная. Несколько штрихов бывает достаточно, чтобы схватить характерную позу, профессиональный жест: «Голубые танцовщицы» , «Оркестр оперы»</a:t>
            </a:r>
          </a:p>
        </p:txBody>
      </p:sp>
      <p:pic>
        <p:nvPicPr>
          <p:cNvPr id="15364" name="Picture 6" descr="Голубые танцовщицы">
            <a:extLst>
              <a:ext uri="{FF2B5EF4-FFF2-40B4-BE49-F238E27FC236}">
                <a16:creationId xmlns:a16="http://schemas.microsoft.com/office/drawing/2014/main" id="{B89B0558-0A9B-47BD-BC9D-56727C0F06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3689350" cy="4105275"/>
          </a:xfrm>
          <a:noFill/>
        </p:spPr>
      </p:pic>
      <p:sp>
        <p:nvSpPr>
          <p:cNvPr id="15365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3CD0CEF-206C-4C9F-AAE9-A708CEC2D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576262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B0D5C6-A584-45FC-AA43-7D3A419CA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88913"/>
            <a:ext cx="50482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6386ADE-129E-46A3-A428-7DB56FE54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>
                <a:solidFill>
                  <a:srgbClr val="7A007A"/>
                </a:solidFill>
                <a:latin typeface="Monotype Corsiva" panose="03010101010201010101" pitchFamily="66" charset="0"/>
              </a:rPr>
              <a:t>Цикл театральных работ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C0DB5EC-E89A-4D51-B7DD-CE3E830C14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400">
                <a:solidFill>
                  <a:srgbClr val="FFCCCC"/>
                </a:solidFill>
              </a:rPr>
              <a:t>   Он показывает все стороны театра: феерию и рутину,  красивые представления и утомительные репетиции. Он стремится передать мгновенное, неуловимое движение — отсюда его интерес к миру театра, кулис, балету, цирку: балерины, оркестр, азартные, ловкие жокеи, взволнованные толпы зрителей.</a:t>
            </a:r>
          </a:p>
        </p:txBody>
      </p:sp>
      <p:pic>
        <p:nvPicPr>
          <p:cNvPr id="16388" name="Picture 8">
            <a:extLst>
              <a:ext uri="{FF2B5EF4-FFF2-40B4-BE49-F238E27FC236}">
                <a16:creationId xmlns:a16="http://schemas.microsoft.com/office/drawing/2014/main" id="{5538CFD0-E0FC-47C8-9B72-1D45810098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3578225" cy="3981450"/>
          </a:xfrm>
          <a:noFill/>
        </p:spPr>
      </p:pic>
      <p:sp>
        <p:nvSpPr>
          <p:cNvPr id="16389" name="Text Box 9">
            <a:extLst>
              <a:ext uri="{FF2B5EF4-FFF2-40B4-BE49-F238E27FC236}">
                <a16:creationId xmlns:a16="http://schemas.microsoft.com/office/drawing/2014/main" id="{871F5FD0-DCCD-44B2-992C-75F43730E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49950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000">
                <a:solidFill>
                  <a:srgbClr val="FFCCCC"/>
                </a:solidFill>
              </a:rPr>
              <a:t>Красные танцовщицы; 1884</a:t>
            </a:r>
            <a:r>
              <a:rPr lang="ru-RU" altLang="en-US"/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Танцовщицы на поклонах">
            <a:extLst>
              <a:ext uri="{FF2B5EF4-FFF2-40B4-BE49-F238E27FC236}">
                <a16:creationId xmlns:a16="http://schemas.microsoft.com/office/drawing/2014/main" id="{53FE4785-3269-48B8-AC8E-E28D8C67087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476250"/>
            <a:ext cx="3705225" cy="2767013"/>
          </a:xfrm>
          <a:noFill/>
        </p:spPr>
      </p:pic>
      <p:pic>
        <p:nvPicPr>
          <p:cNvPr id="17411" name="Picture 12" descr="Танц класс">
            <a:extLst>
              <a:ext uri="{FF2B5EF4-FFF2-40B4-BE49-F238E27FC236}">
                <a16:creationId xmlns:a16="http://schemas.microsoft.com/office/drawing/2014/main" id="{213A82F2-0B82-4372-AECB-A56344A1B8D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789363"/>
            <a:ext cx="3489325" cy="2605087"/>
          </a:xfrm>
          <a:noFill/>
        </p:spPr>
      </p:pic>
      <p:pic>
        <p:nvPicPr>
          <p:cNvPr id="17412" name="Picture 14" descr="Зеленые танцовщицы">
            <a:extLst>
              <a:ext uri="{FF2B5EF4-FFF2-40B4-BE49-F238E27FC236}">
                <a16:creationId xmlns:a16="http://schemas.microsoft.com/office/drawing/2014/main" id="{40B7DB7F-8B54-49A8-B984-F4F36B4C85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3343275" cy="37211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Звезда балета">
            <a:extLst>
              <a:ext uri="{FF2B5EF4-FFF2-40B4-BE49-F238E27FC236}">
                <a16:creationId xmlns:a16="http://schemas.microsoft.com/office/drawing/2014/main" id="{38E4FC5E-F481-493C-8439-CB7C160ACB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57338"/>
            <a:ext cx="3471863" cy="3863975"/>
          </a:xfrm>
          <a:noFill/>
        </p:spPr>
      </p:pic>
      <p:pic>
        <p:nvPicPr>
          <p:cNvPr id="18435" name="Picture 9" descr="Оркестр">
            <a:extLst>
              <a:ext uri="{FF2B5EF4-FFF2-40B4-BE49-F238E27FC236}">
                <a16:creationId xmlns:a16="http://schemas.microsoft.com/office/drawing/2014/main" id="{29958F36-D28C-4737-BEB5-0D944BE6FD2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04813"/>
            <a:ext cx="2524125" cy="2808287"/>
          </a:xfrm>
          <a:noFill/>
        </p:spPr>
      </p:pic>
      <p:pic>
        <p:nvPicPr>
          <p:cNvPr id="18436" name="Picture 10" descr="Урок танца">
            <a:extLst>
              <a:ext uri="{FF2B5EF4-FFF2-40B4-BE49-F238E27FC236}">
                <a16:creationId xmlns:a16="http://schemas.microsoft.com/office/drawing/2014/main" id="{C03F40D8-941B-4C69-A87F-0C8819C6BD1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500438"/>
            <a:ext cx="2744788" cy="305435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376E0E2E-8CDC-4948-8DEE-E2B0D26697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04813"/>
            <a:ext cx="4038600" cy="5903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400">
                <a:solidFill>
                  <a:srgbClr val="FFCCFF"/>
                </a:solidFill>
              </a:rPr>
              <a:t>   Дега тонкий колорист, его пастели то гармоничные, светлые, то, напротив, построены на резких цветовых контрастах. Картины его кажутся случайно выхваченными из потока жизни сценами, но «случайность» эта — плод продуманной композиции, где срезанный фрагмент фигуры, здания подчеркивает непосредственность впечатления.</a:t>
            </a:r>
          </a:p>
        </p:txBody>
      </p:sp>
      <p:pic>
        <p:nvPicPr>
          <p:cNvPr id="19459" name="Picture 7" descr="Мал девочка">
            <a:extLst>
              <a:ext uri="{FF2B5EF4-FFF2-40B4-BE49-F238E27FC236}">
                <a16:creationId xmlns:a16="http://schemas.microsoft.com/office/drawing/2014/main" id="{039BEB16-90FB-4073-BCF1-FB3E1B13F7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412875"/>
            <a:ext cx="4643438" cy="3467100"/>
          </a:xfrm>
          <a:noFill/>
        </p:spPr>
      </p:pic>
      <p:sp>
        <p:nvSpPr>
          <p:cNvPr id="19460" name="Text Box 8">
            <a:extLst>
              <a:ext uri="{FF2B5EF4-FFF2-40B4-BE49-F238E27FC236}">
                <a16:creationId xmlns:a16="http://schemas.microsoft.com/office/drawing/2014/main" id="{4C347722-363C-48F8-8C38-7BE7249A4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157788"/>
            <a:ext cx="33829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000">
                <a:solidFill>
                  <a:srgbClr val="FFCCCC"/>
                </a:solidFill>
              </a:rPr>
              <a:t>Маленькая девочка с бонной на пляже. 1876-1877 г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8957C19F-A0C9-4A6E-9ED7-D27F5850A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i="1">
                <a:solidFill>
                  <a:srgbClr val="CC99FF"/>
                </a:solidFill>
                <a:latin typeface="Georgia" panose="02040502050405020303" pitchFamily="18" charset="0"/>
              </a:rPr>
              <a:t>Поздние работы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15928CC-D5D2-4AD1-924C-05865C183D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400"/>
              <a:t>    </a:t>
            </a:r>
            <a:r>
              <a:rPr lang="ru-RU" altLang="en-US" sz="2400">
                <a:solidFill>
                  <a:srgbClr val="FFCCCC"/>
                </a:solidFill>
              </a:rPr>
              <a:t>Дега много путешествовал по Франции, побывал в Бельгии, в Америке у родственников матери в Нью-Орлеане, но главное из его наблюдений – Париж.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400">
                <a:solidFill>
                  <a:srgbClr val="FFCCCC"/>
                </a:solidFill>
              </a:rPr>
              <a:t>    Здесь он создает знаменитый «Абсент» -  1876.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400">
                <a:solidFill>
                  <a:srgbClr val="FFCCCC"/>
                </a:solidFill>
              </a:rPr>
              <a:t> </a:t>
            </a:r>
          </a:p>
        </p:txBody>
      </p:sp>
      <p:pic>
        <p:nvPicPr>
          <p:cNvPr id="20484" name="Picture 6" descr="абсент">
            <a:extLst>
              <a:ext uri="{FF2B5EF4-FFF2-40B4-BE49-F238E27FC236}">
                <a16:creationId xmlns:a16="http://schemas.microsoft.com/office/drawing/2014/main" id="{1159AA89-A608-4E0A-A119-F0A3308D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16113"/>
            <a:ext cx="3213100" cy="357663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64F44F09-3E6B-4E8B-A7E8-3F84E92D6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800">
                <a:solidFill>
                  <a:schemeClr val="accent2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ru-RU" altLang="en-US" sz="2800" b="1" i="1">
                <a:solidFill>
                  <a:srgbClr val="CC99FF"/>
                </a:solidFill>
                <a:latin typeface="Palatino Linotype" panose="02040502050505030304" pitchFamily="18" charset="0"/>
              </a:rPr>
              <a:t>ИМПРЕССИОНИЗМ (от франц. impression — впечатление), направление в искусстве последней трети 19 — нач. 20 вв., представители которого стремились наиболее естественно и непредвзято запечатлеть реальный мир в его подвижности и изменчивости, передать свои мимолетные впечатления</a:t>
            </a:r>
            <a:r>
              <a:rPr lang="ru-RU" altLang="en-US" sz="2800" b="1" i="1">
                <a:solidFill>
                  <a:schemeClr val="accent2"/>
                </a:solidFill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2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E4620BB-30C9-4EFB-AE31-9D1EE797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576262" cy="3603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413B057-D3EF-44BE-AFF5-6043E5101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88913"/>
            <a:ext cx="504825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889B54E-448B-4055-AEB8-30CB3541B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4000">
                <a:solidFill>
                  <a:srgbClr val="FFCCFF"/>
                </a:solidFill>
                <a:latin typeface="Georgia" panose="02040502050405020303" pitchFamily="18" charset="0"/>
              </a:rPr>
              <a:t>Мане Эдуард</a:t>
            </a:r>
            <a:br>
              <a:rPr lang="ru-RU" altLang="en-US" sz="4000">
                <a:solidFill>
                  <a:srgbClr val="FFCCFF"/>
                </a:solidFill>
                <a:latin typeface="Georgia" panose="02040502050405020303" pitchFamily="18" charset="0"/>
              </a:rPr>
            </a:br>
            <a:r>
              <a:rPr lang="ru-RU" altLang="en-US" sz="2400">
                <a:solidFill>
                  <a:srgbClr val="FFCCCC"/>
                </a:solidFill>
              </a:rPr>
              <a:t>(23 января 1832— 30 апреля 1883)</a:t>
            </a:r>
            <a:br>
              <a:rPr lang="ru-RU" altLang="en-US" sz="2400">
                <a:solidFill>
                  <a:srgbClr val="CC99FF"/>
                </a:solidFill>
              </a:rPr>
            </a:br>
            <a:endParaRPr lang="ru-RU" altLang="en-US" sz="2400">
              <a:solidFill>
                <a:srgbClr val="CC99FF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2F0DD67-8DB5-4425-AE15-4CDC46892D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1719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800"/>
              <a:t> </a:t>
            </a:r>
            <a:r>
              <a:rPr lang="ru-RU" altLang="en-US" sz="2800">
                <a:solidFill>
                  <a:srgbClr val="CC99FF"/>
                </a:solidFill>
                <a:latin typeface="Georgia" panose="02040502050405020303" pitchFamily="18" charset="0"/>
              </a:rPr>
              <a:t>   </a:t>
            </a:r>
            <a:r>
              <a:rPr lang="ru-RU" altLang="en-US" sz="2800" b="1">
                <a:solidFill>
                  <a:srgbClr val="CC66FF"/>
                </a:solidFill>
                <a:latin typeface="Monotype Corsiva" panose="03010101010201010101" pitchFamily="66" charset="0"/>
              </a:rPr>
              <a:t>Французский живописец. Один из основоположников импрессионизма.</a:t>
            </a:r>
          </a:p>
          <a:p>
            <a:pPr eaLnBrk="1" hangingPunct="1">
              <a:buFontTx/>
              <a:buNone/>
            </a:pPr>
            <a:r>
              <a:rPr lang="ru-RU" altLang="en-US" sz="2800" b="1">
                <a:solidFill>
                  <a:srgbClr val="CC66FF"/>
                </a:solidFill>
                <a:latin typeface="Monotype Corsiva" panose="03010101010201010101" pitchFamily="66" charset="0"/>
              </a:rPr>
              <a:t>     Ранним работам Мане присущи свежесть и острота восприятия («Завтрак в мастерской», 1868; «Бар «Фоли-Бержер», 1881-1882 , «Аржантей», 1874, «Цветы»)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E9BCB5F-D730-418F-8B54-2C8B983E07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16113"/>
            <a:ext cx="3105150" cy="3455987"/>
          </a:xfrm>
          <a:noFill/>
        </p:spPr>
      </p:pic>
      <p:pic>
        <p:nvPicPr>
          <p:cNvPr id="4101" name="Picture 7">
            <a:extLst>
              <a:ext uri="{FF2B5EF4-FFF2-40B4-BE49-F238E27FC236}">
                <a16:creationId xmlns:a16="http://schemas.microsoft.com/office/drawing/2014/main" id="{AB90323F-CB64-4A67-BE68-81C0C16F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00213"/>
            <a:ext cx="3624263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217FAB-C748-47D3-B301-B3319C2C3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altLang="en-US" i="1">
                <a:solidFill>
                  <a:srgbClr val="CC66FF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Испанская тема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7BD8830-7C62-4EA6-A154-D9F8FCCBF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>
                <a:solidFill>
                  <a:srgbClr val="CC66FF"/>
                </a:solidFill>
                <a:latin typeface="Monotype Corsiva" panose="03010101010201010101" pitchFamily="66" charset="0"/>
              </a:rPr>
              <a:t>Первое значительное произведение- картина «Любитель абсента»(1858-59)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>
                <a:solidFill>
                  <a:srgbClr val="CC66FF"/>
                </a:solidFill>
                <a:latin typeface="Monotype Corsiva" panose="03010101010201010101" pitchFamily="66" charset="0"/>
              </a:rPr>
              <a:t>В традициях старых мастеров исполнен и «Портрет родителей»(1860,Париж),выполненный как жанровая картина.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>
                <a:solidFill>
                  <a:srgbClr val="CC66FF"/>
                </a:solidFill>
                <a:latin typeface="Monotype Corsiva" panose="03010101010201010101" pitchFamily="66" charset="0"/>
              </a:rPr>
              <a:t>Одновременно художник разрабатывает «испанскую тему», создает «Лолу из Валенсии»(1862)- портрет испанской артистки на фоне театральных кулис.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>
                <a:solidFill>
                  <a:srgbClr val="CC66FF"/>
                </a:solidFill>
                <a:latin typeface="Monotype Corsiva" panose="03010101010201010101" pitchFamily="66" charset="0"/>
              </a:rPr>
              <a:t>К «испанскому циклу» относятся также «Гитарерро» и «Викторина Меран в костюме эспады»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B08810D2-2EF5-42F7-837D-8483C5F66EE7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412875"/>
            <a:ext cx="3559175" cy="3960813"/>
          </a:xfrm>
        </p:spPr>
      </p:pic>
      <p:sp>
        <p:nvSpPr>
          <p:cNvPr id="6147" name="Text Box 4">
            <a:extLst>
              <a:ext uri="{FF2B5EF4-FFF2-40B4-BE49-F238E27FC236}">
                <a16:creationId xmlns:a16="http://schemas.microsoft.com/office/drawing/2014/main" id="{BABAF0FE-62BE-4FD5-BE3C-C773075D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8" y="5734050"/>
            <a:ext cx="3960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400">
                <a:solidFill>
                  <a:srgbClr val="CC99FF"/>
                </a:solidFill>
              </a:rPr>
              <a:t>«Музыка в Тюильри»,                 1862, Лондон</a:t>
            </a:r>
          </a:p>
        </p:txBody>
      </p:sp>
      <p:sp>
        <p:nvSpPr>
          <p:cNvPr id="6148" name="Text Box 11">
            <a:extLst>
              <a:ext uri="{FF2B5EF4-FFF2-40B4-BE49-F238E27FC236}">
                <a16:creationId xmlns:a16="http://schemas.microsoft.com/office/drawing/2014/main" id="{90068358-95DA-4044-8369-EDCC047C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96975"/>
            <a:ext cx="33829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3200">
                <a:solidFill>
                  <a:srgbClr val="CC66FF"/>
                </a:solidFill>
                <a:latin typeface="Monotype Corsiva" panose="03010101010201010101" pitchFamily="66" charset="0"/>
              </a:rPr>
              <a:t>Увлечение испанской темой заметно ослабевает после поездки в Испанию в 1865. Картина «Музыка в Тюильри»- образ нарядно одетой толпы в оболочке бытового жанра.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F2C42F8-1E00-4174-B424-0A6C5CCB9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>
                <a:solidFill>
                  <a:srgbClr val="CC66FF"/>
                </a:solidFill>
              </a:rPr>
              <a:t>«Завтрак на траве»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904558B-8260-4AC9-A646-6CB277077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>
                <a:solidFill>
                  <a:srgbClr val="CC66FF"/>
                </a:solidFill>
                <a:latin typeface="Monotype Corsiva" panose="03010101010201010101" pitchFamily="66" charset="0"/>
              </a:rPr>
              <a:t>В 1863 Мане пишет картину «Завтрак на траве», которая под названием «Купание» была выставлена в скандально известном Салоне отверженных, где экспонировались произведения, не принятые официальным жюри. Разрушая традиционные каноны бытовой живописи,отказываясь от четкой мотивировки,Мане воспользовался иконографическими мотивами картин Тициана, Ватто, Курбе.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4030582E-9314-4351-95CF-B6416EB1D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3673475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800">
                <a:solidFill>
                  <a:srgbClr val="CC66FF"/>
                </a:solidFill>
                <a:latin typeface="Monotype Corsiva" panose="03010101010201010101" pitchFamily="66" charset="0"/>
              </a:rPr>
              <a:t>В том же году Мане пишет «Олимпию». В представленном здесь образе обнаженной женщины на ложе( как и в «Завтраке на траве», это Викторина Меран, в ногах женщины помещена черная кошка- бодлеровский символ из «Цветов зла»), присутствуют и приметы нового времени- черты марионетки и фетиша.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9DE90875-8ED2-4FCA-852E-0E276D55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3235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>
            <a:extLst>
              <a:ext uri="{FF2B5EF4-FFF2-40B4-BE49-F238E27FC236}">
                <a16:creationId xmlns:a16="http://schemas.microsoft.com/office/drawing/2014/main" id="{5FF0EAED-3798-48BC-B06B-26270C4D4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33004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>
            <a:extLst>
              <a:ext uri="{FF2B5EF4-FFF2-40B4-BE49-F238E27FC236}">
                <a16:creationId xmlns:a16="http://schemas.microsoft.com/office/drawing/2014/main" id="{91910B6A-00AC-4FA0-9738-F3C20E92BA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z="4000">
                <a:solidFill>
                  <a:srgbClr val="CC66FF"/>
                </a:solidFill>
                <a:latin typeface="Monotype Corsiva" panose="03010101010201010101" pitchFamily="66" charset="0"/>
              </a:rPr>
              <a:t>К примерам чистой живописи относятся «Флейтист» и «Христос и ангелы»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0A3BB18F-FC6A-4F15-B9F1-4A0A849E6CA7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33375"/>
            <a:ext cx="5627688" cy="3992563"/>
          </a:xfrm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B2DB9173-9A69-4324-97F2-EF8601A0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365625"/>
            <a:ext cx="82073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800">
                <a:solidFill>
                  <a:srgbClr val="CC66FF"/>
                </a:solidFill>
                <a:latin typeface="Monotype Corsiva" panose="03010101010201010101" pitchFamily="66" charset="0"/>
              </a:rPr>
              <a:t>В1867 Мане строит собственный павильон на всемирной выставке в Париже, для которой он создает не без влияния Гойи картину «Расстрел императора Мексики Максимилиана», повествующую о бесславной кончине ставленника Наполеона</a:t>
            </a:r>
            <a:r>
              <a:rPr lang="en-US" altLang="en-US" sz="2800">
                <a:solidFill>
                  <a:srgbClr val="CC66FF"/>
                </a:solidFill>
                <a:latin typeface="Monotype Corsiva" panose="03010101010201010101" pitchFamily="66" charset="0"/>
              </a:rPr>
              <a:t> III</a:t>
            </a:r>
            <a:r>
              <a:rPr lang="ru-RU" altLang="en-US" sz="2800">
                <a:solidFill>
                  <a:srgbClr val="CC66FF"/>
                </a:solidFill>
                <a:latin typeface="Monotype Corsiva" panose="03010101010201010101" pitchFamily="66" charset="0"/>
              </a:rPr>
              <a:t> на мексиканский престол.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737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ИМПРЕССИОНИЗМ</vt:lpstr>
      <vt:lpstr>Презентация PowerPoint</vt:lpstr>
      <vt:lpstr>Мане Эдуард (23 января 1832— 30 апреля 1883) </vt:lpstr>
      <vt:lpstr>Испанская тема</vt:lpstr>
      <vt:lpstr>Презентация PowerPoint</vt:lpstr>
      <vt:lpstr>«Завтрак на траве»</vt:lpstr>
      <vt:lpstr>Презентация PowerPoint</vt:lpstr>
      <vt:lpstr>К примерам чистой живописи относятся «Флейтист» и «Христос и ангелы»</vt:lpstr>
      <vt:lpstr>Презентация PowerPoint</vt:lpstr>
      <vt:lpstr>Презентация PowerPoint</vt:lpstr>
      <vt:lpstr>Поздние произведения</vt:lpstr>
      <vt:lpstr>Презентация PowerPoint</vt:lpstr>
      <vt:lpstr>Дега Эдгар</vt:lpstr>
      <vt:lpstr>Ранние работы</vt:lpstr>
      <vt:lpstr>Цикл театральных работ</vt:lpstr>
      <vt:lpstr>Презентация PowerPoint</vt:lpstr>
      <vt:lpstr>Презентация PowerPoint</vt:lpstr>
      <vt:lpstr>Презентация PowerPoint</vt:lpstr>
      <vt:lpstr>Поздние работы</vt:lpstr>
    </vt:vector>
  </TitlesOfParts>
  <Company>PC World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ИМПРЕССИОНИЗМ</dc:title>
  <dc:creator>PC User</dc:creator>
  <cp:lastModifiedBy>Неизвестный пользователь</cp:lastModifiedBy>
  <cp:revision>12</cp:revision>
  <dcterms:created xsi:type="dcterms:W3CDTF">2006-05-12T03:41:00Z</dcterms:created>
  <dcterms:modified xsi:type="dcterms:W3CDTF">2020-04-26T19:11:38Z</dcterms:modified>
</cp:coreProperties>
</file>