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99" r:id="rId8"/>
    <p:sldId id="284" r:id="rId9"/>
    <p:sldId id="263" r:id="rId10"/>
    <p:sldId id="264" r:id="rId11"/>
    <p:sldId id="285" r:id="rId12"/>
    <p:sldId id="265" r:id="rId13"/>
    <p:sldId id="286" r:id="rId14"/>
    <p:sldId id="266" r:id="rId15"/>
    <p:sldId id="267" r:id="rId16"/>
    <p:sldId id="287" r:id="rId17"/>
    <p:sldId id="268" r:id="rId18"/>
    <p:sldId id="288" r:id="rId19"/>
    <p:sldId id="269" r:id="rId20"/>
    <p:sldId id="270" r:id="rId21"/>
    <p:sldId id="289" r:id="rId22"/>
    <p:sldId id="271" r:id="rId23"/>
    <p:sldId id="290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00CC99"/>
    <a:srgbClr val="CC66FF"/>
    <a:srgbClr val="0066FF"/>
    <a:srgbClr val="CCFFFF"/>
    <a:srgbClr val="00FFCC"/>
    <a:srgbClr val="33CC33"/>
    <a:srgbClr val="99FF99"/>
    <a:srgbClr val="FFCC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2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7B2C-B4FC-45AD-ADD0-E4747F9AF91C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B3E1-756F-401E-90EF-84769BC0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7B2C-B4FC-45AD-ADD0-E4747F9AF91C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B3E1-756F-401E-90EF-84769BC0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7B2C-B4FC-45AD-ADD0-E4747F9AF91C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B3E1-756F-401E-90EF-84769BC0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7B2C-B4FC-45AD-ADD0-E4747F9AF91C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B3E1-756F-401E-90EF-84769BC0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7B2C-B4FC-45AD-ADD0-E4747F9AF91C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B3E1-756F-401E-90EF-84769BC0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7B2C-B4FC-45AD-ADD0-E4747F9AF91C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B3E1-756F-401E-90EF-84769BC0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7B2C-B4FC-45AD-ADD0-E4747F9AF91C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B3E1-756F-401E-90EF-84769BC0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7B2C-B4FC-45AD-ADD0-E4747F9AF91C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B3E1-756F-401E-90EF-84769BC0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7B2C-B4FC-45AD-ADD0-E4747F9AF91C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B3E1-756F-401E-90EF-84769BC0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7B2C-B4FC-45AD-ADD0-E4747F9AF91C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B3E1-756F-401E-90EF-84769BC0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7B2C-B4FC-45AD-ADD0-E4747F9AF91C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B3E1-756F-401E-90EF-84769BC0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17B2C-B4FC-45AD-ADD0-E4747F9AF91C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AB3E1-756F-401E-90EF-84769BC0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chool.xvatit.com/index.php?title=%D0%A4%D0%B0%D0%B9%D0%BB:011.01-11.jp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71481"/>
            <a:ext cx="8072494" cy="857255"/>
          </a:xfrm>
          <a:solidFill>
            <a:srgbClr val="CCFFFF"/>
          </a:solidFill>
          <a:ln w="38100">
            <a:solidFill>
              <a:srgbClr val="00CC99"/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571612"/>
            <a:ext cx="8143932" cy="4857784"/>
          </a:xfrm>
          <a:solidFill>
            <a:srgbClr val="99FFCC"/>
          </a:solidFill>
          <a:ln w="38100">
            <a:solidFill>
              <a:srgbClr val="00B050"/>
            </a:solidFill>
          </a:ln>
        </p:spPr>
        <p:txBody>
          <a:bodyPr>
            <a:normAutofit fontScale="47500" lnSpcReduction="20000"/>
          </a:bodyPr>
          <a:lstStyle/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7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2600" b="1" dirty="0" smtClean="0">
                <a:ln>
                  <a:solidFill>
                    <a:srgbClr val="0066FF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Глобальные проблемы человечества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6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4143404" cy="1655752"/>
          </a:xfrm>
        </p:spPr>
        <p:txBody>
          <a:bodyPr/>
          <a:lstStyle/>
          <a:p>
            <a:r>
              <a:rPr lang="ru-RU" sz="2400" dirty="0">
                <a:ln>
                  <a:solidFill>
                    <a:schemeClr val="accent5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1. Глобальная безопасность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273050"/>
            <a:ext cx="4357718" cy="6299222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i="1" dirty="0">
                <a:ln>
                  <a:solidFill>
                    <a:schemeClr val="accent5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Причины возникновения и особенности </a:t>
            </a:r>
            <a:endParaRPr lang="ru-RU" sz="2400" b="1" dirty="0">
              <a:ln>
                <a:solidFill>
                  <a:schemeClr val="accent5">
                    <a:lumMod val="7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Гонка вооружений и наращивание арсеналов оружия массового уничтожения (1920 - 1980-е гг.) 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Большое количество региональных военно-политических конфликтов на национальной или религиозной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почве.</a:t>
            </a:r>
          </a:p>
          <a:p>
            <a:pPr lvl="0"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Назовите </a:t>
            </a:r>
          </a:p>
          <a:p>
            <a:pPr lvl="0"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возможные пути преодоления </a:t>
            </a:r>
          </a:p>
          <a:p>
            <a:pPr lvl="0"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этой проблемы.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714619"/>
            <a:ext cx="3543296" cy="22145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&amp;Gcy;&amp;lcy;&amp;ocy;&amp;bcy;&amp;acy;&amp;lcy;&amp;softcy;&amp;ncy;&amp;acy;&amp;yacy; &amp;bcy;&amp;iecy;&amp;zcy;&amp;ocy;&amp;pcy;&amp;acy;&amp;scy;&amp;ncy;&amp;ocy;&amp;scy;&amp;tcy;&amp;soft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71744"/>
            <a:ext cx="399478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6699"/>
            </a:solidFill>
          </a:ln>
        </p:spPr>
        <p:txBody>
          <a:bodyPr>
            <a:normAutofit fontScale="90000"/>
          </a:bodyPr>
          <a:lstStyle/>
          <a:p>
            <a:r>
              <a:rPr lang="ru-RU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Возможные пути преодоления </a:t>
            </a:r>
            <a:r>
              <a:rPr lang="ru-RU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Широкомасштабное развертывание антивоенного движения.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Переговоры по сокращению и ликвидации наиболее опасного оружия.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Миротворческие миссии ООН, НАТО и других международных организаций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3857652" cy="1162050"/>
          </a:xfrm>
        </p:spPr>
        <p:txBody>
          <a:bodyPr/>
          <a:lstStyle/>
          <a:p>
            <a:pPr algn="ctr"/>
            <a:r>
              <a:rPr lang="ru-RU" sz="2400" dirty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2. Международный терроризм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214290"/>
            <a:ext cx="4643470" cy="6429420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i="1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Причины </a:t>
            </a:r>
            <a:r>
              <a:rPr lang="ru-RU" sz="2400" b="1" i="1" dirty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возникновения и особенности </a:t>
            </a:r>
            <a:endParaRPr lang="ru-RU" sz="2400" b="1" dirty="0">
              <a:ln>
                <a:solidFill>
                  <a:srgbClr val="FF000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Усиление противостояния между христианским и мусульманским миром. 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Усиление влияния исламского фундаментализма в некоторых странах. 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Захват заложников, террористические акты в самолетах, поездах, других местах массового скопления людей.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Назовите </a:t>
            </a:r>
          </a:p>
          <a:p>
            <a:pPr lvl="0"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возможные пути преодоления </a:t>
            </a:r>
          </a:p>
          <a:p>
            <a:pPr lvl="0"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этой проблемы.</a:t>
            </a:r>
          </a:p>
          <a:p>
            <a:pPr lvl="0">
              <a:buNone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85860"/>
            <a:ext cx="3008313" cy="507209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 descr="&amp;Mcy;&amp;iecy;&amp;zhcy;&amp;dcy;&amp;ucy;&amp;ncy;&amp;acy;&amp;rcy;&amp;ocy;&amp;dcy;&amp;ncy;&amp;ycy;&amp;jcy; &amp;tcy;&amp;iecy;&amp;rcy;&amp;rcy;&amp;ocy;&amp;rcy;&amp;icy;&amp;zcy;&amp;mcy;: &amp;tscy;&amp;iecy;&amp;lcy;&amp;softcy; - &amp;tcy;&amp;ocy;&amp;tcy;&amp;acy;&amp;lcy;&amp;softcy;&amp;ncy;&amp;acy;&amp;yacy; &amp;dcy;&amp;iecy;&amp;mcy;&amp;ocy;&amp;rcy;&amp;acy;&amp;lcy;&amp;icy;&amp;zcy;&amp;acy;&amp;tscy;&amp;icy;&amp;yacy; anna-news.inf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85992"/>
            <a:ext cx="3800856" cy="294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ru-RU" b="1" i="1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Возможные пути преодоления </a:t>
            </a:r>
            <a:r>
              <a:rPr lang="ru-RU" b="1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сложных технических систем, компьютерных сетей для обнаружения оружия, взрывчатки.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 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международной полицейской службы «Интерпол».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системы безопасности против террористических атак на пассажирские авиалайнеры.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33CC33">
                  <a:tint val="66000"/>
                  <a:satMod val="160000"/>
                </a:srgbClr>
              </a:gs>
              <a:gs pos="50000">
                <a:srgbClr val="33CC33">
                  <a:tint val="44500"/>
                  <a:satMod val="160000"/>
                </a:srgbClr>
              </a:gs>
              <a:gs pos="100000">
                <a:srgbClr val="33CC33">
                  <a:tint val="23500"/>
                  <a:satMod val="160000"/>
                </a:srgbClr>
              </a:gs>
            </a:gsLst>
            <a:lin ang="18900000" scaled="1"/>
            <a:tileRect/>
          </a:gradFill>
          <a:ln w="38100">
            <a:solidFill>
              <a:srgbClr val="33CC33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rgbClr val="00B05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solidFill>
                    <a:srgbClr val="00B05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rgbClr val="00B050"/>
                  </a:solidFill>
                </a:ln>
                <a:latin typeface="Times New Roman" pitchFamily="18" charset="0"/>
                <a:cs typeface="Times New Roman" pitchFamily="18" charset="0"/>
              </a:rPr>
              <a:t>Демографические </a:t>
            </a:r>
            <a:r>
              <a:rPr lang="ru-RU" b="1" dirty="0">
                <a:ln>
                  <a:solidFill>
                    <a:srgbClr val="00B050"/>
                  </a:solidFill>
                </a:ln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lang="ru-RU" dirty="0">
                <a:ln>
                  <a:solidFill>
                    <a:srgbClr val="00B05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n>
                  <a:solidFill>
                    <a:srgbClr val="00B05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endParaRPr lang="ru-RU" dirty="0">
              <a:ln>
                <a:solidFill>
                  <a:srgbClr val="00B05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&quot;&amp;scy;&amp;ocy;&amp;bcy;&amp;icy;&amp;rcy;&amp;acy;&amp;tcy;&amp;iecy;&amp;lcy;&amp;softcy;&amp;scy;&amp;tcy;&amp;vcy;&amp;ocy;&quot;. &amp;Ucy;&amp;scy;&amp;iukcy; &amp;ncy;&amp;ocy;&amp;vcy;&amp;icy;&amp;ncy;&amp;icy;, &amp;pcy;&amp;ocy;&amp;mcy;&amp;iukcy;&amp;chcy;&amp;iecy;&amp;ncy;&amp;iukcy; &quot;&amp;scy;&amp;ocy;&amp;bcy;&amp;icy;&amp;rcy;&amp;acy;&amp;tcy;&amp;iecy;&amp;lcy;&amp;softcy;&amp;scy;&amp;tcy;&amp;vcy;&amp;ocy;&quot; &amp;ncy;&amp;acy; &amp;Mcy;&amp;iecy;&amp;tcy;&amp;acy; &amp;Ncy;&amp;ocy;&amp;vcy;&amp;icy;&amp;ncy;&amp;acy;&amp;khcy;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00200"/>
            <a:ext cx="7286676" cy="4900634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3050"/>
            <a:ext cx="4429156" cy="179862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n>
                  <a:solidFill>
                    <a:srgbClr val="008000"/>
                  </a:solidFill>
                </a:ln>
                <a:latin typeface="Times New Roman" pitchFamily="18" charset="0"/>
                <a:cs typeface="Times New Roman" pitchFamily="18" charset="0"/>
              </a:rPr>
              <a:t>1. Высокие темпы прироста населения </a:t>
            </a:r>
            <a:r>
              <a:rPr lang="ru-RU" sz="2800" dirty="0" smtClean="0">
                <a:ln>
                  <a:solidFill>
                    <a:srgbClr val="00800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n>
                  <a:solidFill>
                    <a:srgbClr val="00800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n>
                  <a:solidFill>
                    <a:srgbClr val="008000"/>
                  </a:solidFill>
                </a:ln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n>
                  <a:solidFill>
                    <a:srgbClr val="008000"/>
                  </a:solidFill>
                </a:ln>
                <a:latin typeface="Times New Roman" pitchFamily="18" charset="0"/>
                <a:cs typeface="Times New Roman" pitchFamily="18" charset="0"/>
              </a:rPr>
              <a:t>развивающихся странах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6" y="273050"/>
            <a:ext cx="3429024" cy="6370660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8000"/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sz="3100" i="1" dirty="0" smtClean="0">
                <a:ln>
                  <a:solidFill>
                    <a:srgbClr val="008000"/>
                  </a:solidFill>
                </a:ln>
                <a:latin typeface="Times New Roman" pitchFamily="18" charset="0"/>
                <a:cs typeface="Times New Roman" pitchFamily="18" charset="0"/>
              </a:rPr>
              <a:t>Причины </a:t>
            </a:r>
            <a:r>
              <a:rPr lang="ru-RU" sz="3100" i="1" dirty="0">
                <a:ln>
                  <a:solidFill>
                    <a:srgbClr val="008000"/>
                  </a:solidFill>
                </a:ln>
                <a:latin typeface="Times New Roman" pitchFamily="18" charset="0"/>
                <a:cs typeface="Times New Roman" pitchFamily="18" charset="0"/>
              </a:rPr>
              <a:t>возникновения и особенности </a:t>
            </a:r>
            <a:endParaRPr lang="ru-RU" sz="3100" dirty="0">
              <a:ln>
                <a:solidFill>
                  <a:srgbClr val="00800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В 2025 г. население этих стран вырастет на 3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чел., что составит 95%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прироста населения мира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Увеличение количества безработных, безграмотных. </a:t>
            </a:r>
          </a:p>
          <a:p>
            <a:pPr lvl="0" algn="ctr">
              <a:buNone/>
            </a:pPr>
            <a:endParaRPr lang="ru-RU" sz="31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Назовите </a:t>
            </a:r>
          </a:p>
          <a:p>
            <a:pPr lvl="0" algn="ctr">
              <a:buNone/>
            </a:pP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возможные пути преодоления </a:t>
            </a:r>
          </a:p>
          <a:p>
            <a:pPr lvl="0" algn="ctr">
              <a:buNone/>
            </a:pP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этой проблемы.</a:t>
            </a:r>
          </a:p>
          <a:p>
            <a:pPr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4071942"/>
            <a:ext cx="4214842" cy="10715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&amp;Ncy;&amp;acy;&amp;scy;&amp;iecy;&amp;lcy;&amp;iecy;&amp;ncy;&amp;icy;&amp;iecy; &amp;Ucy;&amp;kcy;&amp;rcy;&amp;acy;&amp;icy;&amp;ncy;&amp;ycy; &amp;vcy; 2014 &amp;gcy;&amp;ocy;&amp;dcy;&amp;ucy; &amp;ucy;&amp;mcy;&amp;iecy;&amp;ncy;&amp;softcy;&amp;shcy;&amp;icy;&amp;lcy;&amp;ocy;&amp;scy;&amp;softcy; &amp;pcy;&amp;ocy;&amp;chcy;&amp;tcy;&amp;icy; &amp;ncy;&amp;acy; 127 &amp;tcy;&amp;ycy;&amp;scy;&amp;yacy;&amp;chcy; &amp;chcy;&amp;iecy;&amp;lcy;&amp;ocy;&amp;vcy;&amp;iecy;&amp;kcy; &quot; &amp;Icy;&amp;Acy; NewsNid.ru - &amp;icy;&amp;ncy;&amp;fcy;&amp;ocy;&amp;rcy;&amp;mcy;&amp;acy;&amp;tscy;&amp;icy;&amp;ocy;&amp;ncy;&amp;ncy;&amp;ocy;&amp;iecy; &amp;acy;&amp;gcy;&amp;iecy;&amp;ncy;&amp;tcy;&amp;scy;&amp;tcy;&amp;vcy;&amp;o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86058"/>
            <a:ext cx="500062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i="1" dirty="0" smtClean="0">
                <a:ln>
                  <a:solidFill>
                    <a:srgbClr val="00800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n>
                  <a:solidFill>
                    <a:srgbClr val="00800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n>
                  <a:solidFill>
                    <a:srgbClr val="008000"/>
                  </a:solidFill>
                </a:ln>
                <a:latin typeface="Times New Roman" pitchFamily="18" charset="0"/>
                <a:cs typeface="Times New Roman" pitchFamily="18" charset="0"/>
              </a:rPr>
              <a:t>Возможные пути преодоления </a:t>
            </a:r>
            <a:r>
              <a:rPr lang="ru-RU" dirty="0" smtClean="0">
                <a:ln>
                  <a:solidFill>
                    <a:srgbClr val="00800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n>
                  <a:solidFill>
                    <a:srgbClr val="00800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>
                  <a:solidFill>
                    <a:srgbClr val="008000"/>
                  </a:solidFill>
                </a:ln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Установка допустимого предела численности населения Земли.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>
                  <a:solidFill>
                    <a:srgbClr val="008000"/>
                  </a:solidFill>
                </a:ln>
                <a:latin typeface="Times New Roman" pitchFamily="18" charset="0"/>
                <a:cs typeface="Times New Roman" pitchFamily="18" charset="0"/>
              </a:rPr>
              <a:t> 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Применение мер, направленных на уменьшение показателей рождаемости, повышение качества жизни населения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(образование, здоровье).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543428" cy="208438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2. Снижение численности населения в экономически развитых районах мира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8" y="273050"/>
            <a:ext cx="3143272" cy="6299222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sz="34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Причины </a:t>
            </a:r>
            <a:r>
              <a:rPr lang="ru-RU" sz="3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возникновения и особенности </a:t>
            </a:r>
            <a:endParaRPr lang="ru-RU" sz="3400" b="1" dirty="0">
              <a:ln>
                <a:solidFill>
                  <a:schemeClr val="accent4">
                    <a:lumMod val="7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Численность населения экономически развитых регионов мира уменьшилась с 33,1%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середине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ХХ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до 24,1% в конце; по прогнозам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ООН этот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спад будет продолжаться и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дальше. 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Назовите </a:t>
            </a:r>
          </a:p>
          <a:p>
            <a:pPr lvl="0" algn="ctr">
              <a:buNone/>
            </a:pP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возможные пути преодоления </a:t>
            </a:r>
          </a:p>
          <a:p>
            <a:pPr lvl="0" algn="ctr">
              <a:buNone/>
            </a:pP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этой проблемы.</a:t>
            </a:r>
          </a:p>
          <a:p>
            <a:pPr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714620"/>
            <a:ext cx="4614866" cy="34115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&amp;Pcy;&amp;ocy;&amp;scy;&amp;lcy;&amp;iecy;&amp;dcy;&amp;ncy;&amp;icy;&amp;iecy; &amp;ncy;&amp;ocy;&amp;vcy;&amp;ocy;&amp;scy;&amp;tcy;&amp;icy; - &amp;CHcy;&amp;icy;&amp;scy;&amp;lcy;&amp;ocy; &amp;zhcy;&amp;icy;&amp;tcy;&amp;iecy;&amp;lcy;&amp;iecy;&amp;jcy; &amp;Mcy;&amp;ocy;&amp;lcy;&amp;dcy;&amp;ocy;&amp;vcy;&amp;ycy; &amp;kcy; 2050 &amp;gcy;&amp;ocy;&amp;dcy;&amp;ucy; &amp;scy;&amp;ocy;&amp;kcy;&amp;rcy;&amp;acy;&amp;tcy;&amp;icy;&amp;tcy;&amp;scy;&amp;yacy; &amp;ncy;&amp;acy; &amp;mcy;&amp;icy;&amp;lcy;&amp;lcy;&amp;icy;&amp;ocy;&amp;ncy; &amp;chcy;&amp;iecy;&amp;lcy;&amp;ocy;&amp;vcy;&amp;iecy;&amp;k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71744"/>
            <a:ext cx="4876800" cy="349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r>
              <a:rPr lang="ru-RU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Возможные пути преодоления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Государственная демографическая политика, направленная на стимулирование рождаемости.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 w="38100">
            <a:solidFill>
              <a:srgbClr val="FF9966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rgbClr val="FF660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solidFill>
                    <a:srgbClr val="FF660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rgbClr val="FF6600"/>
                  </a:solidFill>
                </a:ln>
                <a:latin typeface="Times New Roman" pitchFamily="18" charset="0"/>
                <a:cs typeface="Times New Roman" pitchFamily="18" charset="0"/>
              </a:rPr>
              <a:t>Экологические </a:t>
            </a:r>
            <a:r>
              <a:rPr lang="ru-RU" b="1" dirty="0">
                <a:ln>
                  <a:solidFill>
                    <a:srgbClr val="FF6600"/>
                  </a:solidFill>
                </a:ln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lang="ru-RU" dirty="0">
                <a:ln>
                  <a:solidFill>
                    <a:srgbClr val="FF660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n>
                  <a:solidFill>
                    <a:srgbClr val="FF660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endParaRPr lang="ru-RU" dirty="0">
              <a:ln>
                <a:solidFill>
                  <a:srgbClr val="FF66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3.ru - Bars - &amp;Kcy;&amp;ocy;&amp;mcy;&amp;mcy;&amp;iecy;&amp;ncy;&amp;tcy;&amp;acy;&amp;rcy;&amp;icy;&amp;i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88"/>
            <a:ext cx="7315200" cy="4873752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215106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                               Цели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урока: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. Сформировать у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обучающихся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понятие о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глобальных проблемах человечества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. Ознакомить с политическими, экономическими,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демографическими, социальными, экологическими и другими проблемами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Сформировать у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обучающихся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понятие о роли мировой общественности в их решении.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3714776" cy="1162050"/>
          </a:xfrm>
          <a:ln w="38100"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800" dirty="0">
                <a:ln>
                  <a:solidFill>
                    <a:srgbClr val="FF00FF"/>
                  </a:solidFill>
                </a:ln>
                <a:latin typeface="Times New Roman" pitchFamily="18" charset="0"/>
                <a:cs typeface="Times New Roman" pitchFamily="18" charset="0"/>
              </a:rPr>
              <a:t>1. Нерациональное природопользование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273050"/>
            <a:ext cx="4500594" cy="6370660"/>
          </a:xfrm>
          <a:solidFill>
            <a:srgbClr val="FFCCFF"/>
          </a:solidFill>
          <a:ln w="38100">
            <a:solidFill>
              <a:srgbClr val="FF00FF"/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ln>
                  <a:solidFill>
                    <a:srgbClr val="FF00FF"/>
                  </a:solidFill>
                </a:ln>
                <a:latin typeface="Times New Roman" pitchFamily="18" charset="0"/>
                <a:cs typeface="Times New Roman" pitchFamily="18" charset="0"/>
              </a:rPr>
              <a:t>Причины </a:t>
            </a:r>
            <a:r>
              <a:rPr lang="ru-RU" sz="2400" b="1" i="1" dirty="0">
                <a:ln>
                  <a:solidFill>
                    <a:srgbClr val="FF00FF"/>
                  </a:solidFill>
                </a:ln>
                <a:latin typeface="Times New Roman" pitchFamily="18" charset="0"/>
                <a:cs typeface="Times New Roman" pitchFamily="18" charset="0"/>
              </a:rPr>
              <a:t>возникновения и особенности </a:t>
            </a:r>
            <a:endParaRPr lang="ru-RU" sz="2400" b="1" dirty="0">
              <a:ln>
                <a:solidFill>
                  <a:srgbClr val="FF00FF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Обеднение природных ресурсов. </a:t>
            </a:r>
          </a:p>
          <a:p>
            <a:pPr lvl="0"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Уничтожение многих видов животных. </a:t>
            </a:r>
          </a:p>
          <a:p>
            <a:pPr lvl="0"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Замена естественной растительности на культурную. </a:t>
            </a:r>
          </a:p>
          <a:p>
            <a:pPr lvl="0"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Обострение проблемы минеральных,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энергетических, земельных ресурсов.</a:t>
            </a:r>
          </a:p>
          <a:p>
            <a:pPr lvl="0"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Назовите </a:t>
            </a:r>
          </a:p>
          <a:p>
            <a:pPr lvl="0"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возможные пути преодоления </a:t>
            </a:r>
          </a:p>
          <a:p>
            <a:pPr lvl="0"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этой проблемы.</a:t>
            </a:r>
          </a:p>
          <a:p>
            <a:pPr lvl="0"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9" y="4214817"/>
            <a:ext cx="2000264" cy="13573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&amp;Pcy;&amp;iecy;&amp;rcy;&amp;mcy;&amp;softcy; &amp;Ocy;&amp;lcy;&amp;iecy;&amp;gcy; &amp;CHcy;&amp;icy;&amp;rcy;&amp;kcy;&amp;ucy;&amp;ncy;&amp;ocy;&amp;vcy; &amp;zcy;&amp;acy;&amp;mcy;&amp;iecy;&amp;tcy;&amp;icy;&amp;lcy;, &amp;chcy;&amp;tcy;&amp;ocy; &amp;lcy;&amp;iecy;&amp;scy;&amp;ncy;&amp;ocy;&amp;jcy; &amp;rcy;&amp;iecy;&amp;scy;&amp;ucy;&amp;rcy;&amp;scy; &amp;rcy;&amp;iecy;&amp;gcy;&amp;icy;&amp;ocy;&amp;ncy;&amp;acy; &amp;icy;&amp;scy;&amp;pcy;&amp;ocy;&amp;lcy;&amp;softcy;&amp;zcy;&amp;ucy;&amp;iecy;&amp;tcy;&amp;scy;&amp;yacy; &amp;ncy;&amp;iecy;&amp;rcy;&amp;acy;&amp;tscy;&amp;icy;&amp;ocy;&amp;ncy;&amp;acy;&amp;lcy;&amp;softcy;&amp;ncy;&amp;ocy; - &amp;Bcy;&amp;iecy;&amp;zcy;&amp;Fcy;&amp;ocy;&amp;rcy;&amp;mcy;&amp;acy;&amp;tcy;&amp;acy;.Ru - &amp;Ncy;&amp;ocy;&amp;vcy;&amp;ocy;&amp;scy;&amp;tcy;&amp;i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14554"/>
            <a:ext cx="3857652" cy="339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  <a:solidFill>
            <a:srgbClr val="FFCCFF"/>
          </a:solidFill>
          <a:ln w="38100">
            <a:solidFill>
              <a:srgbClr val="D60093"/>
            </a:solidFill>
          </a:ln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3600" b="1" i="1" dirty="0" smtClean="0">
                <a:ln>
                  <a:solidFill>
                    <a:srgbClr val="FF00FF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n>
                  <a:solidFill>
                    <a:srgbClr val="FF00FF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3800" b="1" i="1" dirty="0" smtClean="0">
                <a:ln>
                  <a:solidFill>
                    <a:srgbClr val="FF00FF"/>
                  </a:solidFill>
                </a:ln>
                <a:latin typeface="Times New Roman" pitchFamily="18" charset="0"/>
                <a:cs typeface="Times New Roman" pitchFamily="18" charset="0"/>
              </a:rPr>
              <a:t>Возможные пути преодоления </a:t>
            </a:r>
            <a:r>
              <a:rPr lang="ru-RU" sz="3800" b="1" dirty="0" smtClean="0">
                <a:ln>
                  <a:solidFill>
                    <a:srgbClr val="FF00FF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b="1" dirty="0" smtClean="0">
                <a:ln>
                  <a:solidFill>
                    <a:srgbClr val="FF00FF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ln>
                  <a:solidFill>
                    <a:srgbClr val="FF00FF"/>
                  </a:solidFill>
                </a:ln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Переход к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материало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- и энергосберегающим технологиям, закрытым циклам использования ресурсов. 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ln>
                  <a:solidFill>
                    <a:srgbClr val="FF00FF"/>
                  </a:solidFill>
                </a:ln>
                <a:latin typeface="Times New Roman" pitchFamily="18" charset="0"/>
                <a:cs typeface="Times New Roman" pitchFamily="18" charset="0"/>
              </a:rPr>
              <a:t> *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Разработка региональных схем рационального природопользования в зависимости от особенностей территории. 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ln>
                  <a:solidFill>
                    <a:srgbClr val="FF00FF"/>
                  </a:solidFill>
                </a:ln>
                <a:latin typeface="Times New Roman" pitchFamily="18" charset="0"/>
                <a:cs typeface="Times New Roman" pitchFamily="18" charset="0"/>
              </a:rPr>
              <a:t> *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Рассредоточение экологически вредных производств.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ln>
                  <a:solidFill>
                    <a:srgbClr val="FF00FF"/>
                  </a:solidFill>
                </a:ln>
                <a:latin typeface="Times New Roman" pitchFamily="18" charset="0"/>
                <a:cs typeface="Times New Roman" pitchFamily="18" charset="0"/>
              </a:rPr>
              <a:t> *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Охрана природы.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endParaRPr lang="ru-RU" sz="3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5000660" cy="187006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Загрязнение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окружающей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среды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357166"/>
            <a:ext cx="3643338" cy="6143668"/>
          </a:xfr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Причины </a:t>
            </a:r>
            <a:r>
              <a:rPr lang="ru-RU" sz="3800" b="1" i="1" dirty="0">
                <a:latin typeface="Times New Roman" pitchFamily="18" charset="0"/>
                <a:cs typeface="Times New Roman" pitchFamily="18" charset="0"/>
              </a:rPr>
              <a:t>возникновения и особенности </a:t>
            </a:r>
            <a:endParaRPr lang="ru-RU" sz="38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Загрязнение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всех оболочек Земли. 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Возникновение «парникового эффекта», «кислотных дождей». </a:t>
            </a:r>
          </a:p>
          <a:p>
            <a:pPr lvl="0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Угроза глобальной экологической катастрофы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buNone/>
            </a:pP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Назовите </a:t>
            </a:r>
          </a:p>
          <a:p>
            <a:pPr lvl="0" algn="ctr">
              <a:buNone/>
            </a:pP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возможные пути преодоления </a:t>
            </a:r>
          </a:p>
          <a:p>
            <a:pPr lvl="0" algn="ctr">
              <a:buNone/>
            </a:pP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этой проблемы.</a:t>
            </a:r>
          </a:p>
          <a:p>
            <a:pPr lvl="0"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3143249"/>
            <a:ext cx="1679595" cy="18573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&amp;Icy;&amp;ncy;&amp;fcy;&amp;ocy;&amp;rcy;&amp;mcy;&amp;acy;&amp;tscy;&amp;icy;&amp;ocy;&amp;ncy;&amp;ncy;&amp;ycy;&amp;jcy; &amp;pcy;&amp;ocy;&amp;rcy;&amp;tcy;&amp;acy;&amp;lcy; &amp;gcy;&amp;ocy;&amp;rcy;&amp;ocy;&amp;dcy;&amp;acy; &amp;Icy;&amp;pcy;&amp;acy;&amp;tcy;&amp;ocy;&amp;vcy;&amp;ocy; &amp;Vcy;&amp;iecy;&amp;rcy;&amp;scy;&amp;icy;&amp;yacy; &amp;dcy;&amp;lcy;&amp;yacy; &amp;pcy;&amp;iecy;&amp;chcy;&amp;acy;&amp;tcy;&amp;icy; &amp;Gcy;&amp;lcy;&amp;ocy;&amp;bcy;&amp;acy;&amp;lcy;&amp;softcy;&amp;ncy;&amp;acy;&amp;yacy; &amp;ecy;&amp;kcy;&amp;ocy;&amp;lcy;&amp;ocy;&amp;gcy;&amp;icy;&amp;chcy;&amp;iecy;&amp;scy;&amp;kcy;&amp;acy;&amp;yacy; &amp;kcy;&amp;acy;&amp;tcy;&amp;acy;&amp;scy;&amp;tcy;&amp;rcy;&amp;ocy;&amp;fcy;&amp;acy; ? (&amp;fcy;&amp;ocy;&amp;tcy;&amp;ocy; + &amp;vcy;&amp;icy;&amp;dcy;&amp;iecy;&amp;ocy;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71744"/>
            <a:ext cx="442915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Возможные пути преодоления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Расширение природно-заповедных территорий.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*Экологическое образование и воспитание населения 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  <a:blipFill>
            <a:blip r:embed="rId2"/>
            <a:tile tx="0" ty="0" sx="100000" sy="100000" flip="none" algn="tl"/>
          </a:blipFill>
          <a:ln w="38100">
            <a:solidFill>
              <a:srgbClr val="D60093"/>
            </a:solidFill>
          </a:ln>
        </p:spPr>
        <p:txBody>
          <a:bodyPr>
            <a:normAutofit/>
          </a:bodyPr>
          <a:lstStyle/>
          <a:p>
            <a:r>
              <a:rPr lang="ru-RU" sz="3400" b="1" dirty="0">
                <a:ln>
                  <a:solidFill>
                    <a:srgbClr val="D60093"/>
                  </a:solidFill>
                </a:ln>
                <a:latin typeface="Times New Roman" pitchFamily="18" charset="0"/>
                <a:cs typeface="Times New Roman" pitchFamily="18" charset="0"/>
              </a:rPr>
              <a:t>Общий вывод: </a:t>
            </a:r>
            <a:r>
              <a:rPr lang="ru-RU" sz="3400" dirty="0">
                <a:ln>
                  <a:solidFill>
                    <a:srgbClr val="D60093"/>
                  </a:solidFill>
                </a:ln>
                <a:latin typeface="Times New Roman" pitchFamily="18" charset="0"/>
                <a:cs typeface="Times New Roman" pitchFamily="18" charset="0"/>
              </a:rPr>
              <a:t>Глобальные проблемы связаны с решением ряда научных, технических, экономических и других вопросов, но, прежде всего это проблемы социальные. </a:t>
            </a:r>
            <a:r>
              <a:rPr lang="ru-RU" sz="3400" dirty="0" smtClean="0">
                <a:ln>
                  <a:solidFill>
                    <a:srgbClr val="D60093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dirty="0" smtClean="0">
                <a:ln>
                  <a:solidFill>
                    <a:srgbClr val="D60093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n>
                  <a:solidFill>
                    <a:srgbClr val="D60093"/>
                  </a:solidFill>
                </a:ln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400" dirty="0">
                <a:ln>
                  <a:solidFill>
                    <a:srgbClr val="D60093"/>
                  </a:solidFill>
                </a:ln>
                <a:latin typeface="Times New Roman" pitchFamily="18" charset="0"/>
                <a:cs typeface="Times New Roman" pitchFamily="18" charset="0"/>
              </a:rPr>
              <a:t>условиях мира и научно-технической революции, осуществление стратегии устойчивого развития человеческой цивилизации не грозит гибель из-за перенаселения, недостатка ресурсов и загрязнения окружающей среды.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Тип урока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: комбинированный урок,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обобщения и систематизации знаний.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Форма организации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учебного занятия: урок-лекция с элементами беседы на основе творческого сотрудничества обучающихся и учителя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режиме развивающего обучения.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Основные методы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частично-поисковые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, проблемные,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анализа,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моделирования и прогноза. 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Средства обучения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: политическая карта мира, учебники,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атласы,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настенные карты, компьютер.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Современную </a:t>
            </a:r>
            <a:r>
              <a:rPr lang="ru-RU" sz="3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эпоху называют электронной, компьютерной, космической, ядерной, </a:t>
            </a:r>
            <a:r>
              <a:rPr lang="ru-RU" sz="31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нанотехнологической</a:t>
            </a:r>
            <a:r>
              <a:rPr lang="ru-RU" sz="3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чаще слышим о глобализации (от англ.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global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  мировой, всемирный), которая означает резкое расширение и углубление взаимосвязей и взаимозависимостей между странами, народами и отдельными людьми. Глобализация охватывает сферы политики, экономики, культуры. А в основе ее  лежит деятельность политических, экономических союзов, ТНК, глобального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информациoннoгo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пространства,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глобальнoгo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финансового капитала.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Глобальными </a:t>
            </a:r>
            <a:r>
              <a:rPr lang="ru-RU" sz="4000" b="1" i="1" dirty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проблемами</a:t>
            </a:r>
            <a:r>
              <a:rPr lang="ru-RU" sz="4000" dirty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называют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такие, которые: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Во-первых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касаются всех стран, народов и социальных слоев;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Во-вторых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приводят к значительным экономическим и социальным потерям, а в случае обострения могут угрожать существованию человеческой цивилизации;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В-третьих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требуют для своего решения сотрудничества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общепланетном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масштабе, общих действий правительств и народов.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6429420"/>
          </a:xfrm>
          <a:solidFill>
            <a:srgbClr val="FFFF99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Опасными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человечества являются </a:t>
            </a:r>
            <a:r>
              <a:rPr lang="ru-RU" sz="2800" b="1" i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политические проблемы</a:t>
            </a:r>
            <a:r>
              <a:rPr lang="ru-RU" sz="28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войны, гонки вооружений; решения региональных религиозных и военно-политических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конфликтов.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ru-RU" sz="2800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Экологические,</a:t>
            </a:r>
            <a:r>
              <a:rPr lang="ru-RU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демографические и</a:t>
            </a:r>
            <a:r>
              <a:rPr lang="ru-RU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социальные </a:t>
            </a:r>
            <a:r>
              <a:rPr lang="ru-RU" sz="2800" b="1" i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проблемы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требуют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своего решения значительных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средств.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Наибольших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успехов человечество достигло в решении глобальных экономических проблем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i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сырьевой и энергетической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некоторых регионах обострилась </a:t>
            </a:r>
            <a:r>
              <a:rPr lang="ru-RU" sz="2800" b="1" i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продовольственная проблема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большую актуальность приобретают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межотраслевые проблемы </a:t>
            </a:r>
            <a:r>
              <a:rPr lang="ru-RU" sz="2800" b="1" i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освоение Мирового океана</a:t>
            </a:r>
            <a:r>
              <a:rPr lang="ru-RU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мирного </a:t>
            </a:r>
            <a:r>
              <a:rPr lang="ru-RU" sz="2800" b="1" i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освоения космоса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  <a:solidFill>
            <a:srgbClr val="CCFFCC"/>
          </a:solidFill>
          <a:ln w="38100">
            <a:solidFill>
              <a:srgbClr val="00CC99"/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c:\documents and settings\user\рабочий стол\0005-027-osnovnye-osobennosti-globalnykh-proble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7" y="545418"/>
            <a:ext cx="5940425" cy="57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6297634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Глобальные проблемы современности">
            <a:hlinkClick r:id="rId2" tooltip="&quot;Глобальные проблемы современности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00108"/>
            <a:ext cx="792961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b="1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Политические </a:t>
            </a:r>
            <a:r>
              <a:rPr lang="ru-RU" sz="4000" b="1" dirty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lang="ru-RU" sz="4000" dirty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n>
                <a:solidFill>
                  <a:srgbClr val="C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&amp;Ocy;&amp;bcy;&amp;ocy;&amp;rcy;&amp;ocy;&amp;ncy;&amp;acy; &amp;icy; &amp;bcy;&amp;iecy;&amp;zcy;&amp;ocy;&amp;pcy;&amp;acy;&amp;scy;&amp;ncy;&amp;ocy;&amp;scy;&amp;tcy;&amp;softcy; - &amp;Gcy;&amp;acy;&amp;zcy;&amp;iecy;&amp;tcy;&amp;a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8215370" cy="4666477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288</Words>
  <Application>Microsoft Office PowerPoint</Application>
  <PresentationFormat>Экран (4:3)</PresentationFormat>
  <Paragraphs>79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</vt:lpstr>
      <vt:lpstr>                                                                   Цели урока:   1. Сформировать у обучающихся понятие о глобальных проблемах человечества.   2. Ознакомить с политическими, экономическими, демографическими, социальными, экологическими и другими проблемами.  3. Сформировать у обучающихся понятие о роли мировой общественности в их решении.  </vt:lpstr>
      <vt:lpstr>  Тип урока: комбинированный урок,  урок обобщения и систематизации знаний.   Форма организации учебного занятия: урок-лекция с элементами беседы на основе творческого сотрудничества обучающихся и учителя  в режиме развивающего обучения.   Основные методы: частично-поисковые, проблемные, анализа, моделирования и прогноза.    Средства обучения: политическая карта мира, учебники, атласы, настенные карты, компьютер.  </vt:lpstr>
      <vt:lpstr> Современную эпоху называют электронной, компьютерной, космической, ядерной, нанотехнологической.   Все чаще слышим о глобализации (от англ. global  мировой, всемирный), которая означает резкое расширение и углубление взаимосвязей и взаимозависимостей между странами, народами и отдельными людьми. Глобализация охватывает сферы политики, экономики, культуры. А в основе ее  лежит деятельность политических, экономических союзов, ТНК, глобального информациoннoгo пространства, глобальнoгo финансового капитала. </vt:lpstr>
      <vt:lpstr> Глобальными проблемами  называют такие, которые:   Во-первых, касаются всех стран, народов и социальных слоев;  Во-вторых, приводят к значительным экономическим и социальным потерям, а в случае обострения могут угрожать существованию человеческой цивилизации;  В-третьих, требуют для своего решения сотрудничества в общепланетном масштабе, общих действий правительств и народов.  </vt:lpstr>
      <vt:lpstr> * Опасными для человечества являются политические проблемы; мира, войны, гонки вооружений; решения региональных религиозных и военно-политических конфликтов.   * Экологические, демографические и социальные проблемы  требуют для своего решения значительных средств.   * Наибольших успехов человечество достигло в решении глобальных экономических проблем - сырьевой и энергетической.   * В некоторых регионах обострилась продовольственная проблема.   * Все большую актуальность приобретают межотраслевые проблемы освоение Мирового океана и мирного освоения космоса.  </vt:lpstr>
      <vt:lpstr>Презентация PowerPoint</vt:lpstr>
      <vt:lpstr>Презентация PowerPoint</vt:lpstr>
      <vt:lpstr> Политические проблемы  </vt:lpstr>
      <vt:lpstr>1. Глобальная безопасность  </vt:lpstr>
      <vt:lpstr> Возможные пути преодоления  *Широкомасштабное развертывание антивоенного движения.   *Переговоры по сокращению и ликвидации наиболее опасного оружия.   *Миротворческие миссии ООН, НАТО и других международных организаций  </vt:lpstr>
      <vt:lpstr>2. Международный терроризм  </vt:lpstr>
      <vt:lpstr> Возможные пути преодоления  *Создание сложных технических систем, компьютерных сетей для обнаружения оружия, взрывчатки.   *Создание международной полицейской службы «Интерпол».  *Создание системы безопасности против террористических атак на пассажирские авиалайнеры. </vt:lpstr>
      <vt:lpstr> Демографические проблемы  </vt:lpstr>
      <vt:lpstr>1. Высокие темпы прироста населения  в развивающихся странах</vt:lpstr>
      <vt:lpstr> Возможные пути преодоления  *Установка допустимого предела численности населения Земли.   *Применение мер, направленных на уменьшение показателей рождаемости, повышение качества жизни населения  (образование, здоровье). </vt:lpstr>
      <vt:lpstr>2. Снижение численности населения в экономически развитых районах мира  </vt:lpstr>
      <vt:lpstr>Возможные пути преодоления   Государственная демографическая политика, направленная на стимулирование рождаемости.  </vt:lpstr>
      <vt:lpstr> Экологические проблемы  </vt:lpstr>
      <vt:lpstr>1. Нерациональное природопользование </vt:lpstr>
      <vt:lpstr> Возможные пути преодоления  *Переход к материало- и энергосберегающим технологиям, закрытым циклам использования ресурсов.   *Разработка региональных схем рационального природопользования в зависимости от особенностей территории.   *Рассредоточение экологически вредных производств.  *Охрана природы. </vt:lpstr>
      <vt:lpstr>  2. Загрязнение  окружающей среды  </vt:lpstr>
      <vt:lpstr> Возможные пути преодоления  *Расширение природно-заповедных территорий.  *Экологическое образование и воспитание населения .  </vt:lpstr>
      <vt:lpstr>Общий вывод: Глобальные проблемы связаны с решением ряда научных, технических, экономических и других вопросов, но, прежде всего это проблемы социальные.  В условиях мира и научно-технической революции, осуществление стратегии устойчивого развития человеческой цивилизации не грозит гибель из-за перенаселения, недостатка ресурсов и загрязнения окружающей среды.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0000</cp:lastModifiedBy>
  <cp:revision>100</cp:revision>
  <dcterms:created xsi:type="dcterms:W3CDTF">2015-05-14T12:33:07Z</dcterms:created>
  <dcterms:modified xsi:type="dcterms:W3CDTF">2020-05-13T07:22:00Z</dcterms:modified>
</cp:coreProperties>
</file>