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Override3.xml" ContentType="application/vnd.openxmlformats-officedocument.themeOverride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Override4.xml" ContentType="application/vnd.openxmlformats-officedocument.themeOverride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Layouts/slideLayout206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Override2.xml" ContentType="application/vnd.openxmlformats-officedocument.themeOverride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8" r:id="rId3"/>
    <p:sldMasterId id="2147483701" r:id="rId4"/>
    <p:sldMasterId id="2147483715" r:id="rId5"/>
    <p:sldMasterId id="2147483729" r:id="rId6"/>
    <p:sldMasterId id="2147483742" r:id="rId7"/>
    <p:sldMasterId id="2147483754" r:id="rId8"/>
    <p:sldMasterId id="2147483766" r:id="rId9"/>
    <p:sldMasterId id="2147483778" r:id="rId10"/>
    <p:sldMasterId id="2147483790" r:id="rId11"/>
    <p:sldMasterId id="2147483802" r:id="rId12"/>
    <p:sldMasterId id="2147483816" r:id="rId13"/>
    <p:sldMasterId id="2147483828" r:id="rId14"/>
    <p:sldMasterId id="2147483840" r:id="rId15"/>
    <p:sldMasterId id="2147483852" r:id="rId16"/>
    <p:sldMasterId id="2147483864" r:id="rId17"/>
    <p:sldMasterId id="2147483876" r:id="rId18"/>
  </p:sldMasterIdLst>
  <p:notesMasterIdLst>
    <p:notesMasterId r:id="rId27"/>
  </p:notes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10544-4F4C-4CD9-819C-6837AEED7588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D21C5-871B-426D-B3BF-6CD10B10D3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1D21C5-871B-426D-B3BF-6CD10B10D3D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106505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506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507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6509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10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11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12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13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06515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516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517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06519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20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21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22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23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06524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6525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E54F7F-58A5-424B-A7BB-B71FA2A9458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8B7A52E-2657-487F-8350-5B0691B5E43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11E06C-4858-4875-98A7-3FF077AECE0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CF11867-B4AF-4938-AA94-1061F0585E8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FC812C-CBEB-4468-864A-352E649DD9C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C7684D-A862-44B6-9714-A0716140466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39EEE82-F4F8-4456-B865-F6ACB013002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CDE65D-D5F7-4295-8D21-68D28DCFCF6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812262-E2C6-47F9-AFA6-DE0124AF29D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E9500FE-C608-4CFB-AE7C-C17C850E015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hidden">
          <a:xfrm>
            <a:off x="2895600" y="0"/>
            <a:ext cx="33528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kumimoji="1" lang="ru-RU" sz="2400">
              <a:latin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133600" y="473075"/>
            <a:ext cx="4878388" cy="3490913"/>
            <a:chOff x="1344" y="298"/>
            <a:chExt cx="3073" cy="2199"/>
          </a:xfrm>
        </p:grpSpPr>
        <p:sp>
          <p:nvSpPr>
            <p:cNvPr id="47108" name="Freeform 4"/>
            <p:cNvSpPr>
              <a:spLocks/>
            </p:cNvSpPr>
            <p:nvPr/>
          </p:nvSpPr>
          <p:spPr bwMode="auto">
            <a:xfrm>
              <a:off x="1344" y="1035"/>
              <a:ext cx="1019" cy="907"/>
            </a:xfrm>
            <a:custGeom>
              <a:avLst/>
              <a:gdLst/>
              <a:ahLst/>
              <a:cxnLst>
                <a:cxn ang="0">
                  <a:pos x="0" y="566"/>
                </a:cxn>
                <a:cxn ang="0">
                  <a:pos x="0" y="906"/>
                </a:cxn>
                <a:cxn ang="0">
                  <a:pos x="1014" y="283"/>
                </a:cxn>
                <a:cxn ang="0">
                  <a:pos x="1018" y="307"/>
                </a:cxn>
                <a:cxn ang="0">
                  <a:pos x="869" y="0"/>
                </a:cxn>
                <a:cxn ang="0">
                  <a:pos x="0" y="566"/>
                </a:cxn>
              </a:cxnLst>
              <a:rect l="0" t="0" r="r" b="b"/>
              <a:pathLst>
                <a:path w="1019" h="907">
                  <a:moveTo>
                    <a:pt x="0" y="566"/>
                  </a:moveTo>
                  <a:lnTo>
                    <a:pt x="0" y="906"/>
                  </a:lnTo>
                  <a:lnTo>
                    <a:pt x="1014" y="283"/>
                  </a:lnTo>
                  <a:lnTo>
                    <a:pt x="1018" y="307"/>
                  </a:lnTo>
                  <a:lnTo>
                    <a:pt x="869" y="0"/>
                  </a:lnTo>
                  <a:lnTo>
                    <a:pt x="0" y="5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109" name="Freeform 5"/>
            <p:cNvSpPr>
              <a:spLocks/>
            </p:cNvSpPr>
            <p:nvPr/>
          </p:nvSpPr>
          <p:spPr bwMode="auto">
            <a:xfrm>
              <a:off x="3398" y="1035"/>
              <a:ext cx="1019" cy="907"/>
            </a:xfrm>
            <a:custGeom>
              <a:avLst/>
              <a:gdLst/>
              <a:ahLst/>
              <a:cxnLst>
                <a:cxn ang="0">
                  <a:pos x="1018" y="566"/>
                </a:cxn>
                <a:cxn ang="0">
                  <a:pos x="1018" y="906"/>
                </a:cxn>
                <a:cxn ang="0">
                  <a:pos x="3" y="283"/>
                </a:cxn>
                <a:cxn ang="0">
                  <a:pos x="0" y="307"/>
                </a:cxn>
                <a:cxn ang="0">
                  <a:pos x="148" y="0"/>
                </a:cxn>
                <a:cxn ang="0">
                  <a:pos x="1018" y="566"/>
                </a:cxn>
              </a:cxnLst>
              <a:rect l="0" t="0" r="r" b="b"/>
              <a:pathLst>
                <a:path w="1019" h="907">
                  <a:moveTo>
                    <a:pt x="1018" y="566"/>
                  </a:moveTo>
                  <a:lnTo>
                    <a:pt x="1018" y="906"/>
                  </a:lnTo>
                  <a:lnTo>
                    <a:pt x="3" y="283"/>
                  </a:lnTo>
                  <a:lnTo>
                    <a:pt x="0" y="307"/>
                  </a:lnTo>
                  <a:lnTo>
                    <a:pt x="148" y="0"/>
                  </a:lnTo>
                  <a:lnTo>
                    <a:pt x="1018" y="566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571" y="298"/>
              <a:ext cx="2632" cy="2199"/>
              <a:chOff x="1571" y="298"/>
              <a:chExt cx="2632" cy="2199"/>
            </a:xfrm>
          </p:grpSpPr>
          <p:sp>
            <p:nvSpPr>
              <p:cNvPr id="47111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71" y="298"/>
                <a:ext cx="2631" cy="2198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12" name="Freeform 8"/>
              <p:cNvSpPr>
                <a:spLocks/>
              </p:cNvSpPr>
              <p:nvPr/>
            </p:nvSpPr>
            <p:spPr bwMode="auto">
              <a:xfrm>
                <a:off x="1571" y="298"/>
                <a:ext cx="1316" cy="2199"/>
              </a:xfrm>
              <a:custGeom>
                <a:avLst/>
                <a:gdLst/>
                <a:ahLst/>
                <a:cxnLst>
                  <a:cxn ang="0">
                    <a:pos x="1315" y="2198"/>
                  </a:cxn>
                  <a:cxn ang="0">
                    <a:pos x="1315" y="1815"/>
                  </a:cxn>
                  <a:cxn ang="0">
                    <a:pos x="409" y="214"/>
                  </a:cxn>
                  <a:cxn ang="0">
                    <a:pos x="0" y="0"/>
                  </a:cxn>
                  <a:cxn ang="0">
                    <a:pos x="1315" y="2198"/>
                  </a:cxn>
                </a:cxnLst>
                <a:rect l="0" t="0" r="r" b="b"/>
                <a:pathLst>
                  <a:path w="1316" h="2199">
                    <a:moveTo>
                      <a:pt x="1315" y="2198"/>
                    </a:moveTo>
                    <a:lnTo>
                      <a:pt x="1315" y="1815"/>
                    </a:lnTo>
                    <a:lnTo>
                      <a:pt x="409" y="214"/>
                    </a:lnTo>
                    <a:lnTo>
                      <a:pt x="0" y="0"/>
                    </a:lnTo>
                    <a:lnTo>
                      <a:pt x="1315" y="2198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13" name="Freeform 9"/>
              <p:cNvSpPr>
                <a:spLocks/>
              </p:cNvSpPr>
              <p:nvPr/>
            </p:nvSpPr>
            <p:spPr bwMode="auto">
              <a:xfrm>
                <a:off x="1571" y="298"/>
                <a:ext cx="2632" cy="2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9" y="216"/>
                  </a:cxn>
                  <a:cxn ang="0">
                    <a:pos x="2279" y="216"/>
                  </a:cxn>
                  <a:cxn ang="0">
                    <a:pos x="2631" y="0"/>
                  </a:cxn>
                  <a:cxn ang="0">
                    <a:pos x="0" y="0"/>
                  </a:cxn>
                </a:cxnLst>
                <a:rect l="0" t="0" r="r" b="b"/>
                <a:pathLst>
                  <a:path w="2632" h="217">
                    <a:moveTo>
                      <a:pt x="0" y="0"/>
                    </a:moveTo>
                    <a:lnTo>
                      <a:pt x="409" y="216"/>
                    </a:lnTo>
                    <a:lnTo>
                      <a:pt x="2279" y="216"/>
                    </a:lnTo>
                    <a:lnTo>
                      <a:pt x="263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14" name="Freeform 10"/>
              <p:cNvSpPr>
                <a:spLocks/>
              </p:cNvSpPr>
              <p:nvPr/>
            </p:nvSpPr>
            <p:spPr bwMode="auto">
              <a:xfrm>
                <a:off x="2886" y="298"/>
                <a:ext cx="1317" cy="2199"/>
              </a:xfrm>
              <a:custGeom>
                <a:avLst/>
                <a:gdLst/>
                <a:ahLst/>
                <a:cxnLst>
                  <a:cxn ang="0">
                    <a:pos x="0" y="2198"/>
                  </a:cxn>
                  <a:cxn ang="0">
                    <a:pos x="0" y="1815"/>
                  </a:cxn>
                  <a:cxn ang="0">
                    <a:pos x="906" y="214"/>
                  </a:cxn>
                  <a:cxn ang="0">
                    <a:pos x="1316" y="0"/>
                  </a:cxn>
                  <a:cxn ang="0">
                    <a:pos x="0" y="2198"/>
                  </a:cxn>
                </a:cxnLst>
                <a:rect l="0" t="0" r="r" b="b"/>
                <a:pathLst>
                  <a:path w="1317" h="2199">
                    <a:moveTo>
                      <a:pt x="0" y="2198"/>
                    </a:moveTo>
                    <a:lnTo>
                      <a:pt x="0" y="1815"/>
                    </a:lnTo>
                    <a:lnTo>
                      <a:pt x="906" y="214"/>
                    </a:lnTo>
                    <a:lnTo>
                      <a:pt x="1316" y="0"/>
                    </a:lnTo>
                    <a:lnTo>
                      <a:pt x="0" y="2198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7115" name="Rectangle 11"/>
            <p:cNvSpPr>
              <a:spLocks noChangeArrowheads="1"/>
            </p:cNvSpPr>
            <p:nvPr/>
          </p:nvSpPr>
          <p:spPr bwMode="auto">
            <a:xfrm>
              <a:off x="1344" y="1631"/>
              <a:ext cx="3069" cy="31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116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38862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7117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410200"/>
            <a:ext cx="6400800" cy="1295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7118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71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71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A7B8C45-5479-407E-B4D9-AE09157567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DAB4A-95BB-40A4-8C6F-E4F11E6675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FB8AC5-A23B-4153-ADDA-06D2C06ED5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5DC73A-4C71-4B8E-9DD0-B7654E199B6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7F6B13-4738-45A6-9930-FB257E42F5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B7E617-5682-4B49-AB5C-E0466FB777F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A6A895-A2D1-4240-9ED4-3DD66111CD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BCCC5C-71CF-4104-B04D-F1CEAA9032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B3F43-3893-4621-96E3-01E0631772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842052-7ABC-402C-9A3B-B408714381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152400"/>
            <a:ext cx="7696200" cy="5334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0388" y="228600"/>
            <a:ext cx="2081212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61988" y="228600"/>
            <a:ext cx="609600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C17338-00BA-400A-A6DF-FA6E9520F2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50179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0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1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2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3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4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5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6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7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8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89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90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50192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193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194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195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196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197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198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199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00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01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02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03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04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05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06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07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08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09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10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11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12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13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14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15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16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0217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0218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0219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0220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0221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854AE2A-1ED4-4B60-BFB1-1627F33A80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96D180-A93D-49BB-9FD0-D3FC6D7C75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2D44C0-8B09-4E54-AAEC-242208D584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B5973-0344-4585-A571-2B7DCDC15B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453E9-872F-49CA-BE08-A070AE9221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3F6F0-A58B-46B6-83E1-A52C2D1DEF6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7E7AC-864F-47A0-8045-70D8690D5BB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5B87B-9538-4007-9147-1F0B181D43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8EB23-12FD-49B9-A872-DF5C22C1A4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A7E270-E6A9-4F41-9752-98BB30EBEF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464BB0-D448-4B94-8631-E823C8CD0A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CFA74A-5E32-44E1-A119-FF0A778D9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8A7727-5576-4956-AD1A-9CBB6A902E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4F642-66F4-42AE-B9C1-36BC64A7E8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9923B-4420-457E-8B71-CB0A4060FB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320AA-A44E-418B-AB50-0FEDF9B935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6CF5B-05AC-4AED-8996-DC7CAC4EB5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69B0D-A883-4599-9479-842168665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89BA5-7677-4F36-9247-36B2767A2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0420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A6F2C40-4752-4C9D-9995-B6665CEE18B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FA9C3-A3AE-4E8F-B2AA-8CB1EDAFA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296FC1-FC4C-4AC3-90D7-F49DA134C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D45DD-1897-462F-B2D2-2CBD8C845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98307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8308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8309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8310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831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831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8313" name="Rectangle 9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8314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8315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1EDC178D-7556-47EB-9A7A-A72ECB8D59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C84D3-1E45-4879-AEE3-119F37E063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E0893C-58E5-4D40-88BA-8E3A44D067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8B7BD-46EA-4C09-B2DF-61409F106E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3B3BEF-3F48-4B4F-963A-D787B485E04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2336A5-610C-4911-9A9B-5989B37AD4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6BC027-AEBF-42F1-BDB3-04F610A1A9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B9077-A54D-4C81-9029-4DFE2E7248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631805-3A08-408C-AB2B-390F7595D3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C69631-3293-467B-A032-BF11D6EC76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65B24A-7657-4C0B-A5E3-161A6CABFE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55F02-5164-4E29-B45E-6A09E9FF4F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ru-RU" altLang="en-US" smtClean="0"/>
              <a:t>Образец подзаголовка</a:t>
            </a:r>
            <a:endParaRPr lang="ru-RU" altLang="en-US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A4EF394-5A5B-4C59-BBD5-4D9765A977CB}" type="slidenum">
              <a:rPr lang="ru-RU" altLang="en-US"/>
              <a:pPr/>
              <a:t>‹#›</a:t>
            </a:fld>
            <a:endParaRPr lang="ru-RU" altLang="en-US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105481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82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83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84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85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86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87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88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89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0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1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2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3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4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5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6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7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8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99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00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01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02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03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04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05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06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07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08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09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10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11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5512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42E2C1-C8D8-4501-BA74-8A79A38414A8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2CD1E-86A6-482B-BBC3-681ECCAD5092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F8556A-33A0-4045-93C0-D2DEF613B32F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737A8-A1C7-4215-A524-4B4335313E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3A056-C030-4209-BF81-24918DB120B3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702E1-4D2A-4DD1-A488-3E31568A6CB8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7D1087-AEB9-402F-8615-9B01883A0E91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B0309-37DA-45D4-A735-342BA9A6E296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BC7D4A-8645-414B-A4FD-8B4C9AB98C98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833B0-F73E-47F3-A41E-ACE6BE8D536D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EF072-0820-481C-A9EB-B2B56517CF7C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9574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9575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CF0FB96-3A75-4F54-B14A-F3438AAE17F1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109577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9578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9579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9581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582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583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584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585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09587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9588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9589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09591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592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593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594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9595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09596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9597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C097C-FCAF-4316-9983-F4B947B4A4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B13DED-6C8F-42FD-B16A-B67F41C3BA4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09C45-A499-4735-9E15-2EB4056F59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003888-CCD8-42B4-852B-348C7BC6D10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0EBD2-6A03-4A76-9C03-C34981C417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BF3CD6-44CE-40AA-952C-3D196A105F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F0DC5A-B43C-4596-B524-9E198C90806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E79EA6-5950-43E6-866C-0566CF7228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16FDED-8DE6-4A10-BE01-4AA05BB98E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42930-F18B-474F-AF72-AE7DEDA5C2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1B91C5-68D5-486A-93FD-717C72EB29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1469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69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14695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696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469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469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469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47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147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14702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14703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14704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C85956C-470B-4887-976A-59B5C5BB6D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F86079-3743-4A93-B3AF-C350A6FE154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EC9F2-123F-4BD7-9813-987B1AA00CA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805B84-9B35-435D-B099-01323773BC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89243-993D-4420-8FF2-D038901A911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B28FAA-1D25-426D-AA55-3EFB0A4633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D1C880-19B7-4CDD-AF00-49B809353A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C34D9-C4AE-4D8E-B999-646F051B5C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7B6F59-F79D-43BE-AB40-CED73350C9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32A83-B48D-47E5-9A42-1139BA80AB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1766C3-A570-4756-8F17-16BD90BEF3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9113AD-D9E6-416A-AFB2-A5F5B26DA7F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3251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252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253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254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3255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3256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3257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32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325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3260" name="Rectangle 12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3261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3262" name="Rectangle 14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DCFA74A-5E32-44E1-A119-FF0A778D933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32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3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3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3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8" grpId="0"/>
      <p:bldP spid="53259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2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325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325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325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F8D6-3F1C-41E5-89B2-F226E34F60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8A7727-5576-4956-AD1A-9CBB6A902E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4F642-66F4-42AE-B9C1-36BC64A7E8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9923B-4420-457E-8B71-CB0A4060FB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320AA-A44E-418B-AB50-0FEDF9B935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6CF5B-05AC-4AED-8996-DC7CAC4EB5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69B0D-A883-4599-9479-842168665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89BA5-7677-4F36-9247-36B2767A2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FA9C3-A3AE-4E8F-B2AA-8CB1EDAFA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296FC1-FC4C-4AC3-90D7-F49DA134C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D45DD-1897-462F-B2D2-2CBD8C845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89E518-65D6-4F1E-ABE1-0E4ED31D99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1D172-46F3-411C-9D27-C8F9E7FDDC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779AE-E602-4793-A88C-E716582286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2B7A7-ECD0-4679-AC5D-5408D42365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C971F-479A-4219-866F-FCE8CC3D9C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93E655-5D9E-42AF-AA93-0C9DB9767E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A5A5114-A42B-4113-A6D6-7CDCE40DAC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21859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0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1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2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3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4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5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6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7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8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9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0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1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2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3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4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5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6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187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2187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21879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21880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21881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6ABB92C-DF87-48C8-B6A7-5E0AFD7D2D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8A92B-DADB-407D-9031-D2EA0E9AB2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1D3FAC-416D-4A4E-8E94-5F2BD249BC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D1017B-BD5B-4CFE-AFBD-17F0BEF5B5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25F883-33F9-4A62-965C-C499498B13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D1C9A-4173-43D9-BFA9-3FE218445FE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D1CA8-08E0-463D-8268-930B238E63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D95890-7706-4D7E-8C97-ED5BD69B72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372051-64EF-4003-92B3-9CFBE93CFC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2925A-C498-460E-A64F-1FF7D4F5E5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EA954D-075D-4E79-8968-D7F426513A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B0B57EF-404D-4623-9DA1-69F036E929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106505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506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507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6509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10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11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12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13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06515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516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6517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106519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20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21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22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6523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06524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6525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152400"/>
            <a:ext cx="7696200" cy="5334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0420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A6F2C40-4752-4C9D-9995-B6665CEE18BE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2336A5-610C-4911-9A9B-5989B37AD4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737A8-A1C7-4215-A524-4B4335313E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109C45-A499-4735-9E15-2EB4056F59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EC9F2-123F-4BD7-9813-987B1AA00CA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6F8D6-3F1C-41E5-89B2-F226E34F60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89E518-65D6-4F1E-ABE1-0E4ED31D996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1D172-46F3-411C-9D27-C8F9E7FDDC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779AE-E602-4793-A88C-E7165822867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2B7A7-ECD0-4679-AC5D-5408D42365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C971F-479A-4219-866F-FCE8CC3D9C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393E655-5D9E-42AF-AA93-0C9DB9767E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A5A5114-A42B-4113-A6D6-7CDCE40DAC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21859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0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1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2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3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4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5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6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7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8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69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0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1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2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3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4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5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1876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1877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21878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21879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21880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21881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6ABB92C-DF87-48C8-B6A7-5E0AFD7D2D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8A92B-DADB-407D-9031-D2EA0E9AB2D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1D3FAC-416D-4A4E-8E94-5F2BD249BC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D1017B-BD5B-4CFE-AFBD-17F0BEF5B59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25F883-33F9-4A62-965C-C499498B13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FD1C9A-4173-43D9-BFA9-3FE218445FE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D1CA8-08E0-463D-8268-930B238E63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D95890-7706-4D7E-8C97-ED5BD69B72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372051-64EF-4003-92B3-9CFBE93CFC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2925A-C498-460E-A64F-1FF7D4F5E5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EA954D-075D-4E79-8968-D7F426513A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B0B57EF-404D-4623-9DA1-69F036E929B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grpSp>
          <p:nvGrpSpPr>
            <p:cNvPr id="3" name="Полилиния 19"/>
            <p:cNvGrpSpPr>
              <a:grpSpLocks/>
            </p:cNvGrpSpPr>
            <p:nvPr/>
          </p:nvGrpSpPr>
          <p:grpSpPr bwMode="auto">
            <a:xfrm>
              <a:off x="-6686" y="4875025"/>
              <a:ext cx="9156783" cy="1996274"/>
              <a:chOff x="-6096" y="4992624"/>
              <a:chExt cx="9156192" cy="1877568"/>
            </a:xfrm>
          </p:grpSpPr>
          <p:pic>
            <p:nvPicPr>
              <p:cNvPr id="11" name="Полилиния 19"/>
              <p:cNvPicPr>
                <a:picLocks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590" y="5000960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 lang="en-US">
                  <a:solidFill>
                    <a:srgbClr val="FFFFFF"/>
                  </a:solidFill>
                  <a:latin typeface="Lucida Sans Unicode" pitchFamily="34" charset="0"/>
                </a:endParaRPr>
              </a:p>
            </p:txBody>
          </p:sp>
        </p:grp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3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4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5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 build="p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titlemaster_m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ltGray">
          <a:xfrm>
            <a:off x="0" y="0"/>
            <a:ext cx="9144000" cy="6862763"/>
          </a:xfrm>
          <a:prstGeom prst="rect">
            <a:avLst/>
          </a:prstGeom>
          <a:noFill/>
        </p:spPr>
      </p:pic>
      <p:sp>
        <p:nvSpPr>
          <p:cNvPr id="29699" name="Rectangle 3"/>
          <p:cNvSpPr>
            <a:spLocks noGrp="1" noChangeArrowheads="1"/>
          </p:cNvSpPr>
          <p:nvPr>
            <p:ph type="dt" sz="half" idx="2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DCFA74A-5E32-44E1-A119-FF0A778D933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62200" y="3429000"/>
            <a:ext cx="6400800" cy="14478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1371600"/>
            <a:ext cx="7620000" cy="2057400"/>
          </a:xfrm>
          <a:solidFill>
            <a:schemeClr val="bg1">
              <a:alpha val="50000"/>
            </a:schemeClr>
          </a:solidFill>
          <a:ln w="76200">
            <a:solidFill>
              <a:schemeClr val="tx1"/>
            </a:solidFill>
          </a:ln>
        </p:spPr>
        <p:txBody>
          <a:bodyPr/>
          <a:lstStyle>
            <a:lvl1pPr algn="ctr">
              <a:defRPr sz="54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0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0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0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70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 build="p"/>
      <p:bldP spid="29703" grpId="0"/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8A7727-5576-4956-AD1A-9CBB6A902E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84F642-66F4-42AE-B9C1-36BC64A7E8D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4384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15000" y="1600200"/>
            <a:ext cx="31242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99923B-4420-457E-8B71-CB0A4060FB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4320AA-A44E-418B-AB50-0FEDF9B935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6CF5B-05AC-4AED-8996-DC7CAC4EB5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669B0D-A883-4599-9479-842168665D1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489BA5-7677-4F36-9247-36B2767A28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FA9C3-A3AE-4E8F-B2AA-8CB1EDAFA7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296FC1-FC4C-4AC3-90D7-F49DA134C2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39000" y="228600"/>
            <a:ext cx="16002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38400" y="228600"/>
            <a:ext cx="46482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D45DD-1897-462F-B2D2-2CBD8C845E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37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7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7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38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8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38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3805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3806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3807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B008E7-FC9C-47CE-A534-DDB744FE840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7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73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8.xml"/><Relationship Id="rId1" Type="http://schemas.openxmlformats.org/officeDocument/2006/relationships/slideLayout" Target="../slideLayouts/slideLayout167.xml"/><Relationship Id="rId6" Type="http://schemas.openxmlformats.org/officeDocument/2006/relationships/slideLayout" Target="../slideLayouts/slideLayout172.xml"/><Relationship Id="rId11" Type="http://schemas.openxmlformats.org/officeDocument/2006/relationships/slideLayout" Target="../slideLayouts/slideLayout177.xml"/><Relationship Id="rId5" Type="http://schemas.openxmlformats.org/officeDocument/2006/relationships/slideLayout" Target="../slideLayouts/slideLayout171.xml"/><Relationship Id="rId10" Type="http://schemas.openxmlformats.org/officeDocument/2006/relationships/slideLayout" Target="../slideLayouts/slideLayout176.xml"/><Relationship Id="rId4" Type="http://schemas.openxmlformats.org/officeDocument/2006/relationships/slideLayout" Target="../slideLayouts/slideLayout170.xml"/><Relationship Id="rId9" Type="http://schemas.openxmlformats.org/officeDocument/2006/relationships/slideLayout" Target="../slideLayouts/slideLayout17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5.xml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11" Type="http://schemas.openxmlformats.org/officeDocument/2006/relationships/slideLayout" Target="../slideLayouts/slideLayout188.xml"/><Relationship Id="rId5" Type="http://schemas.openxmlformats.org/officeDocument/2006/relationships/slideLayout" Target="../slideLayouts/slideLayout182.xml"/><Relationship Id="rId10" Type="http://schemas.openxmlformats.org/officeDocument/2006/relationships/slideLayout" Target="../slideLayouts/slideLayout187.xml"/><Relationship Id="rId4" Type="http://schemas.openxmlformats.org/officeDocument/2006/relationships/slideLayout" Target="../slideLayouts/slideLayout181.xml"/><Relationship Id="rId9" Type="http://schemas.openxmlformats.org/officeDocument/2006/relationships/slideLayout" Target="../slideLayouts/slideLayout18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0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548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548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48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9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9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549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49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49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549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49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49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550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551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51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8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551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551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1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1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1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2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2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2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2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0552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>
    <p:wedg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hidden">
          <a:xfrm>
            <a:off x="0" y="0"/>
            <a:ext cx="17526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kumimoji="1" lang="ru-RU" sz="2400">
              <a:latin typeface="Times New Roman" pitchFamily="18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400" y="374650"/>
            <a:ext cx="1525588" cy="1227138"/>
            <a:chOff x="96" y="236"/>
            <a:chExt cx="961" cy="773"/>
          </a:xfrm>
        </p:grpSpPr>
        <p:sp>
          <p:nvSpPr>
            <p:cNvPr id="46084" name="Freeform 4"/>
            <p:cNvSpPr>
              <a:spLocks/>
            </p:cNvSpPr>
            <p:nvPr/>
          </p:nvSpPr>
          <p:spPr bwMode="auto">
            <a:xfrm>
              <a:off x="738" y="495"/>
              <a:ext cx="319" cy="319"/>
            </a:xfrm>
            <a:custGeom>
              <a:avLst/>
              <a:gdLst/>
              <a:ahLst/>
              <a:cxnLst>
                <a:cxn ang="0">
                  <a:pos x="318" y="198"/>
                </a:cxn>
                <a:cxn ang="0">
                  <a:pos x="318" y="318"/>
                </a:cxn>
                <a:cxn ang="0">
                  <a:pos x="1" y="99"/>
                </a:cxn>
                <a:cxn ang="0">
                  <a:pos x="0" y="108"/>
                </a:cxn>
                <a:cxn ang="0">
                  <a:pos x="46" y="0"/>
                </a:cxn>
                <a:cxn ang="0">
                  <a:pos x="318" y="198"/>
                </a:cxn>
              </a:cxnLst>
              <a:rect l="0" t="0" r="r" b="b"/>
              <a:pathLst>
                <a:path w="319" h="319">
                  <a:moveTo>
                    <a:pt x="318" y="198"/>
                  </a:moveTo>
                  <a:lnTo>
                    <a:pt x="318" y="318"/>
                  </a:lnTo>
                  <a:lnTo>
                    <a:pt x="1" y="99"/>
                  </a:lnTo>
                  <a:lnTo>
                    <a:pt x="0" y="108"/>
                  </a:lnTo>
                  <a:lnTo>
                    <a:pt x="46" y="0"/>
                  </a:lnTo>
                  <a:lnTo>
                    <a:pt x="318" y="19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6085" name="Freeform 5"/>
            <p:cNvSpPr>
              <a:spLocks/>
            </p:cNvSpPr>
            <p:nvPr/>
          </p:nvSpPr>
          <p:spPr bwMode="auto">
            <a:xfrm>
              <a:off x="96" y="495"/>
              <a:ext cx="319" cy="319"/>
            </a:xfrm>
            <a:custGeom>
              <a:avLst/>
              <a:gdLst/>
              <a:ahLst/>
              <a:cxnLst>
                <a:cxn ang="0">
                  <a:pos x="0" y="198"/>
                </a:cxn>
                <a:cxn ang="0">
                  <a:pos x="0" y="318"/>
                </a:cxn>
                <a:cxn ang="0">
                  <a:pos x="316" y="99"/>
                </a:cxn>
                <a:cxn ang="0">
                  <a:pos x="318" y="108"/>
                </a:cxn>
                <a:cxn ang="0">
                  <a:pos x="271" y="0"/>
                </a:cxn>
                <a:cxn ang="0">
                  <a:pos x="0" y="198"/>
                </a:cxn>
              </a:cxnLst>
              <a:rect l="0" t="0" r="r" b="b"/>
              <a:pathLst>
                <a:path w="319" h="319">
                  <a:moveTo>
                    <a:pt x="0" y="198"/>
                  </a:moveTo>
                  <a:lnTo>
                    <a:pt x="0" y="318"/>
                  </a:lnTo>
                  <a:lnTo>
                    <a:pt x="316" y="99"/>
                  </a:lnTo>
                  <a:lnTo>
                    <a:pt x="318" y="108"/>
                  </a:lnTo>
                  <a:lnTo>
                    <a:pt x="271" y="0"/>
                  </a:lnTo>
                  <a:lnTo>
                    <a:pt x="0" y="1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52" y="236"/>
              <a:ext cx="823" cy="773"/>
              <a:chOff x="152" y="236"/>
              <a:chExt cx="823" cy="773"/>
            </a:xfrm>
          </p:grpSpPr>
          <p:sp>
            <p:nvSpPr>
              <p:cNvPr id="46087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2" y="236"/>
                <a:ext cx="822" cy="772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13" cstate="print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088" name="Freeform 8"/>
              <p:cNvSpPr>
                <a:spLocks/>
              </p:cNvSpPr>
              <p:nvPr/>
            </p:nvSpPr>
            <p:spPr bwMode="auto">
              <a:xfrm>
                <a:off x="152" y="236"/>
                <a:ext cx="412" cy="773"/>
              </a:xfrm>
              <a:custGeom>
                <a:avLst/>
                <a:gdLst/>
                <a:ahLst/>
                <a:cxnLst>
                  <a:cxn ang="0">
                    <a:pos x="411" y="772"/>
                  </a:cxn>
                  <a:cxn ang="0">
                    <a:pos x="411" y="637"/>
                  </a:cxn>
                  <a:cxn ang="0">
                    <a:pos x="127" y="75"/>
                  </a:cxn>
                  <a:cxn ang="0">
                    <a:pos x="0" y="0"/>
                  </a:cxn>
                  <a:cxn ang="0">
                    <a:pos x="411" y="772"/>
                  </a:cxn>
                </a:cxnLst>
                <a:rect l="0" t="0" r="r" b="b"/>
                <a:pathLst>
                  <a:path w="412" h="773">
                    <a:moveTo>
                      <a:pt x="411" y="772"/>
                    </a:moveTo>
                    <a:lnTo>
                      <a:pt x="411" y="637"/>
                    </a:lnTo>
                    <a:lnTo>
                      <a:pt x="127" y="75"/>
                    </a:lnTo>
                    <a:lnTo>
                      <a:pt x="0" y="0"/>
                    </a:lnTo>
                    <a:lnTo>
                      <a:pt x="411" y="772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089" name="Freeform 9"/>
              <p:cNvSpPr>
                <a:spLocks/>
              </p:cNvSpPr>
              <p:nvPr/>
            </p:nvSpPr>
            <p:spPr bwMode="auto">
              <a:xfrm>
                <a:off x="152" y="236"/>
                <a:ext cx="823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7" y="76"/>
                  </a:cxn>
                  <a:cxn ang="0">
                    <a:pos x="712" y="76"/>
                  </a:cxn>
                  <a:cxn ang="0">
                    <a:pos x="822" y="0"/>
                  </a:cxn>
                  <a:cxn ang="0">
                    <a:pos x="0" y="0"/>
                  </a:cxn>
                </a:cxnLst>
                <a:rect l="0" t="0" r="r" b="b"/>
                <a:pathLst>
                  <a:path w="823" h="77">
                    <a:moveTo>
                      <a:pt x="0" y="0"/>
                    </a:moveTo>
                    <a:lnTo>
                      <a:pt x="127" y="76"/>
                    </a:lnTo>
                    <a:lnTo>
                      <a:pt x="712" y="76"/>
                    </a:lnTo>
                    <a:lnTo>
                      <a:pt x="8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090" name="Freeform 10"/>
              <p:cNvSpPr>
                <a:spLocks/>
              </p:cNvSpPr>
              <p:nvPr/>
            </p:nvSpPr>
            <p:spPr bwMode="auto">
              <a:xfrm>
                <a:off x="563" y="236"/>
                <a:ext cx="412" cy="773"/>
              </a:xfrm>
              <a:custGeom>
                <a:avLst/>
                <a:gdLst/>
                <a:ahLst/>
                <a:cxnLst>
                  <a:cxn ang="0">
                    <a:pos x="0" y="772"/>
                  </a:cxn>
                  <a:cxn ang="0">
                    <a:pos x="0" y="637"/>
                  </a:cxn>
                  <a:cxn ang="0">
                    <a:pos x="283" y="75"/>
                  </a:cxn>
                  <a:cxn ang="0">
                    <a:pos x="411" y="0"/>
                  </a:cxn>
                  <a:cxn ang="0">
                    <a:pos x="0" y="772"/>
                  </a:cxn>
                </a:cxnLst>
                <a:rect l="0" t="0" r="r" b="b"/>
                <a:pathLst>
                  <a:path w="412" h="773">
                    <a:moveTo>
                      <a:pt x="0" y="772"/>
                    </a:moveTo>
                    <a:lnTo>
                      <a:pt x="0" y="637"/>
                    </a:lnTo>
                    <a:lnTo>
                      <a:pt x="283" y="75"/>
                    </a:lnTo>
                    <a:lnTo>
                      <a:pt x="411" y="0"/>
                    </a:lnTo>
                    <a:lnTo>
                      <a:pt x="0" y="772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6091" name="Rectangle 11"/>
            <p:cNvSpPr>
              <a:spLocks noChangeArrowheads="1"/>
            </p:cNvSpPr>
            <p:nvPr/>
          </p:nvSpPr>
          <p:spPr bwMode="auto">
            <a:xfrm>
              <a:off x="96" y="704"/>
              <a:ext cx="959" cy="10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609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228600"/>
            <a:ext cx="7086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6093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1988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6094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6095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92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6096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0CDCD30C-5E0F-4A2A-9FA2-ACECA4BF99EA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itchFamily="2" charset="2"/>
        <a:buChar char="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4915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5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5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5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5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6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6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6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6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6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6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6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4916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6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7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7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7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7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7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7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7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7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7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7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8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8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8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8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8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8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8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8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8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8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9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9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919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9193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9194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9195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9196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49197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61FFEED7-C2E7-4F91-907C-AF64A6CA1C2D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</p:sldLayoutIdLst>
  <p:transition spd="med">
    <p:cover dir="r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97283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7284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97285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728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728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9728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9729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9E38143A-432B-4EAE-9866-CE0AACC6639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ru-RU" altLang="en-US"/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 alt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5824ACF0-3EAC-4982-8925-C43A2C1592D7}" type="slidenum">
              <a:rPr lang="ru-RU" altLang="en-US"/>
              <a:pPr/>
              <a:t>‹#›</a:t>
            </a:fld>
            <a:endParaRPr lang="ru-RU" altLang="en-US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4457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58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59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60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61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62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63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64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65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66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67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68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69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70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71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72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73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74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75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76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77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78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79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80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81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82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83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84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85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86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87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  <a:cs typeface="+mn-cs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  <a:cs typeface="+mn-cs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0558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130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29702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4274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85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85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30C4268E-83E9-4E71-9F61-31D14C540780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0855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855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8555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56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57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58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59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60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61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62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63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8566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67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68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8569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570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571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8573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74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75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76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77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78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79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80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8582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8583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8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8586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8588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89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90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91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92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93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94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8595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08596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1136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1136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1136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1136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1136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ru-RU" sz="2400">
              <a:latin typeface="Tahoma" pitchFamily="34" charset="0"/>
            </a:endParaRPr>
          </a:p>
        </p:txBody>
      </p:sp>
      <p:sp>
        <p:nvSpPr>
          <p:cNvPr id="1136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36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36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136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136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6E026B0B-DD19-4721-A250-EDBEFC4E54F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2227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28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29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30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2231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2232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2233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22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22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223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22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22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223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2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2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2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2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2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4" grpId="0"/>
      <p:bldP spid="52235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22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22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2235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22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22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2235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22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22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2235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22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22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2235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5223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5223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522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9900CC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9900CC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9900CC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9900CC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9900CC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9900CC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9900CC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9900CC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9900CC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57D50D9-54BC-438F-B07D-725263785ECB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663873F-FD7F-462C-B4F7-D832DA2CE5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>
    <p:wheel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42754E27-D032-4730-850B-4E7055FF0473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2083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3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3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3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3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5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5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5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085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085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085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2085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2085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7843433D-56FE-4D97-B5E7-73D150FEECEA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548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548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48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8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9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49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549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49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49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549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49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549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550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0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551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51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8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551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551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1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1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1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2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2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2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552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0552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</p:sldLayoutIdLst>
  <p:transition spd="slow">
    <p:wedg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93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42754E27-D032-4730-850B-4E7055FF0473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12083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3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3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3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3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4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5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5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085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0853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0854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0855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20856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20857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7843433D-56FE-4D97-B5E7-73D150FEECEA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33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1" fontAlgn="base" hangingPunct="1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fontAlgn="base" hangingPunct="1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2667000" cy="6858000"/>
            <a:chOff x="0" y="0"/>
            <a:chExt cx="1680" cy="4320"/>
          </a:xfrm>
        </p:grpSpPr>
        <p:sp>
          <p:nvSpPr>
            <p:cNvPr id="28675" name="Rectangle 3"/>
            <p:cNvSpPr>
              <a:spLocks noChangeArrowheads="1"/>
            </p:cNvSpPr>
            <p:nvPr/>
          </p:nvSpPr>
          <p:spPr bwMode="hidden">
            <a:xfrm>
              <a:off x="124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  <p:pic>
          <p:nvPicPr>
            <p:cNvPr id="28676" name="Picture 4" descr="slidemaster_med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ltGray">
            <a:xfrm>
              <a:off x="0" y="0"/>
              <a:ext cx="1348" cy="4320"/>
            </a:xfrm>
            <a:prstGeom prst="rect">
              <a:avLst/>
            </a:prstGeom>
            <a:noFill/>
          </p:spPr>
        </p:pic>
      </p:grpSp>
      <p:sp>
        <p:nvSpPr>
          <p:cNvPr id="2867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438400" y="228600"/>
            <a:ext cx="6400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38400" y="1600200"/>
            <a:ext cx="6400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2400" y="6248400"/>
            <a:ext cx="1901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9545DA42-00F5-47F2-87F7-AF3211A1384C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9599FF46-E443-4C22-8BED-C23237C555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6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6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6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6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6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6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6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6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6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6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6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6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6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/>
      <p:bldP spid="28678" grpId="0" build="p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A2961B5-7E5E-4073-B0E2-99CEBEA5E266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27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27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7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27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ru-RU"/>
          </a:p>
        </p:txBody>
      </p:sp>
      <p:sp>
        <p:nvSpPr>
          <p:cNvPr id="327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0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0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0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0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Морфологический разбор:</a:t>
            </a:r>
            <a:br>
              <a:rPr lang="ru-RU" dirty="0" smtClean="0"/>
            </a:br>
            <a:r>
              <a:rPr lang="ru-RU" dirty="0" smtClean="0"/>
              <a:t> имя прилагательное.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500298" y="214290"/>
            <a:ext cx="6400800" cy="1509712"/>
          </a:xfrm>
        </p:spPr>
        <p:txBody>
          <a:bodyPr/>
          <a:lstStyle/>
          <a:p>
            <a:pPr algn="r"/>
            <a:r>
              <a:rPr lang="ru-RU" dirty="0" smtClean="0"/>
              <a:t>Урок русского языка </a:t>
            </a:r>
          </a:p>
          <a:p>
            <a:pPr algn="r"/>
            <a:r>
              <a:rPr lang="ru-RU" dirty="0" smtClean="0"/>
              <a:t>5 класс </a:t>
            </a:r>
          </a:p>
        </p:txBody>
      </p:sp>
      <p:pic>
        <p:nvPicPr>
          <p:cNvPr id="5" name="Рисунок 4" descr="записная книжка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420725">
            <a:off x="357158" y="214290"/>
            <a:ext cx="2350270" cy="1857388"/>
          </a:xfrm>
          <a:prstGeom prst="rect">
            <a:avLst/>
          </a:prstGeom>
        </p:spPr>
      </p:pic>
    </p:spTree>
  </p:cSld>
  <p:clrMapOvr>
    <a:masterClrMapping/>
  </p:clrMapOvr>
  <p:transition>
    <p:whee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Цели урока: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Закрепить полученные знания по теме </a:t>
            </a:r>
            <a:br>
              <a:rPr lang="ru-RU" sz="2400" dirty="0" smtClean="0"/>
            </a:br>
            <a:r>
              <a:rPr lang="ru-RU" sz="2400" dirty="0" smtClean="0"/>
              <a:t>« Имя прилагательное», </a:t>
            </a:r>
          </a:p>
          <a:p>
            <a:r>
              <a:rPr lang="ru-RU" sz="2400" dirty="0" smtClean="0"/>
              <a:t>Научиться выполнять морфологический разбор прилагательного, повторить морфологический разбор имени существительного;</a:t>
            </a:r>
          </a:p>
          <a:p>
            <a:r>
              <a:rPr lang="ru-RU" sz="2400" dirty="0" smtClean="0"/>
              <a:t>Повторить знаки препинания при обращении и прямой речи;</a:t>
            </a:r>
          </a:p>
          <a:p>
            <a:r>
              <a:rPr lang="ru-RU" sz="2400" dirty="0" smtClean="0"/>
              <a:t>Развивать мышление, образную речь, память, внимание ;</a:t>
            </a:r>
            <a:endParaRPr lang="ru-RU" sz="2400" dirty="0"/>
          </a:p>
        </p:txBody>
      </p:sp>
      <p:pic>
        <p:nvPicPr>
          <p:cNvPr id="4" name="Рисунок 3" descr="записная книжка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420725">
            <a:off x="5030213" y="4841717"/>
            <a:ext cx="2350270" cy="1857388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олна 8"/>
          <p:cNvSpPr/>
          <p:nvPr/>
        </p:nvSpPr>
        <p:spPr>
          <a:xfrm>
            <a:off x="1285852" y="1000108"/>
            <a:ext cx="7429552" cy="3429024"/>
          </a:xfrm>
          <a:prstGeom prst="wave">
            <a:avLst>
              <a:gd name="adj1" fmla="val 12500"/>
              <a:gd name="adj2" fmla="val 5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142976" y="4643446"/>
            <a:ext cx="7786742" cy="135731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</a:rPr>
              <a:t>Какого цвета карандаша не было у мальчика? Правильно ли он употребил прилагательное? 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Спишите , расставив знаки препинания и устранив ошибку мальчика в употреблении прилагательного.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idx="4294967295"/>
          </p:nvPr>
        </p:nvSpPr>
        <p:spPr>
          <a:xfrm>
            <a:off x="1428728" y="1643050"/>
            <a:ext cx="7499350" cy="364332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Маленький Алеша говорит Папа как я буду раскрашивать трех богатырей, если у меня нет гнедого карандаша?</a:t>
            </a:r>
            <a:endParaRPr lang="ru-RU" b="1" dirty="0"/>
          </a:p>
        </p:txBody>
      </p:sp>
      <p:pic>
        <p:nvPicPr>
          <p:cNvPr id="11" name="Рисунок 10" descr="Рисунок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0"/>
            <a:ext cx="2857488" cy="1756608"/>
          </a:xfrm>
          <a:prstGeom prst="rect">
            <a:avLst/>
          </a:prstGeom>
        </p:spPr>
      </p:pic>
      <p:pic>
        <p:nvPicPr>
          <p:cNvPr id="12" name="Рисунок 11" descr="в школе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15206" y="0"/>
            <a:ext cx="1928794" cy="1751841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олна 8"/>
          <p:cNvSpPr/>
          <p:nvPr/>
        </p:nvSpPr>
        <p:spPr>
          <a:xfrm>
            <a:off x="1285852" y="571480"/>
            <a:ext cx="7572428" cy="335758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285852" y="485776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ПРОДОЛЖИ:    зеленый, синий…..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idx="4294967295"/>
          </p:nvPr>
        </p:nvSpPr>
        <p:spPr>
          <a:xfrm>
            <a:off x="1644650" y="1357313"/>
            <a:ext cx="7499350" cy="2143125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Маленький Алеша говорит: «Папа, как я буду раскрашивать трех богатырей, если у меня нет гнедого карандаша?»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1857364"/>
            <a:ext cx="36275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4800" b="1" dirty="0" smtClean="0">
                <a:solidFill>
                  <a:srgbClr val="FFC000"/>
                </a:solidFill>
              </a:rPr>
              <a:t>Кто больше?</a:t>
            </a:r>
            <a:endParaRPr lang="ru-RU" sz="4800" b="1" dirty="0">
              <a:solidFill>
                <a:srgbClr val="FFC000"/>
              </a:solidFill>
            </a:endParaRPr>
          </a:p>
        </p:txBody>
      </p:sp>
      <p:pic>
        <p:nvPicPr>
          <p:cNvPr id="6" name="Рисунок 5" descr="лес радуга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9825" y="2928934"/>
            <a:ext cx="2924175" cy="2324100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857232"/>
          </a:xfrm>
        </p:spPr>
        <p:txBody>
          <a:bodyPr/>
          <a:lstStyle/>
          <a:p>
            <a:pPr algn="ctr"/>
            <a:r>
              <a:rPr lang="ru-RU" sz="3600" u="sng" dirty="0" smtClean="0">
                <a:solidFill>
                  <a:srgbClr val="C00000"/>
                </a:solidFill>
              </a:rPr>
              <a:t>Добавь прилагательные 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857232"/>
            <a:ext cx="7783832" cy="4800600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Мы на выставке игрушек в детском саду</a:t>
            </a:r>
            <a:r>
              <a:rPr lang="ru-RU" dirty="0" smtClean="0"/>
              <a:t>. </a:t>
            </a:r>
            <a:r>
              <a:rPr lang="ru-RU" sz="2800" dirty="0" smtClean="0"/>
              <a:t>На самой </a:t>
            </a:r>
            <a:r>
              <a:rPr lang="ru-RU" sz="2800" dirty="0" err="1" smtClean="0"/>
              <a:t>___полке</a:t>
            </a:r>
            <a:r>
              <a:rPr lang="ru-RU" sz="2800" dirty="0" smtClean="0"/>
              <a:t> красуются </a:t>
            </a:r>
            <a:r>
              <a:rPr lang="ru-RU" sz="2800" dirty="0" err="1" smtClean="0"/>
              <a:t>____слонята</a:t>
            </a:r>
            <a:r>
              <a:rPr lang="ru-RU" sz="2800" dirty="0" smtClean="0"/>
              <a:t> с </a:t>
            </a:r>
            <a:r>
              <a:rPr lang="ru-RU" sz="2800" dirty="0" err="1" smtClean="0"/>
              <a:t>_____хоботами</a:t>
            </a:r>
            <a:r>
              <a:rPr lang="ru-RU" sz="2800" dirty="0" smtClean="0"/>
              <a:t> и ____, </a:t>
            </a:r>
            <a:r>
              <a:rPr lang="ru-RU" sz="2800" dirty="0" err="1" smtClean="0"/>
              <a:t>______ушами</a:t>
            </a:r>
            <a:r>
              <a:rPr lang="ru-RU" sz="2800" dirty="0" smtClean="0"/>
              <a:t>. Рядом с ними </a:t>
            </a:r>
            <a:r>
              <a:rPr lang="ru-RU" sz="2800" dirty="0" err="1" smtClean="0"/>
              <a:t>____медвежата</a:t>
            </a:r>
            <a:r>
              <a:rPr lang="ru-RU" sz="2800" dirty="0" smtClean="0"/>
              <a:t>, </a:t>
            </a:r>
            <a:r>
              <a:rPr lang="ru-RU" sz="2800" dirty="0" err="1" smtClean="0"/>
              <a:t>_______усатый</a:t>
            </a:r>
            <a:r>
              <a:rPr lang="ru-RU" sz="2800" dirty="0" smtClean="0"/>
              <a:t> котище с </a:t>
            </a:r>
            <a:r>
              <a:rPr lang="ru-RU" sz="2800" dirty="0" err="1" smtClean="0"/>
              <a:t>_____глазами-пуговками</a:t>
            </a:r>
            <a:r>
              <a:rPr lang="ru-RU" sz="2800" dirty="0" smtClean="0"/>
              <a:t>. На </a:t>
            </a:r>
            <a:r>
              <a:rPr lang="ru-RU" sz="2800" dirty="0" err="1" smtClean="0"/>
              <a:t>_____полке</a:t>
            </a:r>
            <a:r>
              <a:rPr lang="ru-RU" sz="2800" dirty="0" smtClean="0"/>
              <a:t> стоят </a:t>
            </a:r>
            <a:r>
              <a:rPr lang="ru-RU" sz="2800" dirty="0" err="1" smtClean="0"/>
              <a:t>____куклы-пупсы</a:t>
            </a:r>
            <a:r>
              <a:rPr lang="ru-RU" sz="2800" dirty="0" smtClean="0"/>
              <a:t>, </a:t>
            </a:r>
            <a:r>
              <a:rPr lang="ru-RU" sz="2800" dirty="0" err="1" smtClean="0"/>
              <a:t>______машинки</a:t>
            </a:r>
            <a:r>
              <a:rPr lang="ru-RU" sz="2800" dirty="0" smtClean="0"/>
              <a:t>, _______-, оловянные солдатики.</a:t>
            </a:r>
          </a:p>
          <a:p>
            <a:pPr>
              <a:buNone/>
            </a:pPr>
            <a:r>
              <a:rPr lang="ru-RU" sz="2800" dirty="0" smtClean="0"/>
              <a:t>Эти </a:t>
            </a:r>
            <a:r>
              <a:rPr lang="ru-RU" sz="2800" dirty="0" err="1" smtClean="0"/>
              <a:t>_____игрушки</a:t>
            </a:r>
            <a:r>
              <a:rPr lang="ru-RU" sz="2800" dirty="0" smtClean="0"/>
              <a:t> сделали </a:t>
            </a:r>
            <a:r>
              <a:rPr lang="ru-RU" sz="2800" dirty="0" err="1" smtClean="0"/>
              <a:t>______руки</a:t>
            </a:r>
            <a:r>
              <a:rPr lang="ru-RU" sz="2800" dirty="0" smtClean="0"/>
              <a:t>! Они               </a:t>
            </a:r>
          </a:p>
          <a:p>
            <a:pPr>
              <a:buNone/>
            </a:pPr>
            <a:r>
              <a:rPr lang="ru-RU" sz="2800" dirty="0" smtClean="0"/>
              <a:t>                         очень хороши!</a:t>
            </a:r>
          </a:p>
          <a:p>
            <a:pPr>
              <a:buNone/>
            </a:pPr>
            <a:endParaRPr lang="ru-RU" sz="2800" dirty="0" smtClean="0"/>
          </a:p>
        </p:txBody>
      </p:sp>
      <p:pic>
        <p:nvPicPr>
          <p:cNvPr id="4" name="Рисунок 3" descr="буратин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9988" y="4500570"/>
            <a:ext cx="1607500" cy="2140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пятачо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98" y="4500570"/>
            <a:ext cx="2786050" cy="2105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857232"/>
          </a:xfrm>
        </p:spPr>
        <p:txBody>
          <a:bodyPr/>
          <a:lstStyle/>
          <a:p>
            <a:pPr algn="ctr"/>
            <a:r>
              <a:rPr lang="ru-RU" sz="3600" u="sng" dirty="0" smtClean="0">
                <a:solidFill>
                  <a:srgbClr val="C00000"/>
                </a:solidFill>
              </a:rPr>
              <a:t>Добавь прилагательные 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857232"/>
            <a:ext cx="8569650" cy="5000660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Мы на выставке игрушек в детском саду</a:t>
            </a:r>
            <a:r>
              <a:rPr lang="ru-RU" dirty="0" smtClean="0"/>
              <a:t>. </a:t>
            </a:r>
            <a:r>
              <a:rPr lang="ru-RU" sz="2800" dirty="0" smtClean="0"/>
              <a:t>На самой верхней полке красуются серые слонята с длинными хоботами и широкими, большими ушами. Рядом с ними плюшевые медвежата, огромный усатый котище с зелеными глазами-пуговками. На нижней полке стоят синеглазые куклы-пупсы, разнообразные машинки, зеленые , оловянные солдатики.</a:t>
            </a:r>
          </a:p>
          <a:p>
            <a:pPr>
              <a:buNone/>
            </a:pPr>
            <a:r>
              <a:rPr lang="ru-RU" sz="2800" dirty="0" smtClean="0"/>
              <a:t>Эти детские игрушки сделали умелые руки! Они               </a:t>
            </a:r>
          </a:p>
          <a:p>
            <a:pPr>
              <a:buNone/>
            </a:pPr>
            <a:r>
              <a:rPr lang="ru-RU" sz="2800" dirty="0" smtClean="0"/>
              <a:t>                         очень хороши!</a:t>
            </a:r>
          </a:p>
        </p:txBody>
      </p:sp>
      <p:pic>
        <p:nvPicPr>
          <p:cNvPr id="4" name="Рисунок 3" descr="буратин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17556"/>
            <a:ext cx="1607500" cy="2140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пятачо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4752985"/>
            <a:ext cx="2786050" cy="2105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u="sng" dirty="0" smtClean="0"/>
              <a:t>Как выполнить морфологический разбор имени прилагательного?</a:t>
            </a:r>
            <a:endParaRPr lang="ru-RU" sz="3200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142984"/>
            <a:ext cx="7498080" cy="48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i="1" dirty="0" smtClean="0"/>
              <a:t>    </a:t>
            </a:r>
            <a:r>
              <a:rPr lang="ru-RU" sz="2400" i="1" dirty="0" smtClean="0">
                <a:solidFill>
                  <a:srgbClr val="FF0000"/>
                </a:solidFill>
              </a:rPr>
              <a:t>Рядом с ними плюшевые медвежата, огромный усатый котище с зелеными глазами-пуговками.</a:t>
            </a:r>
            <a:endParaRPr lang="ru-RU" sz="2400" i="1" dirty="0" smtClean="0"/>
          </a:p>
          <a:p>
            <a:pPr>
              <a:buNone/>
            </a:pPr>
            <a:r>
              <a:rPr lang="ru-RU" sz="2400" i="1" dirty="0" smtClean="0"/>
              <a:t>(с) </a:t>
            </a:r>
            <a:r>
              <a:rPr lang="ru-RU" sz="2400" i="1" u="sng" dirty="0" smtClean="0"/>
              <a:t>зелеными</a:t>
            </a:r>
            <a:r>
              <a:rPr lang="ru-RU" sz="2400" i="1" dirty="0" smtClean="0"/>
              <a:t>(глазами)- </a:t>
            </a:r>
            <a:r>
              <a:rPr lang="ru-RU" sz="2400" i="1" dirty="0" err="1" smtClean="0"/>
              <a:t>прилаг</a:t>
            </a:r>
            <a:r>
              <a:rPr lang="ru-RU" sz="2400" i="1" dirty="0" smtClean="0"/>
              <a:t>.(какие ?глаза)</a:t>
            </a:r>
          </a:p>
          <a:p>
            <a:pPr>
              <a:buNone/>
            </a:pPr>
            <a:r>
              <a:rPr lang="ru-RU" sz="2400" i="1" dirty="0" smtClean="0"/>
              <a:t>1.н.ф.- зеленый(и.п., ед.ч.)</a:t>
            </a:r>
          </a:p>
          <a:p>
            <a:pPr>
              <a:buNone/>
            </a:pPr>
            <a:r>
              <a:rPr lang="ru-RU" sz="2400" i="1" dirty="0" smtClean="0"/>
              <a:t>2.употреб. в полной ф., в </a:t>
            </a:r>
            <a:r>
              <a:rPr lang="ru-RU" sz="2400" i="1" dirty="0" err="1" smtClean="0"/>
              <a:t>тв.п</a:t>
            </a:r>
            <a:r>
              <a:rPr lang="ru-RU" sz="2400" i="1" dirty="0" smtClean="0"/>
              <a:t>, ед.ч., (</a:t>
            </a:r>
            <a:r>
              <a:rPr lang="ru-RU" sz="2400" i="1" dirty="0" smtClean="0">
                <a:solidFill>
                  <a:srgbClr val="C00000"/>
                </a:solidFill>
              </a:rPr>
              <a:t>род определяем лишь в ед.ч.)</a:t>
            </a:r>
          </a:p>
          <a:p>
            <a:pPr>
              <a:buNone/>
            </a:pPr>
            <a:r>
              <a:rPr lang="ru-RU" sz="2400" i="1" dirty="0" smtClean="0"/>
              <a:t>3.(с) </a:t>
            </a:r>
            <a:r>
              <a:rPr lang="ru-RU" sz="2400" i="1" u="wavyHeavy" dirty="0" smtClean="0"/>
              <a:t>зелеными</a:t>
            </a:r>
            <a:r>
              <a:rPr lang="ru-RU" sz="2400" i="1" dirty="0" smtClean="0"/>
              <a:t>(глазами)(какими?)</a:t>
            </a:r>
          </a:p>
          <a:p>
            <a:pPr>
              <a:buNone/>
            </a:pPr>
            <a:r>
              <a:rPr lang="ru-RU" sz="2400" dirty="0" smtClean="0"/>
              <a:t>Они  очень хороши!</a:t>
            </a:r>
          </a:p>
          <a:p>
            <a:pPr>
              <a:buNone/>
            </a:pPr>
            <a:r>
              <a:rPr lang="ru-RU" sz="2400" dirty="0" smtClean="0"/>
              <a:t>Хороши- </a:t>
            </a:r>
            <a:r>
              <a:rPr lang="ru-RU" sz="2400" dirty="0" err="1" smtClean="0"/>
              <a:t>прилаг</a:t>
            </a:r>
            <a:r>
              <a:rPr lang="ru-RU" sz="2400" dirty="0" smtClean="0"/>
              <a:t>.,(</a:t>
            </a:r>
            <a:r>
              <a:rPr lang="ru-RU" sz="2400" dirty="0" err="1" smtClean="0"/>
              <a:t>каковы?какие</a:t>
            </a:r>
            <a:r>
              <a:rPr lang="ru-RU" sz="2400" dirty="0" smtClean="0"/>
              <a:t>?)</a:t>
            </a:r>
          </a:p>
          <a:p>
            <a:pPr>
              <a:buNone/>
            </a:pPr>
            <a:r>
              <a:rPr lang="ru-RU" sz="2400" dirty="0" smtClean="0"/>
              <a:t>1.н.ф. –хороший </a:t>
            </a:r>
          </a:p>
          <a:p>
            <a:pPr>
              <a:buNone/>
            </a:pPr>
            <a:r>
              <a:rPr lang="ru-RU" sz="2400" dirty="0" smtClean="0"/>
              <a:t>2.употреб.в </a:t>
            </a:r>
            <a:r>
              <a:rPr lang="ru-RU" sz="2400" dirty="0" err="1" smtClean="0"/>
              <a:t>кр.форме</a:t>
            </a:r>
            <a:r>
              <a:rPr lang="ru-RU" sz="2400" dirty="0" smtClean="0"/>
              <a:t>, мн.ч.</a:t>
            </a:r>
          </a:p>
          <a:p>
            <a:pPr>
              <a:buNone/>
            </a:pPr>
            <a:r>
              <a:rPr lang="ru-RU" sz="2400" dirty="0" smtClean="0"/>
              <a:t>3.</a:t>
            </a:r>
            <a:r>
              <a:rPr lang="ru-RU" sz="2400" u="dbl" dirty="0" smtClean="0">
                <a:uFill>
                  <a:solidFill>
                    <a:schemeClr val="tx1"/>
                  </a:solidFill>
                </a:uFill>
              </a:rPr>
              <a:t>хороши</a:t>
            </a:r>
            <a:r>
              <a:rPr lang="ru-RU" sz="2400" dirty="0" smtClean="0"/>
              <a:t>(они каковы?)         </a:t>
            </a:r>
          </a:p>
          <a:p>
            <a:pPr>
              <a:buNone/>
            </a:pPr>
            <a:endParaRPr lang="ru-RU" sz="2400" i="1" dirty="0" smtClean="0"/>
          </a:p>
        </p:txBody>
      </p:sp>
      <p:pic>
        <p:nvPicPr>
          <p:cNvPr id="4" name="Рисунок 3" descr="записная книжка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420725">
            <a:off x="6549831" y="4659464"/>
            <a:ext cx="2350270" cy="1857388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46238" y="2214563"/>
            <a:ext cx="749776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Домашнее задание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Упр.560</a:t>
            </a:r>
            <a:br>
              <a:rPr lang="ru-RU" smtClean="0"/>
            </a:br>
            <a:r>
              <a:rPr lang="ru-RU" smtClean="0"/>
              <a:t> </a:t>
            </a:r>
            <a:r>
              <a:rPr lang="ru-RU" dirty="0" smtClean="0"/>
              <a:t>стр.78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записная книжка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420725">
            <a:off x="357158" y="214290"/>
            <a:ext cx="2350270" cy="1857388"/>
          </a:xfrm>
          <a:prstGeom prst="rect">
            <a:avLst/>
          </a:prstGeom>
        </p:spPr>
      </p:pic>
      <p:pic>
        <p:nvPicPr>
          <p:cNvPr id="6" name="Рисунок 5" descr="спасибо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4643446"/>
            <a:ext cx="5098108" cy="1933575"/>
          </a:xfrm>
          <a:prstGeom prst="rect">
            <a:avLst/>
          </a:prstGeom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34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Business Plan">
  <a:themeElements>
    <a:clrScheme name="Business Plan 1">
      <a:dk1>
        <a:srgbClr val="000000"/>
      </a:dk1>
      <a:lt1>
        <a:srgbClr val="EAEAEA"/>
      </a:lt1>
      <a:dk2>
        <a:srgbClr val="00763B"/>
      </a:dk2>
      <a:lt2>
        <a:srgbClr val="FFFFCC"/>
      </a:lt2>
      <a:accent1>
        <a:srgbClr val="CC6600"/>
      </a:accent1>
      <a:accent2>
        <a:srgbClr val="FF9900"/>
      </a:accent2>
      <a:accent3>
        <a:srgbClr val="AABDAF"/>
      </a:accent3>
      <a:accent4>
        <a:srgbClr val="C8C8C8"/>
      </a:accent4>
      <a:accent5>
        <a:srgbClr val="E2B8AA"/>
      </a:accent5>
      <a:accent6>
        <a:srgbClr val="E78A00"/>
      </a:accent6>
      <a:hlink>
        <a:srgbClr val="CC3300"/>
      </a:hlink>
      <a:folHlink>
        <a:srgbClr val="71BB96"/>
      </a:folHlink>
    </a:clrScheme>
    <a:fontScheme name="Business Pl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usiness Plan 1">
        <a:dk1>
          <a:srgbClr val="000000"/>
        </a:dk1>
        <a:lt1>
          <a:srgbClr val="EAEAEA"/>
        </a:lt1>
        <a:dk2>
          <a:srgbClr val="00763B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AABDAF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71BB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2">
        <a:dk1>
          <a:srgbClr val="000000"/>
        </a:dk1>
        <a:lt1>
          <a:srgbClr val="FFFFFF"/>
        </a:lt1>
        <a:dk2>
          <a:srgbClr val="006633"/>
        </a:dk2>
        <a:lt2>
          <a:srgbClr val="FFFFFF"/>
        </a:lt2>
        <a:accent1>
          <a:srgbClr val="009999"/>
        </a:accent1>
        <a:accent2>
          <a:srgbClr val="8263A2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71B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4">
        <a:dk1>
          <a:srgbClr val="271A0D"/>
        </a:dk1>
        <a:lt1>
          <a:srgbClr val="EAEAEA"/>
        </a:lt1>
        <a:dk2>
          <a:srgbClr val="996633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CAB8AD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CA956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5">
        <a:dk1>
          <a:srgbClr val="001428"/>
        </a:dk1>
        <a:lt1>
          <a:srgbClr val="DDDDDD"/>
        </a:lt1>
        <a:dk2>
          <a:srgbClr val="336699"/>
        </a:dk2>
        <a:lt2>
          <a:srgbClr val="CCFFCC"/>
        </a:lt2>
        <a:accent1>
          <a:srgbClr val="009999"/>
        </a:accent1>
        <a:accent2>
          <a:srgbClr val="8263A2"/>
        </a:accent2>
        <a:accent3>
          <a:srgbClr val="ADB8CA"/>
        </a:accent3>
        <a:accent4>
          <a:srgbClr val="BDBDBD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699BC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Соревнование">
  <a:themeElements>
    <a:clrScheme name="Соревнование 2">
      <a:dk1>
        <a:srgbClr val="800000"/>
      </a:dk1>
      <a:lt1>
        <a:srgbClr val="FFFFFF"/>
      </a:lt1>
      <a:dk2>
        <a:srgbClr val="FF9900"/>
      </a:dk2>
      <a:lt2>
        <a:srgbClr val="FFFF99"/>
      </a:lt2>
      <a:accent1>
        <a:srgbClr val="FF5050"/>
      </a:accent1>
      <a:accent2>
        <a:srgbClr val="CC3300"/>
      </a:accent2>
      <a:accent3>
        <a:srgbClr val="FFCAAA"/>
      </a:accent3>
      <a:accent4>
        <a:srgbClr val="DADADA"/>
      </a:accent4>
      <a:accent5>
        <a:srgbClr val="FFB3B3"/>
      </a:accent5>
      <a:accent6>
        <a:srgbClr val="B92D00"/>
      </a:accent6>
      <a:hlink>
        <a:srgbClr val="FFFF99"/>
      </a:hlink>
      <a:folHlink>
        <a:srgbClr val="FFCC00"/>
      </a:folHlink>
    </a:clrScheme>
    <a:fontScheme name="Соревнова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оревнование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фразеология практическая работа уч-ся">
  <a:themeElements>
    <a:clrScheme name="Оформление по умолчанию 6">
      <a:dk1>
        <a:srgbClr val="005A58"/>
      </a:dk1>
      <a:lt1>
        <a:srgbClr val="FFFFFF"/>
      </a:lt1>
      <a:dk2>
        <a:srgbClr val="008080"/>
      </a:dk2>
      <a:lt2>
        <a:srgbClr val="FFFF99"/>
      </a:lt2>
      <a:accent1>
        <a:srgbClr val="006462"/>
      </a:accent1>
      <a:accent2>
        <a:srgbClr val="6D6FC7"/>
      </a:accent2>
      <a:accent3>
        <a:srgbClr val="AAC0C0"/>
      </a:accent3>
      <a:accent4>
        <a:srgbClr val="DADADA"/>
      </a:accent4>
      <a:accent5>
        <a:srgbClr val="AAB8B7"/>
      </a:accent5>
      <a:accent6>
        <a:srgbClr val="6264B4"/>
      </a:accent6>
      <a:hlink>
        <a:srgbClr val="00FFFF"/>
      </a:hlink>
      <a:folHlink>
        <a:srgbClr val="00FF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Скругленный">
  <a:themeElements>
    <a:clrScheme name="Скругленный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Скругленный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ругленный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кругленный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ругленный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Сеть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еть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Орбита">
  <a:themeElements>
    <a:clrScheme name="">
      <a:dk1>
        <a:srgbClr val="9900CC"/>
      </a:dk1>
      <a:lt1>
        <a:srgbClr val="FFFFCC"/>
      </a:lt1>
      <a:dk2>
        <a:srgbClr val="000000"/>
      </a:dk2>
      <a:lt2>
        <a:srgbClr val="FFFFFF"/>
      </a:lt2>
      <a:accent1>
        <a:srgbClr val="666699"/>
      </a:accent1>
      <a:accent2>
        <a:srgbClr val="660066"/>
      </a:accent2>
      <a:accent3>
        <a:srgbClr val="AAAAAA"/>
      </a:accent3>
      <a:accent4>
        <a:srgbClr val="DADAAE"/>
      </a:accent4>
      <a:accent5>
        <a:srgbClr val="B8B8CA"/>
      </a:accent5>
      <a:accent6>
        <a:srgbClr val="5C005C"/>
      </a:accent6>
      <a:hlink>
        <a:srgbClr val="CC0000"/>
      </a:hlink>
      <a:folHlink>
        <a:srgbClr val="A50021"/>
      </a:folHlink>
    </a:clrScheme>
    <a:fontScheme name="Орбит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рбита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рбита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рбита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Тема19">
  <a:themeElements>
    <a:clrScheme name="Другая 3">
      <a:dk1>
        <a:sysClr val="windowText" lastClr="000000"/>
      </a:dk1>
      <a:lt1>
        <a:srgbClr val="E99C92"/>
      </a:lt1>
      <a:dk2>
        <a:srgbClr val="4E4A4A"/>
      </a:dk2>
      <a:lt2>
        <a:srgbClr val="742117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31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План">
  <a:themeElements>
    <a:clrScheme name="План 8">
      <a:dk1>
        <a:srgbClr val="000000"/>
      </a:dk1>
      <a:lt1>
        <a:srgbClr val="FFFFFF"/>
      </a:lt1>
      <a:dk2>
        <a:srgbClr val="8C0039"/>
      </a:dk2>
      <a:lt2>
        <a:srgbClr val="660066"/>
      </a:lt2>
      <a:accent1>
        <a:srgbClr val="C58BF9"/>
      </a:accent1>
      <a:accent2>
        <a:srgbClr val="9966FF"/>
      </a:accent2>
      <a:accent3>
        <a:srgbClr val="FFFFFF"/>
      </a:accent3>
      <a:accent4>
        <a:srgbClr val="000000"/>
      </a:accent4>
      <a:accent5>
        <a:srgbClr val="DFC4FB"/>
      </a:accent5>
      <a:accent6>
        <a:srgbClr val="8A5CE7"/>
      </a:accent6>
      <a:hlink>
        <a:srgbClr val="E4005C"/>
      </a:hlink>
      <a:folHlink>
        <a:srgbClr val="C36C03"/>
      </a:folHlink>
    </a:clrScheme>
    <a:fontScheme name="План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лан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лан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лан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Тема34</Template>
  <TotalTime>139</TotalTime>
  <Words>298</Words>
  <Application>Microsoft Office PowerPoint</Application>
  <PresentationFormat>Экран (4:3)</PresentationFormat>
  <Paragraphs>34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18</vt:i4>
      </vt:variant>
      <vt:variant>
        <vt:lpstr>Заголовки слайдов</vt:lpstr>
      </vt:variant>
      <vt:variant>
        <vt:i4>8</vt:i4>
      </vt:variant>
    </vt:vector>
  </HeadingPairs>
  <TitlesOfParts>
    <vt:vector size="26" baseType="lpstr">
      <vt:lpstr>Тема34</vt:lpstr>
      <vt:lpstr>Океан</vt:lpstr>
      <vt:lpstr>Клен</vt:lpstr>
      <vt:lpstr>Тема31</vt:lpstr>
      <vt:lpstr>1_Океан</vt:lpstr>
      <vt:lpstr>1_Клен</vt:lpstr>
      <vt:lpstr>Открытая</vt:lpstr>
      <vt:lpstr>План</vt:lpstr>
      <vt:lpstr>Течение</vt:lpstr>
      <vt:lpstr>Business Plan</vt:lpstr>
      <vt:lpstr>Соревнование</vt:lpstr>
      <vt:lpstr>фразеология практическая работа уч-ся</vt:lpstr>
      <vt:lpstr>Скругленный</vt:lpstr>
      <vt:lpstr>Сеть</vt:lpstr>
      <vt:lpstr>1_Пастель</vt:lpstr>
      <vt:lpstr>Палитра</vt:lpstr>
      <vt:lpstr>Орбита</vt:lpstr>
      <vt:lpstr>Тема19</vt:lpstr>
      <vt:lpstr>Морфологический разбор:  имя прилагательное. </vt:lpstr>
      <vt:lpstr>Цели урока: </vt:lpstr>
      <vt:lpstr>Какого цвета карандаша не было у мальчика? Правильно ли он употребил прилагательное?    Спишите , расставив знаки препинания и устранив ошибку мальчика в употреблении прилагательного.</vt:lpstr>
      <vt:lpstr>ПРОДОЛЖИ:    зеленый, синий…..</vt:lpstr>
      <vt:lpstr>Добавь прилагательные !</vt:lpstr>
      <vt:lpstr>Добавь прилагательные !</vt:lpstr>
      <vt:lpstr>Как выполнить морфологический разбор имени прилагательного?</vt:lpstr>
      <vt:lpstr>Домашнее задание Упр.560  стр.78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Морфологический разбор имени прилагательного </dc:title>
  <dc:creator>User</dc:creator>
  <cp:lastModifiedBy>Sony</cp:lastModifiedBy>
  <cp:revision>17</cp:revision>
  <dcterms:created xsi:type="dcterms:W3CDTF">2012-03-14T12:21:45Z</dcterms:created>
  <dcterms:modified xsi:type="dcterms:W3CDTF">2020-03-26T09:16:47Z</dcterms:modified>
</cp:coreProperties>
</file>