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63" r:id="rId6"/>
    <p:sldId id="266" r:id="rId7"/>
    <p:sldId id="267" r:id="rId8"/>
    <p:sldId id="275" r:id="rId9"/>
    <p:sldId id="268" r:id="rId10"/>
    <p:sldId id="272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51130-7410-4A5E-B27C-D75BE2421675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EDF97-7448-412C-8D9F-E3506641C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569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Дополнение. </a:t>
            </a:r>
            <a:br>
              <a:rPr lang="ru-RU" b="1" dirty="0" smtClean="0"/>
            </a:br>
            <a:r>
              <a:rPr lang="ru-RU" b="1" dirty="0" smtClean="0"/>
              <a:t>Обособление </a:t>
            </a:r>
            <a:r>
              <a:rPr lang="ru-RU" b="1" dirty="0" smtClean="0"/>
              <a:t>дополнений</a:t>
            </a:r>
            <a:br>
              <a:rPr lang="ru-RU" b="1" dirty="0" smtClean="0"/>
            </a:br>
            <a:r>
              <a:rPr lang="ru-RU" b="1" dirty="0" smtClean="0"/>
              <a:t>(2 урока)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НО!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/>
              <a:t>Если </a:t>
            </a:r>
            <a:r>
              <a:rPr lang="ru-RU" b="1" dirty="0"/>
              <a:t>предлог</a:t>
            </a:r>
            <a:r>
              <a:rPr lang="ru-RU" dirty="0"/>
              <a:t> </a:t>
            </a:r>
            <a:r>
              <a:rPr lang="ru-RU" dirty="0">
                <a:solidFill>
                  <a:srgbClr val="FF0000"/>
                </a:solidFill>
              </a:rPr>
              <a:t>вместо</a:t>
            </a:r>
            <a:r>
              <a:rPr lang="ru-RU" b="1" dirty="0"/>
              <a:t> имеет значения</a:t>
            </a:r>
            <a:r>
              <a:rPr lang="ru-RU" dirty="0"/>
              <a:t> </a:t>
            </a:r>
            <a:r>
              <a:rPr lang="ru-RU" dirty="0">
                <a:solidFill>
                  <a:srgbClr val="FF0000"/>
                </a:solidFill>
              </a:rPr>
              <a:t>«за», «взамен»,</a:t>
            </a:r>
            <a:r>
              <a:rPr lang="ru-RU" b="1" dirty="0"/>
              <a:t> то оборот с ним не обособляется.</a:t>
            </a:r>
            <a:endParaRPr lang="ru-RU" dirty="0"/>
          </a:p>
          <a:p>
            <a:r>
              <a:rPr lang="ru-RU" b="1" dirty="0">
                <a:solidFill>
                  <a:srgbClr val="7030A0"/>
                </a:solidFill>
              </a:rPr>
              <a:t>Например: </a:t>
            </a:r>
            <a:endParaRPr lang="ru-RU" b="1" dirty="0" smtClean="0">
              <a:solidFill>
                <a:srgbClr val="7030A0"/>
              </a:solidFill>
            </a:endParaRPr>
          </a:p>
          <a:p>
            <a:r>
              <a:rPr lang="ru-RU" b="1" i="1" dirty="0" smtClean="0">
                <a:solidFill>
                  <a:srgbClr val="00B050"/>
                </a:solidFill>
              </a:rPr>
              <a:t>Вместо </a:t>
            </a:r>
            <a:r>
              <a:rPr lang="ru-RU" b="1" i="1" dirty="0">
                <a:solidFill>
                  <a:srgbClr val="00B050"/>
                </a:solidFill>
              </a:rPr>
              <a:t>гнедого жеребца</a:t>
            </a:r>
            <a:r>
              <a:rPr lang="ru-RU" b="1" i="1" dirty="0"/>
              <a:t> Коржу дали толстого белого мерина (Дик.); </a:t>
            </a:r>
            <a:endParaRPr lang="ru-RU" b="1" i="1" dirty="0" smtClean="0"/>
          </a:p>
          <a:p>
            <a:r>
              <a:rPr lang="ru-RU" b="1" i="1" dirty="0" smtClean="0">
                <a:solidFill>
                  <a:srgbClr val="00B050"/>
                </a:solidFill>
              </a:rPr>
              <a:t>Вместо </a:t>
            </a:r>
            <a:r>
              <a:rPr lang="ru-RU" b="1" i="1" dirty="0">
                <a:solidFill>
                  <a:srgbClr val="00B050"/>
                </a:solidFill>
              </a:rPr>
              <a:t>шубы</a:t>
            </a:r>
            <a:r>
              <a:rPr lang="ru-RU" b="1" i="1" dirty="0"/>
              <a:t> надел пальто; </a:t>
            </a:r>
            <a:endParaRPr lang="ru-RU" b="1" i="1" dirty="0" smtClean="0"/>
          </a:p>
          <a:p>
            <a:r>
              <a:rPr lang="ru-RU" b="1" i="1" dirty="0" smtClean="0"/>
              <a:t>Пошёл </a:t>
            </a:r>
            <a:r>
              <a:rPr lang="ru-RU" b="1" i="1" dirty="0"/>
              <a:t>на заседание </a:t>
            </a:r>
            <a:r>
              <a:rPr lang="ru-RU" b="1" i="1" dirty="0">
                <a:solidFill>
                  <a:srgbClr val="00B050"/>
                </a:solidFill>
              </a:rPr>
              <a:t>вместо </a:t>
            </a:r>
            <a:r>
              <a:rPr lang="ru-RU" b="1" i="1" dirty="0" smtClean="0">
                <a:solidFill>
                  <a:srgbClr val="00B050"/>
                </a:solidFill>
              </a:rPr>
              <a:t>заведующего</a:t>
            </a:r>
            <a:endParaRPr lang="ru-RU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Домашняя работа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Упражнение 330, 332</a:t>
            </a:r>
            <a:endParaRPr lang="ru-RU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4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Словарный диктант</a:t>
            </a:r>
            <a:br>
              <a:rPr lang="ru-RU" dirty="0" smtClean="0"/>
            </a:br>
            <a:r>
              <a:rPr lang="ru-RU" dirty="0" smtClean="0"/>
              <a:t>Спишите, раскрывая скобки.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По еще (не)опавшим листьям, (не)четкий план, (не)во что, (не)легко далось, (не) нарушить, (не)видящий, говорил (не)прекращая, (не)легка дорога, (не)сдержавшись, (не)смотря на погоду, (не)куда идти, отнюдь (не) весело, (не)зная ответа, (не)построенное к сроку, (не)наступающий холод, (не)заменимый сотрудник.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75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Дополнение - это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Второстепенный член предложения, который обозначает предмет и отвечает на вопросы косвенных падежей.</a:t>
            </a:r>
          </a:p>
          <a:p>
            <a:r>
              <a:rPr lang="ru-RU" b="1" dirty="0" smtClean="0"/>
              <a:t>В предложении зависит от глаголов, причастий и деепричастий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Дополнение </a:t>
            </a:r>
            <a:r>
              <a:rPr lang="ru-RU" b="1" dirty="0"/>
              <a:t>м</a:t>
            </a:r>
            <a:r>
              <a:rPr lang="ru-RU" b="1" dirty="0" smtClean="0"/>
              <a:t>ожет обозначать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объект, на который распространяется действие</a:t>
            </a:r>
            <a:r>
              <a:rPr lang="ru-RU" dirty="0" smtClean="0"/>
              <a:t>;  </a:t>
            </a:r>
            <a:r>
              <a:rPr lang="ru-RU" b="1" i="1" dirty="0" smtClean="0"/>
              <a:t>Пишу</a:t>
            </a:r>
            <a:r>
              <a:rPr lang="ru-RU" b="1" i="1" dirty="0"/>
              <a:t> </a:t>
            </a:r>
            <a:r>
              <a:rPr lang="ru-RU" b="1" i="1" dirty="0">
                <a:solidFill>
                  <a:srgbClr val="00B050"/>
                </a:solidFill>
              </a:rPr>
              <a:t>письмо</a:t>
            </a:r>
            <a:r>
              <a:rPr lang="ru-RU" b="1" i="1" dirty="0"/>
              <a:t>; слушаю </a:t>
            </a:r>
            <a:r>
              <a:rPr lang="ru-RU" b="1" i="1" dirty="0">
                <a:solidFill>
                  <a:srgbClr val="00B050"/>
                </a:solidFill>
              </a:rPr>
              <a:t>музыку</a:t>
            </a:r>
            <a:r>
              <a:rPr lang="ru-RU" b="1" i="1" dirty="0"/>
              <a:t>.</a:t>
            </a:r>
            <a:endParaRPr lang="ru-RU" b="1" dirty="0"/>
          </a:p>
          <a:p>
            <a:r>
              <a:rPr lang="ru-RU" dirty="0"/>
              <a:t>объект – адресат действия</a:t>
            </a:r>
            <a:r>
              <a:rPr lang="ru-RU" b="1" dirty="0" smtClean="0"/>
              <a:t>; </a:t>
            </a:r>
            <a:r>
              <a:rPr lang="ru-RU" b="1" i="1" dirty="0" smtClean="0"/>
              <a:t>Пишу</a:t>
            </a:r>
            <a:r>
              <a:rPr lang="ru-RU" b="1" i="1" dirty="0"/>
              <a:t> </a:t>
            </a:r>
            <a:r>
              <a:rPr lang="ru-RU" b="1" i="1" dirty="0">
                <a:solidFill>
                  <a:srgbClr val="00B050"/>
                </a:solidFill>
              </a:rPr>
              <a:t>другу</a:t>
            </a:r>
            <a:r>
              <a:rPr lang="ru-RU" b="1" i="1" dirty="0"/>
              <a:t>.</a:t>
            </a:r>
            <a:endParaRPr lang="ru-RU" b="1" dirty="0"/>
          </a:p>
          <a:p>
            <a:r>
              <a:rPr lang="ru-RU" dirty="0"/>
              <a:t>объект – орудие или средство действия</a:t>
            </a:r>
            <a:r>
              <a:rPr lang="ru-RU" b="1" dirty="0" smtClean="0"/>
              <a:t>; </a:t>
            </a:r>
            <a:r>
              <a:rPr lang="ru-RU" b="1" i="1" dirty="0" smtClean="0"/>
              <a:t>Пишу</a:t>
            </a:r>
            <a:r>
              <a:rPr lang="ru-RU" b="1" i="1" dirty="0"/>
              <a:t> </a:t>
            </a:r>
            <a:r>
              <a:rPr lang="ru-RU" b="1" i="1" dirty="0">
                <a:solidFill>
                  <a:srgbClr val="00B050"/>
                </a:solidFill>
              </a:rPr>
              <a:t>ручкой</a:t>
            </a:r>
            <a:r>
              <a:rPr lang="ru-RU" b="1" i="1" dirty="0"/>
              <a:t>.</a:t>
            </a:r>
            <a:endParaRPr lang="ru-RU" b="1" dirty="0"/>
          </a:p>
          <a:p>
            <a:r>
              <a:rPr lang="ru-RU" dirty="0"/>
              <a:t>объект, на который распространяется </a:t>
            </a:r>
            <a:r>
              <a:rPr lang="ru-RU" dirty="0" smtClean="0"/>
              <a:t>состояние;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b="1" i="1" dirty="0" smtClean="0">
                <a:solidFill>
                  <a:srgbClr val="00B050"/>
                </a:solidFill>
              </a:rPr>
              <a:t>Мне</a:t>
            </a:r>
            <a:r>
              <a:rPr lang="ru-RU" b="1" i="1" dirty="0"/>
              <a:t> грустно.</a:t>
            </a:r>
            <a:endParaRPr lang="ru-RU" b="1" dirty="0"/>
          </a:p>
          <a:p>
            <a:r>
              <a:rPr lang="ru-RU" dirty="0"/>
              <a:t>объект сравнения и др</a:t>
            </a:r>
            <a:r>
              <a:rPr lang="ru-RU" b="1" dirty="0" smtClean="0"/>
              <a:t>. </a:t>
            </a:r>
            <a:r>
              <a:rPr lang="ru-RU" b="1" i="1" dirty="0" smtClean="0"/>
              <a:t>Быстрее</a:t>
            </a:r>
            <a:r>
              <a:rPr lang="ru-RU" b="1" i="1" dirty="0"/>
              <a:t> </a:t>
            </a:r>
            <a:r>
              <a:rPr lang="ru-RU" b="1" i="1" dirty="0">
                <a:solidFill>
                  <a:srgbClr val="00B050"/>
                </a:solidFill>
              </a:rPr>
              <a:t>меня</a:t>
            </a:r>
            <a:r>
              <a:rPr lang="ru-RU" b="1" i="1" dirty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Обособление дополнений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Обособленные дополнения</a:t>
            </a:r>
            <a:r>
              <a:rPr lang="ru-RU" dirty="0" smtClean="0"/>
              <a:t> — это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падежные </a:t>
            </a:r>
            <a:r>
              <a:rPr lang="ru-RU" dirty="0"/>
              <a:t>формы имен существительных с предлогами и предложными сочетаниями: </a:t>
            </a:r>
            <a:r>
              <a:rPr lang="ru-RU" i="1" dirty="0">
                <a:solidFill>
                  <a:srgbClr val="C00000"/>
                </a:solidFill>
              </a:rPr>
              <a:t>кроме, вместо, помимо, наряду с, за исключением, исключая и т. п. </a:t>
            </a:r>
            <a:r>
              <a:rPr lang="ru-RU" b="1" i="1" dirty="0"/>
              <a:t>Подобные сочетания имеют </a:t>
            </a:r>
            <a:r>
              <a:rPr lang="ru-RU" b="1" i="1" u="sng" dirty="0"/>
              <a:t>значение включения, исключения, замещения</a:t>
            </a:r>
            <a:r>
              <a:rPr lang="ru-RU" b="1" i="1" dirty="0"/>
              <a:t>, т. е. ограничительное или расширительное значение.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/>
              <a:t>1</a:t>
            </a:r>
            <a:r>
              <a:rPr lang="ru-RU" b="1" i="1" dirty="0">
                <a:solidFill>
                  <a:srgbClr val="002060"/>
                </a:solidFill>
              </a:rPr>
              <a:t>. Обороты со значением включения, исключения и замещения называют предметы, включенные в однородный ряд или, наоборот, исключенные из него, или предметы, замещающие другие</a:t>
            </a:r>
            <a:r>
              <a:rPr lang="ru-RU" b="1" i="1" dirty="0" smtClean="0"/>
              <a:t>.</a:t>
            </a:r>
          </a:p>
          <a:p>
            <a:r>
              <a:rPr lang="ru-RU" dirty="0" smtClean="0"/>
              <a:t>Такие </a:t>
            </a:r>
            <a:r>
              <a:rPr lang="ru-RU" dirty="0"/>
              <a:t>обороты включают предлоги и предложные сочетания: </a:t>
            </a:r>
            <a:r>
              <a:rPr lang="ru-RU" i="1" dirty="0">
                <a:solidFill>
                  <a:srgbClr val="C00000"/>
                </a:solidFill>
              </a:rPr>
              <a:t>кроме, наряду, помимо, включая, исключая, за исключением, сверх, вместо</a:t>
            </a:r>
            <a:r>
              <a:rPr lang="ru-RU" dirty="0">
                <a:solidFill>
                  <a:srgbClr val="C00000"/>
                </a:solidFill>
              </a:rPr>
              <a:t> и др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rgbClr val="7030A0"/>
                </a:solidFill>
              </a:rPr>
              <a:t>Например</a:t>
            </a:r>
            <a:r>
              <a:rPr lang="ru-RU" dirty="0"/>
              <a:t>: </a:t>
            </a:r>
            <a:endParaRPr lang="ru-RU" dirty="0" smtClean="0"/>
          </a:p>
          <a:p>
            <a:r>
              <a:rPr lang="ru-RU" b="1" i="1" dirty="0" smtClean="0"/>
              <a:t>Когда </a:t>
            </a:r>
            <a:r>
              <a:rPr lang="ru-RU" b="1" i="1" dirty="0"/>
              <a:t>наступили трудные годы Гражданской войны, Лизе, </a:t>
            </a:r>
            <a:r>
              <a:rPr lang="ru-RU" b="1" i="1" dirty="0">
                <a:solidFill>
                  <a:srgbClr val="00B050"/>
                </a:solidFill>
              </a:rPr>
              <a:t>наряду со всеми</a:t>
            </a:r>
            <a:r>
              <a:rPr lang="ru-RU" b="1" i="1" dirty="0"/>
              <a:t>, пришлось искать службу</a:t>
            </a:r>
            <a:r>
              <a:rPr lang="ru-RU" b="1" dirty="0"/>
              <a:t> (</a:t>
            </a:r>
            <a:r>
              <a:rPr lang="ru-RU" b="1" dirty="0" err="1"/>
              <a:t>Фед</a:t>
            </a:r>
            <a:r>
              <a:rPr lang="ru-RU" b="1" dirty="0" smtClean="0"/>
              <a:t>.);</a:t>
            </a:r>
          </a:p>
          <a:p>
            <a:r>
              <a:rPr lang="ru-RU" b="1" i="1" dirty="0" smtClean="0"/>
              <a:t>Отряд, </a:t>
            </a:r>
            <a:r>
              <a:rPr lang="ru-RU" b="1" i="1" dirty="0" smtClean="0">
                <a:solidFill>
                  <a:srgbClr val="00B050"/>
                </a:solidFill>
              </a:rPr>
              <a:t>за исключением трех-четырех человек «бездомных»</a:t>
            </a:r>
            <a:r>
              <a:rPr lang="ru-RU" b="1" i="1" dirty="0" smtClean="0"/>
              <a:t>,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/>
              <a:t>по обыкновению, распался на группки</a:t>
            </a:r>
            <a:r>
              <a:rPr lang="ru-RU" b="1" dirty="0"/>
              <a:t> (</a:t>
            </a:r>
            <a:r>
              <a:rPr lang="ru-RU" b="1" dirty="0" err="1"/>
              <a:t>Фад</a:t>
            </a:r>
            <a:r>
              <a:rPr lang="ru-RU" b="1" dirty="0"/>
              <a:t>.);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257300" y="549275"/>
            <a:ext cx="7772400" cy="54721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sz="360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) Все</a:t>
            </a:r>
            <a:r>
              <a:rPr lang="kk-KZ" sz="3600">
                <a:solidFill>
                  <a:srgbClr val="FF0000"/>
                </a:solidFill>
              </a:rPr>
              <a:t>, кроме мамы, 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считали его виноватым. </a:t>
            </a:r>
            <a:r>
              <a:rPr lang="kk-KZ" sz="3600">
                <a:solidFill>
                  <a:srgbClr val="FF0000"/>
                </a:solidFill>
              </a:rPr>
              <a:t>Кроме Алексея,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 на экскурсии были все.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2) Рабочие</a:t>
            </a:r>
            <a:r>
              <a:rPr lang="kk-KZ" sz="3600">
                <a:solidFill>
                  <a:srgbClr val="FF0000"/>
                </a:solidFill>
              </a:rPr>
              <a:t>, помимо судовых работ,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 занимались ещ</a:t>
            </a:r>
            <a:r>
              <a:rPr lang="ru-RU" sz="3600">
                <a:solidFill>
                  <a:schemeClr val="tx1">
                    <a:lumMod val="75000"/>
                    <a:lumOff val="25000"/>
                  </a:schemeClr>
                </a:solidFill>
              </a:rPr>
              <a:t>ё 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 погрузкой угля.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kk-KZ" sz="3600">
                <a:solidFill>
                  <a:srgbClr val="FF0000"/>
                </a:solidFill>
              </a:rPr>
              <a:t>Сверх красивой и приятной наружности,</a:t>
            </a:r>
            <a:r>
              <a:rPr lang="kk-KZ" sz="3600">
                <a:solidFill>
                  <a:schemeClr val="tx1">
                    <a:lumMod val="75000"/>
                    <a:lumOff val="25000"/>
                  </a:schemeClr>
                </a:solidFill>
              </a:rPr>
              <a:t> она  обладала хорошими  манерами.</a:t>
            </a:r>
            <a:endParaRPr lang="ru-RU" sz="3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9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</a:rPr>
              <a:t>2. Оборот со словом </a:t>
            </a:r>
            <a:r>
              <a:rPr lang="ru-RU" i="1" dirty="0">
                <a:solidFill>
                  <a:srgbClr val="002060"/>
                </a:solidFill>
              </a:rPr>
              <a:t>кроме </a:t>
            </a:r>
            <a:r>
              <a:rPr lang="ru-RU" b="1" i="1" dirty="0">
                <a:solidFill>
                  <a:srgbClr val="002060"/>
                </a:solidFill>
              </a:rPr>
              <a:t>имеет два значения</a:t>
            </a:r>
            <a:r>
              <a:rPr lang="ru-RU" b="1" i="1" dirty="0" smtClean="0">
                <a:solidFill>
                  <a:srgbClr val="002060"/>
                </a:solidFill>
              </a:rPr>
              <a:t>: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Включения               Исключения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2204864"/>
            <a:ext cx="3456384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i="1" dirty="0" smtClean="0"/>
              <a:t>На всех берегах залива на протяжении сотен верст мною не было встречено ни одного человека, и, </a:t>
            </a:r>
            <a:r>
              <a:rPr lang="ru-RU" sz="2800" b="1" i="1" dirty="0" smtClean="0">
                <a:solidFill>
                  <a:srgbClr val="00B050"/>
                </a:solidFill>
              </a:rPr>
              <a:t>кроме горчайшей полыни и сухого бурьяна</a:t>
            </a:r>
            <a:r>
              <a:rPr lang="ru-RU" sz="2800" b="1" i="1" dirty="0" smtClean="0"/>
              <a:t>, я не сорвал ни одной травинки.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2204864"/>
            <a:ext cx="3456384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i="1" dirty="0" smtClean="0"/>
              <a:t>У Бунина, </a:t>
            </a:r>
            <a:r>
              <a:rPr lang="ru-RU" sz="2800" b="1" i="1" dirty="0" smtClean="0">
                <a:solidFill>
                  <a:srgbClr val="00B050"/>
                </a:solidFill>
              </a:rPr>
              <a:t>кроме блестящих, совершенно классических рассказов</a:t>
            </a:r>
            <a:r>
              <a:rPr lang="ru-RU" sz="2800" b="1" i="1" dirty="0" smtClean="0"/>
              <a:t>, есть необычайные по чистоте рисунки</a:t>
            </a:r>
          </a:p>
          <a:p>
            <a:endParaRPr lang="ru-RU" sz="2800" b="1" i="1" dirty="0"/>
          </a:p>
          <a:p>
            <a:endParaRPr lang="ru-RU" sz="2800" b="1" i="1" dirty="0" smtClean="0"/>
          </a:p>
          <a:p>
            <a:endParaRPr lang="ru-RU" sz="28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67744" y="1844824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372200" y="1844824"/>
            <a:ext cx="360040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203848" y="1196752"/>
            <a:ext cx="129614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72000" y="1196752"/>
            <a:ext cx="144016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241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 3</vt:lpstr>
      <vt:lpstr>Тема Office</vt:lpstr>
      <vt:lpstr>Дополнение.  Обособление дополнений (2 урока)</vt:lpstr>
      <vt:lpstr>Словарный диктант Спишите, раскрывая скобки.</vt:lpstr>
      <vt:lpstr>Дополнение - это</vt:lpstr>
      <vt:lpstr> Дополнение может обозначать: </vt:lpstr>
      <vt:lpstr>Обособление дополнений</vt:lpstr>
      <vt:lpstr>Обособленные дополнения — это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Дополнение.  Обособление дополнений</dc:title>
  <dc:creator>Дари</dc:creator>
  <cp:lastModifiedBy>Пользователь</cp:lastModifiedBy>
  <cp:revision>22</cp:revision>
  <dcterms:created xsi:type="dcterms:W3CDTF">2015-01-21T14:37:44Z</dcterms:created>
  <dcterms:modified xsi:type="dcterms:W3CDTF">2020-05-07T20:03:35Z</dcterms:modified>
</cp:coreProperties>
</file>