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81" r:id="rId2"/>
    <p:sldId id="267" r:id="rId3"/>
    <p:sldId id="282" r:id="rId4"/>
    <p:sldId id="283" r:id="rId5"/>
    <p:sldId id="284" r:id="rId6"/>
    <p:sldId id="285" r:id="rId7"/>
    <p:sldId id="286" r:id="rId8"/>
    <p:sldId id="261" r:id="rId9"/>
    <p:sldId id="259" r:id="rId10"/>
    <p:sldId id="28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03FC2CE-3930-4F36-9DEF-A4D47A77E086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1D7ADAD-0A19-45A8-845E-B3EC4946FB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4027BB-501D-4CAD-BD97-FF8BC4953B9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4611C-E2B7-499D-BA5B-FCFE0613CB4A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335A5-3988-4D9D-956E-4B1647FBF2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B7859-377D-4787-B544-D4813063518D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23315-EE17-44A6-A855-ACCC0A77B2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8CAA6-4EE2-49F6-AFDA-F8C12B95B5A9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81AEA-88DC-422A-A52C-0B44C041E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BA9F8-3BC0-4A9D-9846-666B00FF1FC5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C8F68-BF94-4ADC-B1A6-7C4142D649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72EFF-1597-4398-9697-648B81C1CDEE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1AA0-D189-4781-B3F6-BBCDB6350B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16399-FABE-4B0E-91C4-AEF153CF6962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71B45-72A0-4652-9556-CCC14DB914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A179A-7894-43EF-8BC5-E7801E88768A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F568F-12C8-4DAC-8DB6-6645D40241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7FACB-D753-405F-8079-AB9B880847DE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4CD07-A56F-41B9-BC86-4D1EF1BDBF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B61C7-D432-4663-AFA3-61E9652F91E6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149BF-801E-4354-A122-014C96DB64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E9E62-0168-43F9-A709-29CC3E66DF3A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8FFAE-9809-4461-9984-CA5A2EDAE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7099F-7333-4043-9781-963AB52D6125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812DE-952B-454D-BBA8-9F82F236C6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D4F684-19CA-42F5-BA30-D9B89CA1E814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22DB50-E7FC-43DB-A497-682BABF360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86" r:id="rId7"/>
    <p:sldLayoutId id="2147483687" r:id="rId8"/>
    <p:sldLayoutId id="2147483688" r:id="rId9"/>
    <p:sldLayoutId id="2147483679" r:id="rId10"/>
    <p:sldLayoutId id="214748368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>
          <a:xfrm>
            <a:off x="611188" y="404813"/>
            <a:ext cx="7772400" cy="6264275"/>
          </a:xfrm>
        </p:spPr>
        <p:txBody>
          <a:bodyPr/>
          <a:lstStyle/>
          <a:p>
            <a:pPr algn="l"/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6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А. П. Чехов</a:t>
            </a:r>
            <a:br>
              <a:rPr lang="ru-RU" sz="6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 «Ионыч»</a:t>
            </a:r>
            <a:br>
              <a:rPr lang="ru-RU" sz="6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	(1898)</a:t>
            </a:r>
            <a:br>
              <a:rPr lang="ru-RU" sz="6600" b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FBE6B3"/>
                </a:solidFill>
              </a:rPr>
              <a:t/>
            </a:r>
            <a:br>
              <a:rPr lang="ru-RU" sz="4000" b="1" smtClean="0">
                <a:solidFill>
                  <a:srgbClr val="FBE6B3"/>
                </a:solidFill>
              </a:rPr>
            </a:br>
            <a:r>
              <a:rPr lang="ru-RU" sz="4000" b="1" smtClean="0">
                <a:solidFill>
                  <a:schemeClr val="bg1"/>
                </a:solidFill>
              </a:rPr>
              <a:t/>
            </a:r>
            <a:br>
              <a:rPr lang="ru-RU" sz="4000" b="1" smtClean="0">
                <a:solidFill>
                  <a:schemeClr val="bg1"/>
                </a:solidFill>
              </a:rPr>
            </a:br>
            <a:endParaRPr lang="ru-RU" sz="40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/>
              <a:t>Кто же виноват в </a:t>
            </a:r>
            <a:r>
              <a:rPr lang="ru-RU" i="1" dirty="0" smtClean="0"/>
              <a:t>изменении Дмитрия </a:t>
            </a:r>
            <a:r>
              <a:rPr lang="ru-RU" i="1" dirty="0" err="1" smtClean="0"/>
              <a:t>Ионыча</a:t>
            </a:r>
            <a:r>
              <a:rPr lang="ru-RU" i="1" dirty="0" smtClean="0"/>
              <a:t> </a:t>
            </a:r>
            <a:r>
              <a:rPr lang="ru-RU" i="1" dirty="0" err="1" smtClean="0"/>
              <a:t>Старцева</a:t>
            </a:r>
            <a:r>
              <a:rPr lang="ru-RU" i="1" dirty="0" smtClean="0"/>
              <a:t>?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750" y="2492375"/>
            <a:ext cx="7993063" cy="397033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никто. Не снимая ответственности за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самодеградацию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Ионыча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автор, однако, подводит читателя к мысли, что причины изменения человека заключены в самой жизни, в её медленном движении, неотвратимо превращающем самые “благие порывы” в собственную противоположность. “«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Ионыч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» — рассказ о том, как неимоверно трудно оставаться человеком, даже зная, каким ему следует быть”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557338"/>
            <a:ext cx="8229600" cy="5184775"/>
          </a:xfrm>
        </p:spPr>
        <p:txBody>
          <a:bodyPr/>
          <a:lstStyle/>
          <a:p>
            <a:pPr algn="l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Д.И.Старцев приезжает в губернский город работать земским врачем. Знакомство с семьёй Туркиных. Влюбленность Дмитрия Ионыча.</a:t>
            </a:r>
            <a:b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Свидание на кладбище. Признание. Разлука. Последняя встреча Дмитрия Ионыча с Екатериной. Жизнь Ионыча.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00113" y="549275"/>
            <a:ext cx="6767512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в тезисах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900113" y="549275"/>
            <a:ext cx="6767512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/>
              <a:t>Система образов</a:t>
            </a:r>
            <a:endParaRPr lang="ru-RU" sz="4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0825" y="1989138"/>
            <a:ext cx="4897438" cy="7731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Дмитрий </a:t>
            </a:r>
            <a:r>
              <a:rPr lang="ru-RU" sz="2800" b="1" dirty="0" err="1"/>
              <a:t>Ионыч</a:t>
            </a:r>
            <a:r>
              <a:rPr lang="ru-RU" sz="2800" b="1" dirty="0"/>
              <a:t> </a:t>
            </a:r>
            <a:r>
              <a:rPr lang="ru-RU" sz="2800" b="1" dirty="0"/>
              <a:t>Старцев</a:t>
            </a: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0825" y="3068638"/>
            <a:ext cx="4897438" cy="7921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Семья Туркиных</a:t>
            </a: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 rot="20387139">
            <a:off x="5159375" y="2852738"/>
            <a:ext cx="863600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21419110">
            <a:off x="5237163" y="3395663"/>
            <a:ext cx="863600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741809">
            <a:off x="5191125" y="3919538"/>
            <a:ext cx="863600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27763" y="2566988"/>
            <a:ext cx="2520950" cy="501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Иван Петрович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11888" y="3252788"/>
            <a:ext cx="2520950" cy="501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Вера Иосифовна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11888" y="3878263"/>
            <a:ext cx="2520950" cy="501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Екатерина Ивановна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«Котик»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963" y="4475163"/>
            <a:ext cx="4895850" cy="7921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Пантелеймон</a:t>
            </a: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34963" y="5661025"/>
            <a:ext cx="4895850" cy="79216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Пава</a:t>
            </a: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384300" y="2911475"/>
            <a:ext cx="4535488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/>
              <a:t>Семья Туркиных</a:t>
            </a:r>
            <a:endParaRPr lang="ru-RU" sz="4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950" y="908050"/>
            <a:ext cx="3024188" cy="16573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«самая образованная и талантливая» во всем городе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52838" y="333375"/>
            <a:ext cx="4519612" cy="2159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Иван Петрович </a:t>
            </a:r>
            <a:r>
              <a:rPr lang="ru-RU" sz="2400" b="1" dirty="0">
                <a:solidFill>
                  <a:schemeClr val="tx1"/>
                </a:solidFill>
              </a:rPr>
              <a:t>полный, красивый брюнет с бакенами, устраивал любительские </a:t>
            </a:r>
            <a:r>
              <a:rPr lang="ru-RU" sz="2400" b="1" dirty="0">
                <a:solidFill>
                  <a:schemeClr val="tx1"/>
                </a:solidFill>
              </a:rPr>
              <a:t>спектакли. Он </a:t>
            </a:r>
            <a:r>
              <a:rPr lang="ru-RU" sz="2400" b="1" dirty="0">
                <a:solidFill>
                  <a:schemeClr val="tx1"/>
                </a:solidFill>
              </a:rPr>
              <a:t>знал много анекдотов, шарад, поговорок, любил шутить и </a:t>
            </a:r>
            <a:r>
              <a:rPr lang="ru-RU" sz="2400" b="1" dirty="0">
                <a:solidFill>
                  <a:schemeClr val="tx1"/>
                </a:solidFill>
              </a:rPr>
              <a:t>острить.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867400" y="2886075"/>
            <a:ext cx="3421063" cy="18510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Вера Иосифовна, худощавая, миловидная </a:t>
            </a:r>
            <a:r>
              <a:rPr lang="ru-RU" b="1" dirty="0">
                <a:solidFill>
                  <a:schemeClr val="tx1"/>
                </a:solidFill>
              </a:rPr>
              <a:t>дама, </a:t>
            </a:r>
            <a:r>
              <a:rPr lang="ru-RU" b="1" dirty="0">
                <a:solidFill>
                  <a:schemeClr val="tx1"/>
                </a:solidFill>
              </a:rPr>
              <a:t>писала повести и романы и охотно читала их вслух своим гостям.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30675" y="4868863"/>
            <a:ext cx="3419475" cy="18510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Екатерина Ивановна, молодая девушка, играла на рояле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0" y="4076700"/>
            <a:ext cx="3965575" cy="26431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Время не меняет семью Туркиных. «Иван Петрович нисколько не постарел, не изменился и по-прежнему все острит и рассказывает анекдоты». Так же читает свои романы Вера Иосифовна, так же играет на рояле Екатерина Ивановна.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331913" y="333375"/>
            <a:ext cx="67691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Дмитрий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Ионыч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Старцев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Земский врач, живет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Дялиже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в девяти верстах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 города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82550" y="1281113"/>
            <a:ext cx="2066925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ервый год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113" y="2349500"/>
            <a:ext cx="2641600" cy="43195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 шел пешком, не спеша (своих лошадей у него еще не было), и всё время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напевал;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Много работал;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Имеет свое мнение, но поддаётся влиянию общества;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Живет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ожиданием любви и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счастья;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Чувствует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себя одиноко среди жителей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города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059113" y="1289050"/>
            <a:ext cx="2376487" cy="914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Прошло 4 года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6238" y="2373313"/>
            <a:ext cx="3025775" cy="431958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 лошадей;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Пополнел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раздобрел и неохотно ходил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пешком;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городе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была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большая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практика;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кем не сходился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близко;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встрече с Екатериной Ивановной еще есть огонек надежды, но он гаснет;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«Хорошо, что я на ней не женился».</a:t>
            </a:r>
          </a:p>
        </p:txBody>
      </p:sp>
      <p:sp>
        <p:nvSpPr>
          <p:cNvPr id="7" name="Овал 6"/>
          <p:cNvSpPr/>
          <p:nvPr/>
        </p:nvSpPr>
        <p:spPr>
          <a:xfrm>
            <a:off x="6189663" y="1354138"/>
            <a:ext cx="2376487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Еще несколько лет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84888" y="2373313"/>
            <a:ext cx="2906712" cy="43195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жирел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тяжело дышит и уже ходит, откинув назад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голову;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городе громадная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практика, но не бросает земского места;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Богат;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изменился: стал тяжелым,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раздражительным;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Он одинок.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Живется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ему скучно, ничто его не интересует.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0" y="3454400"/>
            <a:ext cx="91440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2271713" y="2997200"/>
            <a:ext cx="4676775" cy="105886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Екатерина </a:t>
            </a:r>
            <a:r>
              <a:rPr lang="ru-RU" sz="3200" b="1" dirty="0"/>
              <a:t>Ивановна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(Котик</a:t>
            </a:r>
            <a:r>
              <a:rPr lang="ru-RU" sz="3200" b="1" dirty="0"/>
              <a:t>)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6200" y="714375"/>
            <a:ext cx="3797300" cy="203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18 лет,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очень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похожа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мать, худощавая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миловидная.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Выражение у нее было еще детское и талия тонкая, нежная; и девственная, уже развитая грудь, красивая, здоровая, говорила о весне, настоящей весне.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41813" y="620713"/>
            <a:ext cx="4572000" cy="9239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«она </a:t>
            </a:r>
            <a:r>
              <a:rPr lang="ru-RU" dirty="0"/>
              <a:t>упрямо ударяла всё по одному месту, и казалось, что она не перестанет, пока не вобьет клавишей внутрь </a:t>
            </a:r>
            <a:r>
              <a:rPr lang="ru-RU" dirty="0"/>
              <a:t>рояля»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16375" y="1739900"/>
            <a:ext cx="1254125" cy="3683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Капризная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64163" y="2193925"/>
            <a:ext cx="3671887" cy="92233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Не принимает чувства </a:t>
            </a:r>
            <a:r>
              <a:rPr lang="ru-RU" dirty="0" err="1"/>
              <a:t>Ионыча</a:t>
            </a:r>
            <a:r>
              <a:rPr lang="ru-RU" dirty="0"/>
              <a:t>, не хочет быть женой, т.к. видит другую цель в жизни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97200" y="4087813"/>
            <a:ext cx="2386013" cy="9239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Она похудела, побледнела, стала красивее и </a:t>
            </a:r>
            <a:r>
              <a:rPr lang="ru-RU" dirty="0"/>
              <a:t>стройнее</a:t>
            </a:r>
            <a:r>
              <a:rPr lang="ru-RU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24525" y="4221163"/>
            <a:ext cx="3311525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</a:t>
            </a:r>
            <a:r>
              <a:rPr lang="ru-RU" dirty="0"/>
              <a:t>е </a:t>
            </a:r>
            <a:r>
              <a:rPr lang="ru-RU" dirty="0"/>
              <a:t>было прежней свежести и выражения детской наивности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6200" y="4078288"/>
            <a:ext cx="2606675" cy="92233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 манерах </a:t>
            </a:r>
            <a:r>
              <a:rPr lang="ru-RU" dirty="0"/>
              <a:t>было что-то новое -- несмелое и виноватое</a:t>
            </a:r>
          </a:p>
        </p:txBody>
      </p:sp>
      <p:sp>
        <p:nvSpPr>
          <p:cNvPr id="23562" name="TextBox 14"/>
          <p:cNvSpPr txBox="1">
            <a:spLocks noChangeArrowheads="1"/>
          </p:cNvSpPr>
          <p:nvPr/>
        </p:nvSpPr>
        <p:spPr bwMode="auto">
          <a:xfrm>
            <a:off x="1974850" y="1588"/>
            <a:ext cx="63373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консерватории…</a:t>
            </a:r>
          </a:p>
        </p:txBody>
      </p:sp>
      <p:sp>
        <p:nvSpPr>
          <p:cNvPr id="23563" name="TextBox 15"/>
          <p:cNvSpPr txBox="1">
            <a:spLocks noChangeArrowheads="1"/>
          </p:cNvSpPr>
          <p:nvPr/>
        </p:nvSpPr>
        <p:spPr bwMode="auto">
          <a:xfrm>
            <a:off x="1974850" y="5949950"/>
            <a:ext cx="63373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 консерватории…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529263" y="1730375"/>
            <a:ext cx="3614737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«Наивное выражение </a:t>
            </a:r>
            <a:r>
              <a:rPr lang="ru-RU" dirty="0"/>
              <a:t>глаз и </a:t>
            </a:r>
            <a:r>
              <a:rPr lang="ru-RU" dirty="0"/>
              <a:t>щек»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467475" y="5000625"/>
            <a:ext cx="2587625" cy="12017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«грустными, благодарными, испытующими глазами»</a:t>
            </a:r>
            <a:r>
              <a:rPr lang="ru-RU" dirty="0"/>
              <a:t>.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00013" y="5145088"/>
            <a:ext cx="2582862" cy="92233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Представляет Дмитрия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Ионыча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«идеальным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возвышенным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...»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771775" y="5133975"/>
            <a:ext cx="3584575" cy="9223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конце рассказа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заметно постарела, похварывает и каждую осень уезжает с матерью в Крым.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5150" y="3860800"/>
            <a:ext cx="5821363" cy="143986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Пава – изменяется только возраст персонажа, но сама роль не меняется.</a:t>
            </a: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73263" y="1408113"/>
            <a:ext cx="5545137" cy="15843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Пантелеймон – изменяется вместе с хозяином.</a:t>
            </a:r>
            <a:endParaRPr lang="ru-RU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Прямоугольник 1"/>
          <p:cNvSpPr>
            <a:spLocks noChangeArrowheads="1"/>
          </p:cNvSpPr>
          <p:nvPr/>
        </p:nvSpPr>
        <p:spPr bwMode="auto">
          <a:xfrm>
            <a:off x="541338" y="2205038"/>
            <a:ext cx="835342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«Пока с обывателем играешь в карты или закусываешь с ним, то это мирный, благодушный и даже неглупый человек, но стоит только заговорить с ним о чем-нибудь несъедобном, например о политике или о науке, как он становится в тупик или заводит такую философию, тупую и злую, что остается только рукой махнуть и отойти».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39750" y="476250"/>
            <a:ext cx="8353425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/>
              <a:t>Жители города </a:t>
            </a:r>
            <a:endParaRPr lang="ru-RU" sz="4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900113" y="549275"/>
            <a:ext cx="6767512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Rectangle 1"/>
          <p:cNvSpPr>
            <a:spLocks noChangeArrowheads="1"/>
          </p:cNvSpPr>
          <p:nvPr/>
        </p:nvSpPr>
        <p:spPr bwMode="auto">
          <a:xfrm>
            <a:off x="746125" y="1773238"/>
            <a:ext cx="7281863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3200">
                <a:latin typeface="Times New Roman" pitchFamily="18" charset="0"/>
                <a:cs typeface="Times New Roman" pitchFamily="18" charset="0"/>
              </a:rPr>
              <a:t>Взаимодействие человека и среды, </a:t>
            </a:r>
          </a:p>
          <a:p>
            <a:pPr algn="ctr"/>
            <a:r>
              <a:rPr lang="ru-RU" sz="3200">
                <a:latin typeface="Times New Roman" pitchFamily="18" charset="0"/>
                <a:cs typeface="Times New Roman" pitchFamily="18" charset="0"/>
              </a:rPr>
              <a:t>воздействие общественных норм жизни </a:t>
            </a:r>
          </a:p>
          <a:p>
            <a:pPr algn="ctr"/>
            <a:r>
              <a:rPr lang="ru-RU" sz="3200">
                <a:latin typeface="Times New Roman" pitchFamily="18" charset="0"/>
                <a:cs typeface="Times New Roman" pitchFamily="18" charset="0"/>
              </a:rPr>
              <a:t>на судьбу частного человека. </a:t>
            </a:r>
          </a:p>
        </p:txBody>
      </p:sp>
      <p:sp>
        <p:nvSpPr>
          <p:cNvPr id="28675" name="Прямоугольник 3"/>
          <p:cNvSpPr>
            <a:spLocks noChangeArrowheads="1"/>
          </p:cNvSpPr>
          <p:nvPr/>
        </p:nvSpPr>
        <p:spPr bwMode="auto">
          <a:xfrm>
            <a:off x="1052513" y="5084763"/>
            <a:ext cx="69754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Times New Roman" pitchFamily="18" charset="0"/>
                <a:cs typeface="Times New Roman" pitchFamily="18" charset="0"/>
              </a:rPr>
              <a:t>Перерождение доктора Дмитрия Ионыча Старцева в Ионыча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52513" y="3667125"/>
            <a:ext cx="6767512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Идея 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407</TotalTime>
  <Words>539</Words>
  <Application>Microsoft Office PowerPoint</Application>
  <PresentationFormat>Экран (4:3)</PresentationFormat>
  <Paragraphs>89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10</vt:i4>
      </vt:variant>
    </vt:vector>
  </HeadingPairs>
  <TitlesOfParts>
    <vt:vector size="23" baseType="lpstr">
      <vt:lpstr>Candara</vt:lpstr>
      <vt:lpstr>Arial</vt:lpstr>
      <vt:lpstr>Symbol</vt:lpstr>
      <vt:lpstr>Calibri</vt:lpstr>
      <vt:lpstr>Times New Roman</vt:lpstr>
      <vt:lpstr>Wingdings</vt:lpstr>
      <vt:lpstr>Волна</vt:lpstr>
      <vt:lpstr>Волна</vt:lpstr>
      <vt:lpstr>Волна</vt:lpstr>
      <vt:lpstr>Волна</vt:lpstr>
      <vt:lpstr>Волна</vt:lpstr>
      <vt:lpstr>Волна</vt:lpstr>
      <vt:lpstr>Волна</vt:lpstr>
      <vt:lpstr>                            А. П. Чехов    «Ионыч»    (1898)   </vt:lpstr>
      <vt:lpstr>Д.И.Старцев приезжает в губернский город работать земским врачем. Знакомство с семьёй Туркиных. Влюбленность Дмитрия Ионыча. Свидание на кладбище. Признание. Разлука. Последняя встреча Дмитрия Ионыча с Екатериной. Жизнь Ионыча.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Кто же виноват в изменении Дмитрия Ионыча Старцева?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70</cp:revision>
  <dcterms:modified xsi:type="dcterms:W3CDTF">2020-05-10T21:30:17Z</dcterms:modified>
</cp:coreProperties>
</file>